
<file path=[Content_Types].xml><?xml version="1.0" encoding="utf-8"?>
<Types xmlns="http://schemas.openxmlformats.org/package/2006/content-types">
  <Default ContentType="application/x-fontdata" Extension="fntdata"/>
  <Default ContentType="image/gif" Extension="gif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3" r:id="rId4"/>
  </p:sldMasterIdLst>
  <p:notesMasterIdLst>
    <p:notesMasterId r:id="rId5"/>
  </p:notesMasterIdLst>
  <p:sldIdLst>
    <p:sldId id="256" r:id="rId6"/>
    <p:sldId id="257" r:id="rId7"/>
    <p:sldId id="258" r:id="rId8"/>
  </p:sldIdLst>
  <p:sldSz cy="10287000" cx="18288000"/>
  <p:notesSz cx="6858000" cy="9144000"/>
  <p:embeddedFontLst>
    <p:embeddedFont>
      <p:font typeface="DM Sans"/>
      <p:regular r:id="rId9"/>
      <p:bold r:id="rId10"/>
      <p:italic r:id="rId11"/>
      <p:boldItalic r:id="rId12"/>
    </p:embeddedFont>
    <p:embeddedFont>
      <p:font typeface="DM Serif Display"/>
      <p:regular r:id="rId13"/>
      <p: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DMSans-italic.fntdata"/><Relationship Id="rId10" Type="http://schemas.openxmlformats.org/officeDocument/2006/relationships/font" Target="fonts/DMSans-bold.fntdata"/><Relationship Id="rId13" Type="http://schemas.openxmlformats.org/officeDocument/2006/relationships/font" Target="fonts/DMSerifDisplay-regular.fntdata"/><Relationship Id="rId12" Type="http://schemas.openxmlformats.org/officeDocument/2006/relationships/font" Target="fonts/DMSans-bold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DMSans-regular.fntdata"/><Relationship Id="rId14" Type="http://schemas.openxmlformats.org/officeDocument/2006/relationships/font" Target="fonts/DMSerifDisplay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g3a68804754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" name="Google Shape;31;g3a688047540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g3ad9840432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" name="Google Shape;41;g3ad98404329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g3ad98404329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g3ad98404329_0_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3429000" y="4598900"/>
            <a:ext cx="11457000" cy="16338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400"/>
              <a:buNone/>
              <a:defRPr sz="14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able of Contents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82400" y="2238925"/>
            <a:ext cx="16418700" cy="7140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889000" lvl="0" marL="45720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SzPts val="10400"/>
              <a:buChar char="•"/>
              <a:defRPr sz="10400"/>
            </a:lvl1pPr>
            <a:lvl2pPr indent="-889000" lvl="1" marL="91440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SzPts val="10400"/>
              <a:buFont typeface="DM Serif Display"/>
              <a:buChar char="–"/>
              <a:defRPr sz="10400"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indent="-889000" lvl="2" marL="137160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SzPts val="10400"/>
              <a:buFont typeface="DM Serif Display"/>
              <a:buChar char="•"/>
              <a:defRPr sz="10400"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indent="-889000" lvl="3" marL="182880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SzPts val="10400"/>
              <a:buFont typeface="DM Serif Display"/>
              <a:buChar char="–"/>
              <a:defRPr sz="10400"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indent="-889000" lvl="4" marL="228600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SzPts val="10400"/>
              <a:buFont typeface="DM Serif Display"/>
              <a:buChar char="»"/>
              <a:defRPr sz="10400"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indent="-889000" lvl="5" marL="274320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SzPts val="10400"/>
              <a:buFont typeface="DM Serif Display"/>
              <a:buChar char="•"/>
              <a:defRPr sz="10400"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indent="-889000" lvl="6" marL="320040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SzPts val="10400"/>
              <a:buFont typeface="DM Serif Display"/>
              <a:buChar char="•"/>
              <a:defRPr sz="10400"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indent="-889000" lvl="7" marL="365760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SzPts val="10400"/>
              <a:buFont typeface="DM Serif Display"/>
              <a:buChar char="•"/>
              <a:defRPr sz="10400"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indent="-889000" lvl="8" marL="411480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SzPts val="10400"/>
              <a:buFont typeface="DM Serif Display"/>
              <a:buChar char="•"/>
              <a:defRPr sz="10400"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" type="secHead">
  <p:cSld name="SECTION_HEADER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5"/>
          <p:cNvSpPr/>
          <p:nvPr>
            <p:ph idx="2" type="pic"/>
          </p:nvPr>
        </p:nvSpPr>
        <p:spPr>
          <a:xfrm>
            <a:off x="-175" y="0"/>
            <a:ext cx="6757200" cy="102870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Gallery" type="twoObj">
  <p:cSld name="TWO_OBJECT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/>
          <p:nvPr>
            <p:ph idx="2" type="pic"/>
          </p:nvPr>
        </p:nvSpPr>
        <p:spPr>
          <a:xfrm>
            <a:off x="5906725" y="1032300"/>
            <a:ext cx="5560800" cy="3161400"/>
          </a:xfrm>
          <a:prstGeom prst="rect">
            <a:avLst/>
          </a:prstGeom>
          <a:noFill/>
          <a:ln>
            <a:noFill/>
          </a:ln>
        </p:spPr>
      </p:sp>
      <p:sp>
        <p:nvSpPr>
          <p:cNvPr id="23" name="Google Shape;23;p6"/>
          <p:cNvSpPr/>
          <p:nvPr>
            <p:ph idx="3" type="pic"/>
          </p:nvPr>
        </p:nvSpPr>
        <p:spPr>
          <a:xfrm>
            <a:off x="12365925" y="1032300"/>
            <a:ext cx="5560800" cy="3161400"/>
          </a:xfrm>
          <a:prstGeom prst="rect">
            <a:avLst/>
          </a:prstGeom>
          <a:noFill/>
          <a:ln>
            <a:noFill/>
          </a:ln>
        </p:spPr>
      </p:sp>
      <p:sp>
        <p:nvSpPr>
          <p:cNvPr id="24" name="Google Shape;24;p6"/>
          <p:cNvSpPr/>
          <p:nvPr>
            <p:ph idx="4" type="pic"/>
          </p:nvPr>
        </p:nvSpPr>
        <p:spPr>
          <a:xfrm>
            <a:off x="-2889600" y="4570175"/>
            <a:ext cx="5560800" cy="3161400"/>
          </a:xfrm>
          <a:prstGeom prst="rect">
            <a:avLst/>
          </a:prstGeom>
          <a:noFill/>
          <a:ln>
            <a:noFill/>
          </a:ln>
        </p:spPr>
      </p:sp>
      <p:sp>
        <p:nvSpPr>
          <p:cNvPr id="25" name="Google Shape;25;p6"/>
          <p:cNvSpPr/>
          <p:nvPr>
            <p:ph idx="5" type="pic"/>
          </p:nvPr>
        </p:nvSpPr>
        <p:spPr>
          <a:xfrm>
            <a:off x="3569600" y="4570175"/>
            <a:ext cx="5560800" cy="3161400"/>
          </a:xfrm>
          <a:prstGeom prst="rect">
            <a:avLst/>
          </a:prstGeom>
          <a:noFill/>
          <a:ln>
            <a:noFill/>
          </a:ln>
        </p:spPr>
      </p:sp>
      <p:sp>
        <p:nvSpPr>
          <p:cNvPr id="26" name="Google Shape;26;p6"/>
          <p:cNvSpPr/>
          <p:nvPr>
            <p:ph idx="6" type="pic"/>
          </p:nvPr>
        </p:nvSpPr>
        <p:spPr>
          <a:xfrm>
            <a:off x="10028800" y="4570175"/>
            <a:ext cx="5560800" cy="3161400"/>
          </a:xfrm>
          <a:prstGeom prst="rect">
            <a:avLst/>
          </a:prstGeom>
          <a:noFill/>
          <a:ln>
            <a:noFill/>
          </a:ln>
        </p:spPr>
      </p:sp>
      <p:sp>
        <p:nvSpPr>
          <p:cNvPr id="27" name="Google Shape;27;p6"/>
          <p:cNvSpPr/>
          <p:nvPr>
            <p:ph idx="7" type="pic"/>
          </p:nvPr>
        </p:nvSpPr>
        <p:spPr>
          <a:xfrm>
            <a:off x="16431325" y="4595100"/>
            <a:ext cx="5560800" cy="3161400"/>
          </a:xfrm>
          <a:prstGeom prst="rect">
            <a:avLst/>
          </a:prstGeom>
          <a:noFill/>
          <a:ln>
            <a:noFill/>
          </a:ln>
        </p:spPr>
      </p:sp>
      <p:sp>
        <p:nvSpPr>
          <p:cNvPr id="28" name="Google Shape;28;p6"/>
          <p:cNvSpPr/>
          <p:nvPr>
            <p:ph idx="8" type="pic"/>
          </p:nvPr>
        </p:nvSpPr>
        <p:spPr>
          <a:xfrm>
            <a:off x="-552475" y="1032300"/>
            <a:ext cx="5560800" cy="31614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F1F1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DM Serif Display"/>
              <a:buNone/>
              <a:defRPr i="0" sz="4400" u="none" cap="none" strike="noStrike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DM Serif Display"/>
              <a:buChar char="•"/>
              <a:defRPr i="0" sz="3200" u="none" cap="none" strike="noStrike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DM Sans"/>
              <a:buChar char="–"/>
              <a:defRPr i="0" sz="2800" u="none" cap="none" strike="noStrike">
                <a:solidFill>
                  <a:schemeClr val="lt1"/>
                </a:solidFill>
                <a:latin typeface="DM Sans"/>
                <a:ea typeface="DM Sans"/>
                <a:cs typeface="DM Sans"/>
                <a:sym typeface="DM Sans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DM Sans"/>
              <a:buChar char="•"/>
              <a:defRPr i="0" sz="2400" u="none" cap="none" strike="noStrike">
                <a:solidFill>
                  <a:schemeClr val="lt1"/>
                </a:solidFill>
                <a:latin typeface="DM Sans"/>
                <a:ea typeface="DM Sans"/>
                <a:cs typeface="DM Sans"/>
                <a:sym typeface="DM Sans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DM Sans"/>
              <a:buChar char="–"/>
              <a:defRPr i="0" sz="2000" u="none" cap="none" strike="noStrike">
                <a:solidFill>
                  <a:schemeClr val="lt1"/>
                </a:solidFill>
                <a:latin typeface="DM Sans"/>
                <a:ea typeface="DM Sans"/>
                <a:cs typeface="DM Sans"/>
                <a:sym typeface="DM Sans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DM Sans"/>
              <a:buChar char="»"/>
              <a:defRPr i="0" sz="2000" u="none" cap="none" strike="noStrike">
                <a:solidFill>
                  <a:schemeClr val="lt1"/>
                </a:solidFill>
                <a:latin typeface="DM Sans"/>
                <a:ea typeface="DM Sans"/>
                <a:cs typeface="DM Sans"/>
                <a:sym typeface="DM Sans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DM Sans"/>
              <a:buChar char="•"/>
              <a:defRPr i="0" sz="2000" u="none" cap="none" strike="noStrike">
                <a:solidFill>
                  <a:schemeClr val="lt1"/>
                </a:solidFill>
                <a:latin typeface="DM Sans"/>
                <a:ea typeface="DM Sans"/>
                <a:cs typeface="DM Sans"/>
                <a:sym typeface="DM Sans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DM Sans"/>
              <a:buChar char="•"/>
              <a:defRPr i="0" sz="2000" u="none" cap="none" strike="noStrike">
                <a:solidFill>
                  <a:schemeClr val="lt1"/>
                </a:solidFill>
                <a:latin typeface="DM Sans"/>
                <a:ea typeface="DM Sans"/>
                <a:cs typeface="DM Sans"/>
                <a:sym typeface="DM Sans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DM Sans"/>
              <a:buChar char="•"/>
              <a:defRPr i="0" sz="2000" u="none" cap="none" strike="noStrike">
                <a:solidFill>
                  <a:schemeClr val="lt1"/>
                </a:solidFill>
                <a:latin typeface="DM Sans"/>
                <a:ea typeface="DM Sans"/>
                <a:cs typeface="DM Sans"/>
                <a:sym typeface="DM Sans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DM Sans"/>
              <a:buChar char="•"/>
              <a:defRPr i="0" sz="2000" u="none" cap="none" strike="noStrike">
                <a:solidFill>
                  <a:schemeClr val="lt1"/>
                </a:solidFill>
                <a:latin typeface="DM Sans"/>
                <a:ea typeface="DM Sans"/>
                <a:cs typeface="DM Sans"/>
                <a:sym typeface="DM Sans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2.png"/><Relationship Id="rId6" Type="http://schemas.openxmlformats.org/officeDocument/2006/relationships/image" Target="../media/image1.png"/><Relationship Id="rId7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www.kaggle.com/datasets/redwankarimsony/top-100-hubble-telescope-images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gif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F1F1F"/>
        </a:solidFill>
      </p:bgPr>
    </p:bg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/>
        </p:nvSpPr>
        <p:spPr>
          <a:xfrm>
            <a:off x="4604698" y="7230350"/>
            <a:ext cx="90786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lt1"/>
                </a:solidFill>
              </a:rPr>
              <a:t>Generating Hubble Images – Aditya Oberai</a:t>
            </a:r>
            <a:endParaRPr sz="3600">
              <a:solidFill>
                <a:schemeClr val="lt1"/>
              </a:solidFill>
            </a:endParaRPr>
          </a:p>
        </p:txBody>
      </p:sp>
      <p:pic>
        <p:nvPicPr>
          <p:cNvPr id="34" name="Google Shape;34;p7" title="56000_1764880827_378974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26213" y="3331950"/>
            <a:ext cx="1811525" cy="1811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5" name="Google Shape;35;p7" title="45000_1764875417_3543646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973338" y="3331950"/>
            <a:ext cx="1811525" cy="1811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6" name="Google Shape;36;p7" title="42000_1764873954_464309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117487" y="3331950"/>
            <a:ext cx="1811525" cy="1811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7" name="Google Shape;37;p7" title="34000_1764870141_3838906.png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0261638" y="3331950"/>
            <a:ext cx="1811525" cy="1811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8" name="Google Shape;38;p7" title="20000_1764863231_3765433.png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12550262" y="3331950"/>
            <a:ext cx="1811525" cy="1811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F1F1F"/>
        </a:soli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3" name="Google Shape;43;p8"/>
          <p:cNvCxnSpPr/>
          <p:nvPr/>
        </p:nvCxnSpPr>
        <p:spPr>
          <a:xfrm>
            <a:off x="7459550" y="5655750"/>
            <a:ext cx="3190200" cy="17100"/>
          </a:xfrm>
          <a:prstGeom prst="curvedConnector3">
            <a:avLst>
              <a:gd fmla="val 50000" name="adj1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4" name="Google Shape;44;p8"/>
          <p:cNvCxnSpPr/>
          <p:nvPr/>
        </p:nvCxnSpPr>
        <p:spPr>
          <a:xfrm>
            <a:off x="8739025" y="5399850"/>
            <a:ext cx="1637700" cy="1637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45" name="Google Shape;45;p8"/>
          <p:cNvSpPr txBox="1"/>
          <p:nvPr/>
        </p:nvSpPr>
        <p:spPr>
          <a:xfrm>
            <a:off x="2306925" y="1254350"/>
            <a:ext cx="131019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lt1"/>
              </a:solidFill>
            </a:endParaRPr>
          </a:p>
        </p:txBody>
      </p:sp>
      <p:sp>
        <p:nvSpPr>
          <p:cNvPr id="46" name="Google Shape;46;p8"/>
          <p:cNvSpPr txBox="1"/>
          <p:nvPr/>
        </p:nvSpPr>
        <p:spPr>
          <a:xfrm>
            <a:off x="759150" y="1519600"/>
            <a:ext cx="16769700" cy="658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lt1"/>
                </a:solidFill>
              </a:rPr>
              <a:t>goal: generate interesting space images</a:t>
            </a:r>
            <a:endParaRPr sz="32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lt1"/>
                </a:solidFill>
              </a:rPr>
              <a:t>machine learning technique called ‘flow matching’</a:t>
            </a:r>
            <a:endParaRPr sz="32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lt1"/>
                </a:solidFill>
              </a:rPr>
              <a:t>starting from random noise → flow to real image</a:t>
            </a:r>
            <a:endParaRPr sz="32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E8912D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lt1"/>
                </a:solidFill>
              </a:rPr>
              <a:t>trained from a small Hubble telescope </a:t>
            </a:r>
            <a:r>
              <a:rPr lang="en-US" sz="3200" u="sng">
                <a:solidFill>
                  <a:srgbClr val="A4C2F4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dataset</a:t>
            </a:r>
            <a:endParaRPr sz="32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lt1"/>
                </a:solidFill>
              </a:rPr>
              <a:t>using forward Euler integration to solve the ODE, we can generate images</a:t>
            </a:r>
            <a:endParaRPr sz="32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lt1"/>
                </a:solidFill>
              </a:rPr>
              <a:t>e.g. iterate </a:t>
            </a:r>
            <a:r>
              <a:rPr lang="en-US" sz="3200">
                <a:solidFill>
                  <a:srgbClr val="E8912D"/>
                </a:solidFill>
              </a:rPr>
              <a:t>n</a:t>
            </a:r>
            <a:r>
              <a:rPr lang="en-US" sz="3200">
                <a:solidFill>
                  <a:schemeClr val="lt1"/>
                </a:solidFill>
              </a:rPr>
              <a:t> times – </a:t>
            </a:r>
            <a:r>
              <a:rPr lang="en-US" sz="3200">
                <a:solidFill>
                  <a:srgbClr val="E8912D"/>
                </a:solidFill>
              </a:rPr>
              <a:t>x + step_size * f(x, t)</a:t>
            </a:r>
            <a:endParaRPr sz="3200">
              <a:solidFill>
                <a:srgbClr val="E8912D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E8912D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lt1"/>
                </a:solidFill>
              </a:rPr>
              <a:t>start with different random noise → generate different images</a:t>
            </a:r>
            <a:endParaRPr sz="32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lt1"/>
              </a:solidFill>
            </a:endParaRPr>
          </a:p>
        </p:txBody>
      </p:sp>
      <p:sp>
        <p:nvSpPr>
          <p:cNvPr id="47" name="Google Shape;47;p8"/>
          <p:cNvSpPr txBox="1"/>
          <p:nvPr/>
        </p:nvSpPr>
        <p:spPr>
          <a:xfrm>
            <a:off x="8154890" y="537825"/>
            <a:ext cx="19782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200">
                <a:solidFill>
                  <a:schemeClr val="lt1"/>
                </a:solidFill>
              </a:rPr>
              <a:t>Method</a:t>
            </a:r>
            <a:endParaRPr sz="4200">
              <a:solidFill>
                <a:schemeClr val="lt1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F1F1F"/>
        </a:solidFill>
      </p:bgPr>
    </p:bg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9"/>
          <p:cNvSpPr txBox="1"/>
          <p:nvPr/>
        </p:nvSpPr>
        <p:spPr>
          <a:xfrm>
            <a:off x="3610200" y="6821175"/>
            <a:ext cx="11067600" cy="116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lt1"/>
                </a:solidFill>
              </a:rPr>
              <a:t>1 generation sample, shows each iterative generation step</a:t>
            </a:r>
            <a:endParaRPr sz="32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lt1"/>
                </a:solidFill>
              </a:rPr>
              <a:t>→ transforming noise to something </a:t>
            </a:r>
            <a:r>
              <a:rPr lang="en-US" sz="3200">
                <a:solidFill>
                  <a:schemeClr val="lt1"/>
                </a:solidFill>
              </a:rPr>
              <a:t>coherent.</a:t>
            </a:r>
            <a:endParaRPr sz="3200">
              <a:solidFill>
                <a:schemeClr val="lt1"/>
              </a:solidFill>
            </a:endParaRPr>
          </a:p>
        </p:txBody>
      </p:sp>
      <p:pic>
        <p:nvPicPr>
          <p:cNvPr id="53" name="Google Shape;53;p9" title="output3.gif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25725" y="2398525"/>
            <a:ext cx="3036550" cy="3036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rofessional Minimalist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