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comments+xml" PartName="/ppt/comments/comment1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commentAuthors+xml" PartName="/ppt/commentAuthors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</p:sldIdLst>
  <p:sldSz cy="5143500" cx="9144000"/>
  <p:notesSz cx="6858000" cy="9144000"/>
  <p:embeddedFontLst>
    <p:embeddedFont>
      <p:font typeface="Roboto"/>
      <p:regular r:id="rId17"/>
      <p:bold r:id="rId18"/>
      <p:italic r:id="rId19"/>
      <p:boldItalic r:id="rId2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mAuthor clrIdx="0" id="0" initials="" lastIdx="2" name="Trent McQuaid"/>
</p:cmAuthorLst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Roboto-boldItalic.fntdata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commentAuthors" Target="commentAuthors.xml"/><Relationship Id="rId9" Type="http://schemas.openxmlformats.org/officeDocument/2006/relationships/slide" Target="slides/slide3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font" Target="fonts/Roboto-regular.fntdata"/><Relationship Id="rId16" Type="http://schemas.openxmlformats.org/officeDocument/2006/relationships/slide" Target="slides/slide10.xml"/><Relationship Id="rId5" Type="http://schemas.openxmlformats.org/officeDocument/2006/relationships/slideMaster" Target="slideMasters/slideMaster1.xml"/><Relationship Id="rId19" Type="http://schemas.openxmlformats.org/officeDocument/2006/relationships/font" Target="fonts/Roboto-italic.fntdata"/><Relationship Id="rId6" Type="http://schemas.openxmlformats.org/officeDocument/2006/relationships/notesMaster" Target="notesMasters/notesMaster1.xml"/><Relationship Id="rId18" Type="http://schemas.openxmlformats.org/officeDocument/2006/relationships/font" Target="fonts/Roboto-bold.fntdata"/><Relationship Id="rId7" Type="http://schemas.openxmlformats.org/officeDocument/2006/relationships/slide" Target="slides/slide1.xml"/><Relationship Id="rId8" Type="http://schemas.openxmlformats.org/officeDocument/2006/relationships/slide" Target="slides/slide2.xml"/></Relationships>
</file>

<file path=ppt/comments/comment1.xml><?xml version="1.0" encoding="utf-8"?>
<p:cm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m authorId="0" idx="1" dt="2025-12-03T19:37:03.261">
    <p:pos x="20" y="21"/>
    <p:text>quick ideal, pull the scripts from the first 5 lectures, have 3 strikes of 'mention markets for professor's words', and for next three lectures, give live updates of the fair value that X word will be said</p:text>
  </p:cm>
  <p:cm authorId="0" idx="2" dt="2025-12-03T19:37:03.261">
    <p:pos x="20" y="21"/>
    <p:text>he wants to see how your code is used irl</p:text>
  </p:cm>
</p:cmLst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3a401704d4c_0_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3a401704d4c_0_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3a3fda092bf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3a3fda092bf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3a3fda092bf_0_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Google Shape;71;g3a3fda092bf_0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3a401704d4c_0_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3a401704d4c_0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3a401704d4c_0_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3a401704d4c_0_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3a401704d4c_0_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3a401704d4c_0_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3a401704d4c_0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3a401704d4c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3a401704d4c_0_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3a401704d4c_0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3a401704d4c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3a401704d4c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5.png"/><Relationship Id="rId4" Type="http://schemas.openxmlformats.org/officeDocument/2006/relationships/image" Target="../media/image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hyperlink" Target="http://twitter.com" TargetMode="External"/><Relationship Id="rId4" Type="http://schemas.openxmlformats.org/officeDocument/2006/relationships/image" Target="../media/image12.gif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comments" Target="../comments/comment1.xml"/><Relationship Id="rId4" Type="http://schemas.openxmlformats.org/officeDocument/2006/relationships/image" Target="../media/image7.png"/><Relationship Id="rId9" Type="http://schemas.openxmlformats.org/officeDocument/2006/relationships/hyperlink" Target="https://www.youtube.com/watch?v=A5w-dEgIU1M" TargetMode="External"/><Relationship Id="rId5" Type="http://schemas.openxmlformats.org/officeDocument/2006/relationships/hyperlink" Target="https://www.simscale.com/blog/cfl-condition/" TargetMode="External"/><Relationship Id="rId6" Type="http://schemas.openxmlformats.org/officeDocument/2006/relationships/hyperlink" Target="https://en.wikipedia.org/wiki/Courant%E2%80%93Friedrichs%E2%80%93Lewy_condition" TargetMode="External"/><Relationship Id="rId7" Type="http://schemas.openxmlformats.org/officeDocument/2006/relationships/hyperlink" Target="https://www.youtube.com/watch?v=A5w-dEgIU1M" TargetMode="External"/><Relationship Id="rId8" Type="http://schemas.openxmlformats.org/officeDocument/2006/relationships/hyperlink" Target="https://stackoverflow.com/questions/25698448/how-to-embed-html-into-ipython-output" TargetMode="Externa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gif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0.png"/><Relationship Id="rId4" Type="http://schemas.openxmlformats.org/officeDocument/2006/relationships/image" Target="../media/image14.png"/><Relationship Id="rId5" Type="http://schemas.openxmlformats.org/officeDocument/2006/relationships/image" Target="../media/image16.png"/><Relationship Id="rId6" Type="http://schemas.openxmlformats.org/officeDocument/2006/relationships/image" Target="../media/image23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0.png"/><Relationship Id="rId4" Type="http://schemas.openxmlformats.org/officeDocument/2006/relationships/image" Target="../media/image19.png"/><Relationship Id="rId5" Type="http://schemas.openxmlformats.org/officeDocument/2006/relationships/image" Target="../media/image22.png"/><Relationship Id="rId6" Type="http://schemas.openxmlformats.org/officeDocument/2006/relationships/image" Target="../media/image11.png"/><Relationship Id="rId7" Type="http://schemas.openxmlformats.org/officeDocument/2006/relationships/image" Target="../media/image2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4.png"/><Relationship Id="rId4" Type="http://schemas.openxmlformats.org/officeDocument/2006/relationships/image" Target="../media/image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3.png"/><Relationship Id="rId4" Type="http://schemas.openxmlformats.org/officeDocument/2006/relationships/image" Target="../media/image3.png"/><Relationship Id="rId5" Type="http://schemas.openxmlformats.org/officeDocument/2006/relationships/image" Target="../media/image6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.png"/><Relationship Id="rId4" Type="http://schemas.openxmlformats.org/officeDocument/2006/relationships/image" Target="../media/image9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5.png"/><Relationship Id="rId4" Type="http://schemas.openxmlformats.org/officeDocument/2006/relationships/image" Target="../media/image18.png"/><Relationship Id="rId5" Type="http://schemas.openxmlformats.org/officeDocument/2006/relationships/image" Target="../media/image17.jpg"/><Relationship Id="rId6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1"/>
        </a:solid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57750" y="1683275"/>
            <a:ext cx="48120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200"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Binary Options in Prediction Markets: Visualizing Price History as a Probability Diffusion </a:t>
            </a:r>
            <a:r>
              <a:rPr lang="en" sz="2200"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(PDE)</a:t>
            </a:r>
            <a:endParaRPr sz="6200"/>
          </a:p>
        </p:txBody>
      </p:sp>
      <p:sp>
        <p:nvSpPr>
          <p:cNvPr id="55" name="Google Shape;55;p13"/>
          <p:cNvSpPr txBox="1"/>
          <p:nvPr>
            <p:ph idx="1" type="subTitle"/>
          </p:nvPr>
        </p:nvSpPr>
        <p:spPr>
          <a:xfrm>
            <a:off x="125550" y="3895950"/>
            <a:ext cx="48663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By: </a:t>
            </a:r>
            <a:r>
              <a:rPr lang="en">
                <a:solidFill>
                  <a:schemeClr val="lt1"/>
                </a:solidFill>
              </a:rPr>
              <a:t>Trent McQuaid </a:t>
            </a:r>
            <a:endParaRPr>
              <a:solidFill>
                <a:schemeClr val="lt1"/>
              </a:solidFill>
            </a:endParaRPr>
          </a:p>
        </p:txBody>
      </p:sp>
      <p:pic>
        <p:nvPicPr>
          <p:cNvPr id="56" name="Google Shape;56;p13" title="Screenshot 2025-12-03 at 09.54.15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22588" y="-77571"/>
            <a:ext cx="4409775" cy="4263798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13"/>
          <p:cNvSpPr txBox="1"/>
          <p:nvPr/>
        </p:nvSpPr>
        <p:spPr>
          <a:xfrm>
            <a:off x="4813375" y="4111025"/>
            <a:ext cx="4228200" cy="71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50">
                <a:solidFill>
                  <a:schemeClr val="dk1"/>
                </a:solidFill>
                <a:highlight>
                  <a:srgbClr val="FFFFFF"/>
                </a:highlight>
              </a:rPr>
              <a:t>This simulation demonstrates the deep connection between:</a:t>
            </a:r>
            <a:endParaRPr sz="105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-295275" lvl="0" marL="457200" rtl="0" algn="l">
              <a:lnSpc>
                <a:spcPct val="115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050"/>
              <a:buAutoNum type="arabicPeriod"/>
            </a:pPr>
            <a:r>
              <a:rPr b="1" lang="en" sz="1050">
                <a:solidFill>
                  <a:schemeClr val="dk1"/>
                </a:solidFill>
                <a:highlight>
                  <a:srgbClr val="FFFFFF"/>
                </a:highlight>
              </a:rPr>
              <a:t>Heat diffusion</a:t>
            </a:r>
            <a:r>
              <a:rPr lang="en" sz="1050">
                <a:solidFill>
                  <a:schemeClr val="dk1"/>
                </a:solidFill>
                <a:highlight>
                  <a:srgbClr val="FFFFFF"/>
                </a:highlight>
              </a:rPr>
              <a:t> in physics</a:t>
            </a:r>
            <a:endParaRPr sz="105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-295275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AutoNum type="arabicPeriod"/>
            </a:pPr>
            <a:r>
              <a:rPr b="1" lang="en" sz="1050">
                <a:solidFill>
                  <a:schemeClr val="dk1"/>
                </a:solidFill>
                <a:highlight>
                  <a:srgbClr val="FFFFFF"/>
                </a:highlight>
              </a:rPr>
              <a:t>Option pricing</a:t>
            </a:r>
            <a:r>
              <a:rPr lang="en" sz="1050">
                <a:solidFill>
                  <a:schemeClr val="dk1"/>
                </a:solidFill>
                <a:highlight>
                  <a:srgbClr val="FFFFFF"/>
                </a:highlight>
              </a:rPr>
              <a:t> in finance (Black-Scholes)</a:t>
            </a:r>
            <a:endParaRPr sz="105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-295275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AutoNum type="arabicPeriod"/>
            </a:pPr>
            <a:r>
              <a:rPr b="1" lang="en" sz="1050">
                <a:solidFill>
                  <a:schemeClr val="dk1"/>
                </a:solidFill>
                <a:highlight>
                  <a:srgbClr val="FFFFFF"/>
                </a:highlight>
              </a:rPr>
              <a:t>Probability evolution</a:t>
            </a:r>
            <a:r>
              <a:rPr lang="en" sz="1050">
                <a:solidFill>
                  <a:schemeClr val="dk1"/>
                </a:solidFill>
                <a:highlight>
                  <a:srgbClr val="FFFFFF"/>
                </a:highlight>
              </a:rPr>
              <a:t> in prediction market like Kalshi</a:t>
            </a:r>
            <a:endParaRPr sz="105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11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</a:endParaRPr>
          </a:p>
        </p:txBody>
      </p:sp>
      <p:pic>
        <p:nvPicPr>
          <p:cNvPr id="58" name="Google Shape;58;p13" title="Screenshot 2025-12-03 at 09.57.29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750" y="4111025"/>
            <a:ext cx="938725" cy="864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Mention Market Extra:</a:t>
            </a:r>
            <a:endParaRPr/>
          </a:p>
        </p:txBody>
      </p:sp>
      <p:sp>
        <p:nvSpPr>
          <p:cNvPr id="148" name="Google Shape;148;p22"/>
          <p:cNvSpPr txBox="1"/>
          <p:nvPr>
            <p:ph idx="1" type="body"/>
          </p:nvPr>
        </p:nvSpPr>
        <p:spPr>
          <a:xfrm>
            <a:off x="311700" y="1177550"/>
            <a:ext cx="4089900" cy="396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25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IRL:</a:t>
            </a:r>
            <a:br>
              <a:rPr lang="en"/>
            </a:br>
            <a:br>
              <a:rPr lang="en"/>
            </a:br>
            <a:r>
              <a:rPr lang="en"/>
              <a:t>At a White House Karoline Leavitt Press Briefing </a:t>
            </a:r>
            <a:br>
              <a:rPr lang="en"/>
            </a:br>
            <a:br>
              <a:rPr lang="en"/>
            </a:br>
            <a:r>
              <a:rPr lang="en"/>
              <a:t>‘China’ was a strike and @lockskybets on X/</a:t>
            </a:r>
            <a:r>
              <a:rPr lang="en" u="sng">
                <a:solidFill>
                  <a:schemeClr val="hlink"/>
                </a:solidFill>
                <a:hlinkClick r:id="rId3"/>
              </a:rPr>
              <a:t>twitter.com</a:t>
            </a:r>
            <a:r>
              <a:rPr lang="en"/>
              <a:t> had the ‘Yes’ side of the contract, and won a net of about $100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A reporter asked Caroline a China related question (only counts when she say’s it), and in her response back she mentioned ‘china’ resolving the market to yes.</a:t>
            </a:r>
            <a:endParaRPr/>
          </a:p>
        </p:txBody>
      </p:sp>
      <p:pic>
        <p:nvPicPr>
          <p:cNvPr id="149" name="Google Shape;149;p22" title="NbPZdv9nhkN15T0E.gif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74875" y="1823800"/>
            <a:ext cx="4211475" cy="2368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4"/>
          <p:cNvSpPr txBox="1"/>
          <p:nvPr>
            <p:ph type="title"/>
          </p:nvPr>
        </p:nvSpPr>
        <p:spPr>
          <a:xfrm>
            <a:off x="32400" y="338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2) Explaining Topic / </a:t>
            </a:r>
            <a:r>
              <a:rPr lang="en"/>
              <a:t>Simulation</a:t>
            </a:r>
            <a:r>
              <a:rPr lang="en"/>
              <a:t> Method + Sources</a:t>
            </a:r>
            <a:endParaRPr/>
          </a:p>
        </p:txBody>
      </p:sp>
      <p:sp>
        <p:nvSpPr>
          <p:cNvPr id="64" name="Google Shape;64;p14"/>
          <p:cNvSpPr txBox="1"/>
          <p:nvPr>
            <p:ph idx="1" type="body"/>
          </p:nvPr>
        </p:nvSpPr>
        <p:spPr>
          <a:xfrm>
            <a:off x="311700" y="606550"/>
            <a:ext cx="4749900" cy="285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85000" lnSpcReduction="10000"/>
          </a:bodyPr>
          <a:lstStyle/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b="1" lang="en" sz="1100">
                <a:solidFill>
                  <a:schemeClr val="dk1"/>
                </a:solidFill>
              </a:rPr>
              <a:t>PDEs for Modeling in EPS109</a:t>
            </a:r>
            <a:endParaRPr b="1" sz="1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en" sz="1100">
                <a:solidFill>
                  <a:schemeClr val="dk1"/>
                </a:solidFill>
              </a:rPr>
              <a:t>I used Partial Differential Equations (PDEs) to simulate the probability diffusion for contract prices over time, similar to that on Kalshi, which I use or Polymarket.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b="1" lang="en" sz="1100">
                <a:solidFill>
                  <a:schemeClr val="dk1"/>
                </a:solidFill>
              </a:rPr>
              <a:t>Binary Step Function</a:t>
            </a:r>
            <a:endParaRPr b="1" sz="1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en" sz="1100">
                <a:solidFill>
                  <a:schemeClr val="dk1"/>
                </a:solidFill>
              </a:rPr>
              <a:t>A binary step function shows the option's $ at the end of the event.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b="1" lang="en" sz="1100">
                <a:solidFill>
                  <a:schemeClr val="dk1"/>
                </a:solidFill>
              </a:rPr>
              <a:t>Diffusion Equation metaphor</a:t>
            </a:r>
            <a:endParaRPr b="1" sz="1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en" sz="1100">
                <a:solidFill>
                  <a:schemeClr val="dk1"/>
                </a:solidFill>
              </a:rPr>
              <a:t>I  used a dumbed down diffusion equation, similar to the Black-Scholes model for financial contracts. That formula is used on Wall Street to efficiently price the ‘fair value’ of a contract. Edge is the delta between FV at market rate, and your adverse selection.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65" name="Google Shape;65;p14" title="Screenshot 2025-12-03 at 09.52.22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26379" y="606551"/>
            <a:ext cx="3688471" cy="2683150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6;p14"/>
          <p:cNvSpPr txBox="1"/>
          <p:nvPr/>
        </p:nvSpPr>
        <p:spPr>
          <a:xfrm>
            <a:off x="6814925" y="3342975"/>
            <a:ext cx="2199900" cy="169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IRL binary time step function, of a game which Cal threw, RIP the Axe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67" name="Google Shape;67;p14"/>
          <p:cNvSpPr txBox="1"/>
          <p:nvPr/>
        </p:nvSpPr>
        <p:spPr>
          <a:xfrm>
            <a:off x="3952250" y="1038875"/>
            <a:ext cx="44685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68" name="Google Shape;68;p14"/>
          <p:cNvSpPr txBox="1"/>
          <p:nvPr/>
        </p:nvSpPr>
        <p:spPr>
          <a:xfrm>
            <a:off x="197425" y="3001625"/>
            <a:ext cx="6508800" cy="214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Sources: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2"/>
                </a:solidFill>
              </a:rPr>
              <a:t>*</a:t>
            </a:r>
            <a:r>
              <a:rPr lang="en" sz="900">
                <a:solidFill>
                  <a:schemeClr val="dk2"/>
                </a:solidFill>
              </a:rPr>
              <a:t>note the full URLs can be found in my Jupytr Notebook submission via #comments*</a:t>
            </a:r>
            <a:br>
              <a:rPr lang="en" sz="900">
                <a:solidFill>
                  <a:schemeClr val="dk2"/>
                </a:solidFill>
              </a:rPr>
            </a:br>
            <a:r>
              <a:rPr lang="en" sz="900">
                <a:solidFill>
                  <a:schemeClr val="dk2"/>
                </a:solidFill>
              </a:rPr>
              <a:t>#source: https://matplotlib.org/stable/api/_as_gen/matplotlib.pyplot.colorbar.html</a:t>
            </a:r>
            <a:br>
              <a:rPr lang="en" sz="900">
                <a:solidFill>
                  <a:schemeClr val="dk2"/>
                </a:solidFill>
              </a:rPr>
            </a:br>
            <a:r>
              <a:rPr lang="en" sz="900">
                <a:solidFill>
                  <a:schemeClr val="dk2"/>
                </a:solidFill>
              </a:rPr>
              <a:t>1) </a:t>
            </a:r>
            <a:r>
              <a:rPr lang="en" sz="900" u="sng">
                <a:solidFill>
                  <a:schemeClr val="hlink"/>
                </a:solidFill>
                <a:hlinkClick r:id="rId5"/>
              </a:rPr>
              <a:t>https://www.simscale.com/blog/cfl-condition/</a:t>
            </a:r>
            <a:r>
              <a:rPr lang="en" sz="900">
                <a:solidFill>
                  <a:schemeClr val="dk2"/>
                </a:solidFill>
              </a:rPr>
              <a:t> for a math equation, / it’s </a:t>
            </a:r>
            <a:r>
              <a:rPr lang="en" sz="900">
                <a:solidFill>
                  <a:schemeClr val="dk2"/>
                </a:solidFill>
              </a:rPr>
              <a:t>relative</a:t>
            </a:r>
            <a:r>
              <a:rPr lang="en" sz="900">
                <a:solidFill>
                  <a:schemeClr val="dk2"/>
                </a:solidFill>
              </a:rPr>
              <a:t> code (CFL)</a:t>
            </a:r>
            <a:endParaRPr sz="9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2"/>
                </a:solidFill>
              </a:rPr>
              <a:t>2) Wikipedia for more details on math equation - </a:t>
            </a:r>
            <a:r>
              <a:rPr lang="en" sz="900" u="sng">
                <a:solidFill>
                  <a:schemeClr val="hlink"/>
                </a:solidFill>
                <a:hlinkClick r:id="rId6"/>
              </a:rPr>
              <a:t>https://en.wikipedia.org/wiki/Courant%E2%80%93Friedrichs%E2%80%93Lewy_condition</a:t>
            </a:r>
            <a:r>
              <a:rPr lang="en" sz="900">
                <a:solidFill>
                  <a:schemeClr val="dk2"/>
                </a:solidFill>
              </a:rPr>
              <a:t> </a:t>
            </a:r>
            <a:endParaRPr sz="9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2"/>
                </a:solidFill>
              </a:rPr>
              <a:t>3) </a:t>
            </a:r>
            <a:r>
              <a:rPr lang="en" sz="850">
                <a:solidFill>
                  <a:schemeClr val="dk1"/>
                </a:solidFill>
                <a:highlight>
                  <a:srgbClr val="FFFFFF"/>
                </a:highlight>
              </a:rPr>
              <a:t>Inspiration credit: </a:t>
            </a:r>
            <a:r>
              <a:rPr lang="en" sz="850">
                <a:solidFill>
                  <a:srgbClr val="0D47A1"/>
                </a:solidFill>
                <a:highlight>
                  <a:srgbClr val="FFFFFF"/>
                </a:highlight>
                <a:uFill>
                  <a:noFill/>
                </a:uFill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https://www.youtube.com/watch?v=A5w-dEgIU1M</a:t>
            </a:r>
            <a:r>
              <a:rPr lang="en" sz="850">
                <a:solidFill>
                  <a:schemeClr val="dk1"/>
                </a:solidFill>
                <a:highlight>
                  <a:srgbClr val="FFFFFF"/>
                </a:highlight>
              </a:rPr>
              <a:t> Veritasium, Youtube.com, Feb 27, 2024.</a:t>
            </a:r>
            <a:endParaRPr sz="85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50">
                <a:solidFill>
                  <a:schemeClr val="dk1"/>
                </a:solidFill>
                <a:highlight>
                  <a:srgbClr val="FFFFFF"/>
                </a:highlight>
              </a:rPr>
              <a:t>4)  #idea source: </a:t>
            </a:r>
            <a:r>
              <a:rPr lang="en" sz="850" u="sng">
                <a:solidFill>
                  <a:schemeClr val="hlink"/>
                </a:solidFill>
                <a:highlight>
                  <a:srgbClr val="FFFFFF"/>
                </a:highlight>
                <a:hlinkClick r:id="rId8"/>
              </a:rPr>
              <a:t>https://stackoverflow.com/questions/25698448/how-to-embed-html-into-ipython-output</a:t>
            </a:r>
            <a:r>
              <a:rPr lang="en" sz="850">
                <a:solidFill>
                  <a:schemeClr val="dk1"/>
                </a:solidFill>
                <a:highlight>
                  <a:srgbClr val="FFFFFF"/>
                </a:highlight>
              </a:rPr>
              <a:t> stack overflow for deciding what libraries to import to make the mp4 easier, others linked in notebook</a:t>
            </a:r>
            <a:endParaRPr sz="85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50">
                <a:solidFill>
                  <a:schemeClr val="dk1"/>
                </a:solidFill>
                <a:highlight>
                  <a:srgbClr val="FFFFFF"/>
                </a:highlight>
              </a:rPr>
              <a:t>5)  #source: https://math.stackexchange.com/questions/321569/approximating-the-error-function-erf-by-analytical-functions</a:t>
            </a:r>
            <a:endParaRPr sz="85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50">
                <a:solidFill>
                  <a:schemeClr val="dk1"/>
                </a:solidFill>
                <a:highlight>
                  <a:srgbClr val="FFFFFF"/>
                </a:highlight>
              </a:rPr>
              <a:t>    if tauAura == 0: more math functions used to calculate error</a:t>
            </a:r>
            <a:endParaRPr sz="85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50">
                <a:solidFill>
                  <a:schemeClr val="dk1"/>
                </a:solidFill>
                <a:highlight>
                  <a:srgbClr val="FFFFFF"/>
                </a:highlight>
              </a:rPr>
              <a:t>6)</a:t>
            </a:r>
            <a:r>
              <a:rPr lang="en" sz="1050">
                <a:solidFill>
                  <a:schemeClr val="dk1"/>
                </a:solidFill>
                <a:highlight>
                  <a:srgbClr val="FFFFFF"/>
                </a:highlight>
              </a:rPr>
              <a:t>Inspiration credit: </a:t>
            </a:r>
            <a:r>
              <a:rPr lang="en" sz="1050">
                <a:solidFill>
                  <a:srgbClr val="0D47A1"/>
                </a:solidFill>
                <a:highlight>
                  <a:srgbClr val="FFFFFF"/>
                </a:highlight>
                <a:uFill>
                  <a:noFill/>
                </a:uFill>
                <a:hlinkClick r:id="rId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https://www.youtube.com/watch?v=A5w-dEgIU1M</a:t>
            </a:r>
            <a:r>
              <a:rPr lang="en" sz="1050">
                <a:solidFill>
                  <a:schemeClr val="dk1"/>
                </a:solidFill>
                <a:highlight>
                  <a:srgbClr val="FFFFFF"/>
                </a:highlight>
              </a:rPr>
              <a:t> Veritasium, Youtube.com, Feb 27, 2024.</a:t>
            </a:r>
            <a:endParaRPr sz="85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50">
              <a:solidFill>
                <a:schemeClr val="dk1"/>
              </a:solidFill>
              <a:highlight>
                <a:srgbClr val="FFFFFF"/>
              </a:highlight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Animation</a:t>
            </a:r>
            <a:endParaRPr/>
          </a:p>
        </p:txBody>
      </p:sp>
      <p:sp>
        <p:nvSpPr>
          <p:cNvPr id="74" name="Google Shape;74;p15"/>
          <p:cNvSpPr txBox="1"/>
          <p:nvPr>
            <p:ph idx="1" type="body"/>
          </p:nvPr>
        </p:nvSpPr>
        <p:spPr>
          <a:xfrm>
            <a:off x="311700" y="1152475"/>
            <a:ext cx="44112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1300">
                <a:solidFill>
                  <a:srgbClr val="1F2937"/>
                </a:solidFill>
                <a:highlight>
                  <a:srgbClr val="FFFFFF"/>
                </a:highlight>
              </a:rPr>
              <a:t>The​‍​‌‍​‍‌​‍​‌‍​‍‌ key insight:</a:t>
            </a:r>
            <a:r>
              <a:rPr lang="en" sz="1300">
                <a:solidFill>
                  <a:srgbClr val="1F2937"/>
                </a:solidFill>
                <a:highlight>
                  <a:srgbClr val="FFFFFF"/>
                </a:highlight>
              </a:rPr>
              <a:t> with the before of the expiration date, the </a:t>
            </a:r>
            <a:r>
              <a:rPr lang="en" sz="1300">
                <a:solidFill>
                  <a:srgbClr val="1F2937"/>
                </a:solidFill>
                <a:highlight>
                  <a:srgbClr val="FFFFFF"/>
                </a:highlight>
              </a:rPr>
              <a:t>uncertainty</a:t>
            </a:r>
            <a:r>
              <a:rPr lang="en" sz="1300">
                <a:solidFill>
                  <a:srgbClr val="1F2937"/>
                </a:solidFill>
                <a:highlight>
                  <a:srgbClr val="FFFFFF"/>
                </a:highlight>
              </a:rPr>
              <a:t> becomes bigger, and the sharp binary payoff gets smoothed out into a probability curve the further back in time. This is the thing that prediction market traders, like myself observe - contracts that are distant from expiration have prices that slowly vary with the underlying conditions, but contracts that are close to expiration abruptly move to 0 or ​‍​‌‍​‍‌​‍​‌‍​‍‌1. </a:t>
            </a:r>
            <a:br>
              <a:rPr lang="en" sz="1300">
                <a:solidFill>
                  <a:srgbClr val="1F2937"/>
                </a:solidFill>
                <a:highlight>
                  <a:srgbClr val="FFFFFF"/>
                </a:highlight>
              </a:rPr>
            </a:br>
            <a:br>
              <a:rPr lang="en" sz="1300">
                <a:solidFill>
                  <a:srgbClr val="1F2937"/>
                </a:solidFill>
                <a:highlight>
                  <a:srgbClr val="FFFFFF"/>
                </a:highlight>
              </a:rPr>
            </a:br>
            <a:r>
              <a:rPr lang="en" sz="1300">
                <a:solidFill>
                  <a:srgbClr val="1F2937"/>
                </a:solidFill>
                <a:highlight>
                  <a:srgbClr val="FFFFFF"/>
                </a:highlight>
              </a:rPr>
              <a:t>In lower liquidity markets, it’s less smooth.</a:t>
            </a:r>
            <a:endParaRPr>
              <a:highlight>
                <a:srgbClr val="FFFFFF"/>
              </a:highlight>
            </a:endParaRPr>
          </a:p>
        </p:txBody>
      </p:sp>
      <p:pic>
        <p:nvPicPr>
          <p:cNvPr id="75" name="Google Shape;75;p15" title="animation.gif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22850" y="387450"/>
            <a:ext cx="3810000" cy="381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Method</a:t>
            </a:r>
            <a:endParaRPr/>
          </a:p>
        </p:txBody>
      </p:sp>
      <p:sp>
        <p:nvSpPr>
          <p:cNvPr id="81" name="Google Shape;81;p16"/>
          <p:cNvSpPr txBox="1"/>
          <p:nvPr>
            <p:ph idx="1" type="body"/>
          </p:nvPr>
        </p:nvSpPr>
        <p:spPr>
          <a:xfrm>
            <a:off x="212125" y="1459675"/>
            <a:ext cx="2472600" cy="300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This displays how the binary functions EV shifts from left to right, a month before the game, a week before the game, and the day of of Cal VS Stanford </a:t>
            </a:r>
            <a:endParaRPr/>
          </a:p>
        </p:txBody>
      </p:sp>
      <p:pic>
        <p:nvPicPr>
          <p:cNvPr id="82" name="Google Shape;82;p16" title="Screenshot 2025-12-03 at 11.55.27.png"/>
          <p:cNvPicPr preferRelativeResize="0"/>
          <p:nvPr/>
        </p:nvPicPr>
        <p:blipFill rotWithShape="1">
          <a:blip r:embed="rId3">
            <a:alphaModFix/>
          </a:blip>
          <a:srcRect b="0" l="69595" r="0" t="0"/>
          <a:stretch/>
        </p:blipFill>
        <p:spPr>
          <a:xfrm>
            <a:off x="5996926" y="2797325"/>
            <a:ext cx="1848527" cy="198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16" title="Screenshot 2025-12-03 at 11.55.17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13376" y="53675"/>
            <a:ext cx="2892152" cy="964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16" title="Screenshot 2025-12-03 at 11.55.12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36850" y="1525700"/>
            <a:ext cx="2968677" cy="964050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16"/>
          <p:cNvSpPr txBox="1"/>
          <p:nvPr/>
        </p:nvSpPr>
        <p:spPr>
          <a:xfrm>
            <a:off x="6467600" y="953525"/>
            <a:ext cx="2472600" cy="96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month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86" name="Google Shape;86;p16"/>
          <p:cNvSpPr txBox="1"/>
          <p:nvPr/>
        </p:nvSpPr>
        <p:spPr>
          <a:xfrm>
            <a:off x="6533975" y="2436650"/>
            <a:ext cx="2041200" cy="96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week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87" name="Google Shape;87;p16"/>
          <p:cNvSpPr txBox="1"/>
          <p:nvPr/>
        </p:nvSpPr>
        <p:spPr>
          <a:xfrm>
            <a:off x="6095550" y="4720625"/>
            <a:ext cx="1385700" cy="45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Day of 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88" name="Google Shape;88;p16"/>
          <p:cNvSpPr txBox="1"/>
          <p:nvPr/>
        </p:nvSpPr>
        <p:spPr>
          <a:xfrm>
            <a:off x="311700" y="4380425"/>
            <a:ext cx="5268900" cy="45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https://kalshi.com/markets/kxncaafgame/college-football-game/kxncaafgame-25nov22calstan</a:t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89" name="Google Shape;89;p16" title="Screenshot 2025-12-03 at 12.08.22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932375" y="2758600"/>
            <a:ext cx="3158625" cy="2065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7"/>
          <p:cNvSpPr txBox="1"/>
          <p:nvPr>
            <p:ph type="title"/>
          </p:nvPr>
        </p:nvSpPr>
        <p:spPr>
          <a:xfrm>
            <a:off x="62775" y="49775"/>
            <a:ext cx="2861700" cy="1102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Method Pt.2 - Price v Time</a:t>
            </a:r>
            <a:endParaRPr/>
          </a:p>
        </p:txBody>
      </p:sp>
      <p:sp>
        <p:nvSpPr>
          <p:cNvPr id="95" name="Google Shape;95;p17"/>
          <p:cNvSpPr txBox="1"/>
          <p:nvPr>
            <p:ph idx="1" type="body"/>
          </p:nvPr>
        </p:nvSpPr>
        <p:spPr>
          <a:xfrm>
            <a:off x="311700" y="1152475"/>
            <a:ext cx="2336400" cy="321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Option at event End time or resolution, the probability function at difference time steps, and the heat map matrix of the probability of </a:t>
            </a:r>
            <a:r>
              <a:rPr lang="en"/>
              <a:t>pierce</a:t>
            </a:r>
            <a:r>
              <a:rPr lang="en"/>
              <a:t> v time</a:t>
            </a:r>
            <a:endParaRPr/>
          </a:p>
        </p:txBody>
      </p:sp>
      <p:pic>
        <p:nvPicPr>
          <p:cNvPr id="96" name="Google Shape;96;p17" title="Screenshot 2025-12-03 at 12.10.34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47655" y="49763"/>
            <a:ext cx="2494351" cy="2407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17" title="Screenshot 2025-12-03 at 12.10.39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69825" y="49773"/>
            <a:ext cx="2519501" cy="2230378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17" title="Screenshot 2025-12-03 at 12.10.47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14262" y="2571750"/>
            <a:ext cx="2519486" cy="2506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17" title="Screenshot 2025-12-03 at 11.54.35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792200" y="2456925"/>
            <a:ext cx="2621576" cy="2363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7" title="Screenshot 2025-12-03 at 11.54.41.p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069727" y="3825325"/>
            <a:ext cx="1288375" cy="11605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Method Pt3 - Accuracy </a:t>
            </a:r>
            <a:endParaRPr/>
          </a:p>
        </p:txBody>
      </p:sp>
      <p:sp>
        <p:nvSpPr>
          <p:cNvPr id="106" name="Google Shape;106;p18"/>
          <p:cNvSpPr txBox="1"/>
          <p:nvPr>
            <p:ph idx="1" type="body"/>
          </p:nvPr>
        </p:nvSpPr>
        <p:spPr>
          <a:xfrm>
            <a:off x="311700" y="961625"/>
            <a:ext cx="3932100" cy="397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 used the Error Function ERF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And this is </a:t>
            </a:r>
            <a:r>
              <a:rPr lang="en"/>
              <a:t>comparable</a:t>
            </a:r>
            <a:r>
              <a:rPr lang="en"/>
              <a:t> to Polymart’s  accuracy by user predictions, while one </a:t>
            </a:r>
            <a:r>
              <a:rPr lang="en"/>
              <a:t>prediction / guess may not be accurate, when normalized to n=500, It shows the % accurate / error over T, but the IRL is not a perfect fit</a:t>
            </a:r>
            <a:endParaRPr/>
          </a:p>
          <a:p>
            <a:pPr indent="45720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(that’s why the S&amp;P 500 is 500, to have a ‘normalized stock market)</a:t>
            </a:r>
            <a:r>
              <a:rPr lang="en"/>
              <a:t> </a:t>
            </a:r>
            <a:endParaRPr/>
          </a:p>
        </p:txBody>
      </p:sp>
      <p:pic>
        <p:nvPicPr>
          <p:cNvPr id="107" name="Google Shape;107;p18" title="Screenshot 2025-12-03 at 12.11.10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26075" y="61649"/>
            <a:ext cx="2854650" cy="2567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18" title="Screenshot 2025-12-03 at 12.11.23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48675" y="2689225"/>
            <a:ext cx="4095324" cy="24895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Formulas Used:</a:t>
            </a:r>
            <a:endParaRPr/>
          </a:p>
        </p:txBody>
      </p:sp>
      <p:sp>
        <p:nvSpPr>
          <p:cNvPr id="114" name="Google Shape;114;p19"/>
          <p:cNvSpPr txBox="1"/>
          <p:nvPr>
            <p:ph idx="1" type="body"/>
          </p:nvPr>
        </p:nvSpPr>
        <p:spPr>
          <a:xfrm>
            <a:off x="311700" y="1152475"/>
            <a:ext cx="3641700" cy="419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/>
              <a:t>The B model is log based because it assumes that stock prices can’t be negative</a:t>
            </a:r>
            <a:endParaRPr sz="17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700"/>
              <a:t>ERF: “The equation uses a definite integral to represent the area under a specific Gaussian curve”</a:t>
            </a:r>
            <a:endParaRPr sz="1700"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700"/>
              <a:t>Courant–Friedrichs–Lewy (CRF): “a stability criterion for numerical methods solving partial differential equations (PDEs)” </a:t>
            </a:r>
            <a:endParaRPr sz="1700"/>
          </a:p>
        </p:txBody>
      </p:sp>
      <p:pic>
        <p:nvPicPr>
          <p:cNvPr id="115" name="Google Shape;115;p19" title="Screenshot 2025-12-03 at 10.15.41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87645" y="36320"/>
            <a:ext cx="4723625" cy="2370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19" title="Screenshot 2025-12-03 at 10.16.30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29925" y="2420638"/>
            <a:ext cx="3181350" cy="1428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19" title="Screenshot 2025-12-03 at 10.17.09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953400" y="2501621"/>
            <a:ext cx="2057400" cy="1266825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19"/>
          <p:cNvSpPr txBox="1"/>
          <p:nvPr/>
        </p:nvSpPr>
        <p:spPr>
          <a:xfrm>
            <a:off x="4163863" y="3904100"/>
            <a:ext cx="2148900" cy="69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2"/>
                </a:solidFill>
              </a:rPr>
              <a:t>Error func Calculator</a:t>
            </a:r>
            <a:endParaRPr sz="1600">
              <a:solidFill>
                <a:schemeClr val="dk2"/>
              </a:solidFill>
            </a:endParaRPr>
          </a:p>
        </p:txBody>
      </p:sp>
      <p:sp>
        <p:nvSpPr>
          <p:cNvPr id="119" name="Google Shape;119;p19"/>
          <p:cNvSpPr txBox="1"/>
          <p:nvPr/>
        </p:nvSpPr>
        <p:spPr>
          <a:xfrm>
            <a:off x="6523225" y="3849400"/>
            <a:ext cx="2668200" cy="87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Stability</a:t>
            </a:r>
            <a:r>
              <a:rPr lang="en" sz="1800">
                <a:solidFill>
                  <a:schemeClr val="dk2"/>
                </a:solidFill>
              </a:rPr>
              <a:t> adder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120" name="Google Shape;120;p19"/>
          <p:cNvSpPr txBox="1"/>
          <p:nvPr/>
        </p:nvSpPr>
        <p:spPr>
          <a:xfrm>
            <a:off x="484975" y="4728925"/>
            <a:ext cx="5775300" cy="30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">
                <a:solidFill>
                  <a:schemeClr val="dk2"/>
                </a:solidFill>
              </a:rPr>
              <a:t>Source: descrip: https://www.google.com/search?q=courant%E2%80%93friedrichs%E2%80%93lewy&amp;oq=Courant%E2%80%93Friedrichs%E2%80%93Lewy&amp;gs_lcrp=EgZjaHJvbWUqBwgAEAAYgAQyBwgAEAAYgAQyBwgBEAAYgAQyBwgCEAAYgAQyBwgDEAAYgAQyBwgEEAAYgAQyCggFEAAYgAQYogQyBggGEEUYQNIBBzUzMGowajeoAgCwAgA&amp;sourceid=chrome&amp;ie=UTF-8</a:t>
            </a:r>
            <a:endParaRPr sz="400">
              <a:solidFill>
                <a:schemeClr val="dk2"/>
              </a:solidFill>
            </a:endParaRPr>
          </a:p>
        </p:txBody>
      </p:sp>
      <p:sp>
        <p:nvSpPr>
          <p:cNvPr id="121" name="Google Shape;121;p19"/>
          <p:cNvSpPr txBox="1"/>
          <p:nvPr/>
        </p:nvSpPr>
        <p:spPr>
          <a:xfrm>
            <a:off x="3970000" y="4280850"/>
            <a:ext cx="4663200" cy="37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">
                <a:solidFill>
                  <a:schemeClr val="dk2"/>
                </a:solidFill>
              </a:rPr>
              <a:t>Source: descrip: https://www.google.com/search?sca_esv=8dfe9edb86176f37&amp;q=erf+error+equation&amp;source=lnms&amp;fbs=AIIjpHwUHhyZpxKVYPomBDxFHasDEaJxdV5GnL9atqb6hm9GVc70KHWLIfnvDRoGdQb0ui1w6Ozr-4_SuIR7qMoxExJfW-jNBS0QDmDQSHCxW_ltmBusxvzN-VLtk_m1-FbELnvYwcVsk0nwWUMafT3LEJMXKnySQHr3HRvmfo8fHGUEKfIij69bBE2HsPzIl8yaHIgYvy1O4aFPmOwtkd5zMiuFHieGBxOJulcQhDIQYE8ZzyPb7vg&amp;sa=X&amp;ved=2ahUKEwjK-MjanaKRAxWTCjQIHcbqFygQ0pQJegQIDRAB&amp;biw=1307&amp;bih=827&amp;dpr=2</a:t>
            </a:r>
            <a:endParaRPr sz="5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0"/>
          <p:cNvSpPr txBox="1"/>
          <p:nvPr>
            <p:ph type="title"/>
          </p:nvPr>
        </p:nvSpPr>
        <p:spPr>
          <a:xfrm>
            <a:off x="54475" y="882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My personal journey as a prediction market trader:</a:t>
            </a:r>
            <a:endParaRPr/>
          </a:p>
        </p:txBody>
      </p:sp>
      <p:sp>
        <p:nvSpPr>
          <p:cNvPr id="127" name="Google Shape;127;p20"/>
          <p:cNvSpPr txBox="1"/>
          <p:nvPr>
            <p:ph idx="1" type="body"/>
          </p:nvPr>
        </p:nvSpPr>
        <p:spPr>
          <a:xfrm>
            <a:off x="311700" y="660950"/>
            <a:ext cx="8520600" cy="39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523"/>
              <a:buNone/>
            </a:pPr>
            <a:r>
              <a:rPr lang="en" sz="1098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Traded more than $250,000 in volume at greater than a 4% edge as of 11/12/25, with more than a 9.0 Sharpe ratio. ROI: 406.88% in 42 days.</a:t>
            </a:r>
            <a:endParaRPr sz="1098">
              <a:solidFill>
                <a:schemeClr val="dk1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523"/>
              <a:buNone/>
            </a:pPr>
            <a:r>
              <a:rPr lang="en" sz="1098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Prediction Market Trader as of 9/27/25</a:t>
            </a:r>
            <a:endParaRPr sz="1098">
              <a:solidFill>
                <a:schemeClr val="dk1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523"/>
              <a:buNone/>
            </a:pPr>
            <a:r>
              <a:rPr lang="en" sz="1098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Extra Trader Data:</a:t>
            </a:r>
            <a:endParaRPr sz="1098">
              <a:solidFill>
                <a:schemeClr val="dk1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523"/>
              <a:buNone/>
            </a:pPr>
            <a:r>
              <a:rPr lang="en" sz="1098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9/27/25 thru 11/07/25</a:t>
            </a:r>
            <a:endParaRPr sz="1098">
              <a:solidFill>
                <a:schemeClr val="dk1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523"/>
              <a:buNone/>
            </a:pPr>
            <a:r>
              <a:rPr lang="en" sz="1098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Total Trades: 2585</a:t>
            </a:r>
            <a:endParaRPr sz="1098">
              <a:solidFill>
                <a:schemeClr val="dk1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523"/>
              <a:buNone/>
            </a:pPr>
            <a:r>
              <a:rPr lang="en" sz="1098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Unique Tickers: 449</a:t>
            </a:r>
            <a:endParaRPr sz="1098">
              <a:solidFill>
                <a:schemeClr val="dk1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523"/>
              <a:buNone/>
            </a:pPr>
            <a:r>
              <a:rPr lang="en" sz="1098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Win Rate: 72.97%</a:t>
            </a:r>
            <a:endParaRPr sz="1098">
              <a:solidFill>
                <a:schemeClr val="dk1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523"/>
              <a:buNone/>
            </a:pPr>
            <a:r>
              <a:rPr lang="en" sz="1098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Average Hold Time: 0.2 days</a:t>
            </a:r>
            <a:endParaRPr sz="1098">
              <a:solidFill>
                <a:schemeClr val="dk1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523"/>
              <a:buNone/>
            </a:pPr>
            <a:r>
              <a:rPr lang="en" sz="1098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Sharpe Ratio: 9.19</a:t>
            </a:r>
            <a:endParaRPr sz="1098">
              <a:solidFill>
                <a:schemeClr val="dk1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523"/>
              <a:buNone/>
            </a:pPr>
            <a:r>
              <a:rPr lang="en" sz="1098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Daily volatility: 6.37%</a:t>
            </a:r>
            <a:br>
              <a:rPr lang="en" sz="1098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</a:br>
            <a:br>
              <a:rPr lang="en" sz="1098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</a:br>
            <a:r>
              <a:rPr lang="en" sz="1098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With winter break I’ll be creating a bunch of </a:t>
            </a:r>
            <a:endParaRPr sz="1098">
              <a:solidFill>
                <a:schemeClr val="dk1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523"/>
              <a:buNone/>
            </a:pPr>
            <a:r>
              <a:rPr lang="en" sz="1098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models to improve my trading.</a:t>
            </a:r>
            <a:endParaRPr sz="1098">
              <a:solidFill>
                <a:schemeClr val="dk1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523"/>
              <a:buNone/>
            </a:pPr>
            <a:r>
              <a:t/>
            </a:r>
            <a:endParaRPr sz="1098">
              <a:solidFill>
                <a:schemeClr val="dk1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SzPts val="523"/>
              <a:buNone/>
            </a:pPr>
            <a:r>
              <a:t/>
            </a:r>
            <a:endParaRPr sz="1098">
              <a:solidFill>
                <a:schemeClr val="dk1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28" name="Google Shape;128;p20" title="Screenshot 2025-11-29 at 00.59.05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35427" y="1077025"/>
            <a:ext cx="5139651" cy="2266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20" title="Screenshot 2025-11-29 at 01.05.12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81751" y="3475949"/>
            <a:ext cx="5568975" cy="1008425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20"/>
          <p:cNvSpPr txBox="1"/>
          <p:nvPr/>
        </p:nvSpPr>
        <p:spPr>
          <a:xfrm>
            <a:off x="3795750" y="3567275"/>
            <a:ext cx="672000" cy="24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1F2937"/>
                </a:solidFill>
                <a:highlight>
                  <a:schemeClr val="lt1"/>
                </a:highlight>
              </a:rPr>
              <a:t>404.72%*</a:t>
            </a:r>
            <a:endParaRPr sz="800">
              <a:solidFill>
                <a:srgbClr val="1F2937"/>
              </a:solidFill>
              <a:highlight>
                <a:schemeClr val="lt1"/>
              </a:highlight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IRL Application: Professor Militzer Mention Market</a:t>
            </a:r>
            <a:endParaRPr/>
          </a:p>
        </p:txBody>
      </p:sp>
      <p:sp>
        <p:nvSpPr>
          <p:cNvPr id="136" name="Google Shape;136;p21"/>
          <p:cNvSpPr txBox="1"/>
          <p:nvPr>
            <p:ph idx="1" type="body"/>
          </p:nvPr>
        </p:nvSpPr>
        <p:spPr>
          <a:xfrm>
            <a:off x="133275" y="953525"/>
            <a:ext cx="5471400" cy="413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is a Mention Market?</a:t>
            </a:r>
            <a:endParaRPr/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AutoNum type="arabicParenR"/>
            </a:pPr>
            <a:r>
              <a:rPr lang="en"/>
              <a:t>Will &lt;X&gt; word be said in &lt;Y&gt; speech / Event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AutoNum type="alphaLcParenR"/>
            </a:pPr>
            <a:r>
              <a:rPr lang="en"/>
              <a:t>Ex: Will “Concussion Protocol” be said by the announcers on Monday Night Football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AutoNum type="alphaLcParenR"/>
            </a:pPr>
            <a:r>
              <a:rPr lang="en"/>
              <a:t>Ex: Will “PDE / Partial </a:t>
            </a:r>
            <a:r>
              <a:rPr lang="en"/>
              <a:t>Differential</a:t>
            </a:r>
            <a:r>
              <a:rPr lang="en"/>
              <a:t> Equation” be said by Professor Militzer in the next lecture 5x+ times?</a:t>
            </a:r>
            <a:endParaRPr/>
          </a:p>
          <a:p>
            <a:pPr indent="-317500" lvl="2" marL="1371600" rtl="0" algn="l">
              <a:spcBef>
                <a:spcPts val="0"/>
              </a:spcBef>
              <a:spcAft>
                <a:spcPts val="0"/>
              </a:spcAft>
              <a:buSzPts val="1400"/>
              <a:buAutoNum type="romanLcParenR"/>
            </a:pPr>
            <a:r>
              <a:rPr lang="en"/>
              <a:t>pull the scripts from the first 5 lectures, have 3 strikes of 'mention markets for professor's words', and for next three lectures, give live updates of the fair value that X word will be said from the dumbed down Black Scholes model</a:t>
            </a:r>
            <a:endParaRPr/>
          </a:p>
        </p:txBody>
      </p:sp>
      <p:pic>
        <p:nvPicPr>
          <p:cNvPr id="137" name="Google Shape;137;p21" title="Screenshot 2025-12-03 at 11.43.58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04671" y="953526"/>
            <a:ext cx="2809654" cy="2210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21" title="Screenshot 2025-12-03 at 11.43.51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26875" y="3164400"/>
            <a:ext cx="2460588" cy="2098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21" title="IMG_2876m_shorter.jp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45722" y="3992375"/>
            <a:ext cx="973100" cy="109605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40" name="Google Shape;140;p21"/>
          <p:cNvSpPr/>
          <p:nvPr/>
        </p:nvSpPr>
        <p:spPr>
          <a:xfrm flipH="1">
            <a:off x="1919825" y="3992375"/>
            <a:ext cx="3651600" cy="814500"/>
          </a:xfrm>
          <a:prstGeom prst="flowChartMagneticTap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1" name="Google Shape;141;p21"/>
          <p:cNvSpPr txBox="1"/>
          <p:nvPr/>
        </p:nvSpPr>
        <p:spPr>
          <a:xfrm>
            <a:off x="2175700" y="4219625"/>
            <a:ext cx="3149700" cy="43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“PDE’s are amazing” X 10</a:t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142" name="Google Shape;142;p21" title="Screenshot 2025-12-03 at 12.02.33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613300" y="4654025"/>
            <a:ext cx="1891008" cy="608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