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a3ed26791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a3ed26791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a3ed26791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a3ed26791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92175"/>
            <a:ext cx="8520600" cy="1034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Times New Roman"/>
                <a:ea typeface="Times New Roman"/>
                <a:cs typeface="Times New Roman"/>
                <a:sym typeface="Times New Roman"/>
              </a:rPr>
              <a:t>End of the Total Solar Eclipse</a:t>
            </a:r>
            <a:endParaRPr>
              <a:latin typeface="Times New Roman"/>
              <a:ea typeface="Times New Roman"/>
              <a:cs typeface="Times New Roman"/>
              <a:sym typeface="Times New Roman"/>
            </a:endParaRPr>
          </a:p>
        </p:txBody>
      </p:sp>
      <p:sp>
        <p:nvSpPr>
          <p:cNvPr id="55" name="Google Shape;55;p13"/>
          <p:cNvSpPr txBox="1"/>
          <p:nvPr>
            <p:ph type="ctrTitle"/>
          </p:nvPr>
        </p:nvSpPr>
        <p:spPr>
          <a:xfrm>
            <a:off x="311700" y="4240150"/>
            <a:ext cx="8520600" cy="756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00">
                <a:latin typeface="Times New Roman"/>
                <a:ea typeface="Times New Roman"/>
                <a:cs typeface="Times New Roman"/>
                <a:sym typeface="Times New Roman"/>
              </a:rPr>
              <a:t>By Diego Gallardo</a:t>
            </a:r>
            <a:endParaRPr sz="3000">
              <a:latin typeface="Times New Roman"/>
              <a:ea typeface="Times New Roman"/>
              <a:cs typeface="Times New Roman"/>
              <a:sym typeface="Times New Roman"/>
            </a:endParaRPr>
          </a:p>
        </p:txBody>
      </p:sp>
      <p:pic>
        <p:nvPicPr>
          <p:cNvPr id="56" name="Google Shape;56;p13" title="Screenshot 2025-12-02 at 10.20.11 PM.png"/>
          <p:cNvPicPr preferRelativeResize="0"/>
          <p:nvPr/>
        </p:nvPicPr>
        <p:blipFill>
          <a:blip r:embed="rId3">
            <a:alphaModFix/>
          </a:blip>
          <a:stretch>
            <a:fillRect/>
          </a:stretch>
        </p:blipFill>
        <p:spPr>
          <a:xfrm>
            <a:off x="2958275" y="1369875"/>
            <a:ext cx="3227452" cy="293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323700" y="4784375"/>
            <a:ext cx="9791400" cy="2346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4"/>
          <p:cNvSpPr/>
          <p:nvPr/>
        </p:nvSpPr>
        <p:spPr>
          <a:xfrm>
            <a:off x="485400" y="5561400"/>
            <a:ext cx="655500" cy="4323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p:nvPr/>
        </p:nvSpPr>
        <p:spPr>
          <a:xfrm>
            <a:off x="6274225" y="4933200"/>
            <a:ext cx="1217700" cy="6282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4"/>
          <p:cNvSpPr/>
          <p:nvPr/>
        </p:nvSpPr>
        <p:spPr>
          <a:xfrm>
            <a:off x="5125000" y="5728800"/>
            <a:ext cx="837600" cy="3060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p:nvPr/>
        </p:nvSpPr>
        <p:spPr>
          <a:xfrm>
            <a:off x="2112650" y="5010625"/>
            <a:ext cx="837600" cy="3060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p:nvPr/>
        </p:nvSpPr>
        <p:spPr>
          <a:xfrm>
            <a:off x="2807875" y="5804675"/>
            <a:ext cx="837600" cy="3060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4"/>
          <p:cNvSpPr/>
          <p:nvPr/>
        </p:nvSpPr>
        <p:spPr>
          <a:xfrm>
            <a:off x="4287400" y="4784375"/>
            <a:ext cx="837600" cy="306000"/>
          </a:xfrm>
          <a:prstGeom prst="ellipse">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4"/>
          <p:cNvSpPr/>
          <p:nvPr/>
        </p:nvSpPr>
        <p:spPr>
          <a:xfrm>
            <a:off x="-323700" y="-1761475"/>
            <a:ext cx="9791400" cy="2346600"/>
          </a:xfrm>
          <a:prstGeom prst="ellipse">
            <a:avLst/>
          </a:prstGeom>
          <a:gradFill>
            <a:gsLst>
              <a:gs pos="0">
                <a:srgbClr val="FFC882"/>
              </a:gs>
              <a:gs pos="100000">
                <a:srgbClr val="F58E09"/>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4"/>
          <p:cNvSpPr txBox="1"/>
          <p:nvPr>
            <p:ph type="ctrTitle"/>
          </p:nvPr>
        </p:nvSpPr>
        <p:spPr>
          <a:xfrm>
            <a:off x="147825" y="393250"/>
            <a:ext cx="8520600" cy="756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Times New Roman"/>
                <a:ea typeface="Times New Roman"/>
                <a:cs typeface="Times New Roman"/>
                <a:sym typeface="Times New Roman"/>
              </a:rPr>
              <a:t>Topic:</a:t>
            </a:r>
            <a:endParaRPr sz="3000">
              <a:latin typeface="Times New Roman"/>
              <a:ea typeface="Times New Roman"/>
              <a:cs typeface="Times New Roman"/>
              <a:sym typeface="Times New Roman"/>
            </a:endParaRPr>
          </a:p>
        </p:txBody>
      </p:sp>
      <p:sp>
        <p:nvSpPr>
          <p:cNvPr id="70" name="Google Shape;70;p14"/>
          <p:cNvSpPr txBox="1"/>
          <p:nvPr>
            <p:ph type="ctrTitle"/>
          </p:nvPr>
        </p:nvSpPr>
        <p:spPr>
          <a:xfrm>
            <a:off x="147825" y="1705375"/>
            <a:ext cx="8520600" cy="756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Times New Roman"/>
                <a:ea typeface="Times New Roman"/>
                <a:cs typeface="Times New Roman"/>
                <a:sym typeface="Times New Roman"/>
              </a:rPr>
              <a:t>Methods</a:t>
            </a:r>
            <a:endParaRPr sz="3000">
              <a:latin typeface="Times New Roman"/>
              <a:ea typeface="Times New Roman"/>
              <a:cs typeface="Times New Roman"/>
              <a:sym typeface="Times New Roman"/>
            </a:endParaRPr>
          </a:p>
        </p:txBody>
      </p:sp>
      <p:sp>
        <p:nvSpPr>
          <p:cNvPr id="71" name="Google Shape;71;p14"/>
          <p:cNvSpPr txBox="1"/>
          <p:nvPr>
            <p:ph type="ctrTitle"/>
          </p:nvPr>
        </p:nvSpPr>
        <p:spPr>
          <a:xfrm>
            <a:off x="208475" y="1198025"/>
            <a:ext cx="8520600" cy="75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1160">
                <a:latin typeface="Times New Roman"/>
                <a:ea typeface="Times New Roman"/>
                <a:cs typeface="Times New Roman"/>
                <a:sym typeface="Times New Roman"/>
              </a:rPr>
              <a:t>In my simulation, I calculate the change in apparent size of the Moon in the sky in comparison to the Sun. Yearly, the Moon recedes from the Earth a few centimeters every year, causing it to appear smaller and smaller while the Sun remains </a:t>
            </a:r>
            <a:r>
              <a:rPr lang="en" sz="1160">
                <a:latin typeface="Times New Roman"/>
                <a:ea typeface="Times New Roman"/>
                <a:cs typeface="Times New Roman"/>
                <a:sym typeface="Times New Roman"/>
              </a:rPr>
              <a:t>relatively</a:t>
            </a:r>
            <a:r>
              <a:rPr lang="en" sz="1160">
                <a:latin typeface="Times New Roman"/>
                <a:ea typeface="Times New Roman"/>
                <a:cs typeface="Times New Roman"/>
                <a:sym typeface="Times New Roman"/>
              </a:rPr>
              <a:t> the same size. Using the distances of the Moon at </a:t>
            </a:r>
            <a:r>
              <a:rPr lang="en" sz="1160">
                <a:latin typeface="Times New Roman"/>
                <a:ea typeface="Times New Roman"/>
                <a:cs typeface="Times New Roman"/>
                <a:sym typeface="Times New Roman"/>
              </a:rPr>
              <a:t>perigee</a:t>
            </a:r>
            <a:r>
              <a:rPr lang="en" sz="1160">
                <a:latin typeface="Times New Roman"/>
                <a:ea typeface="Times New Roman"/>
                <a:cs typeface="Times New Roman"/>
                <a:sym typeface="Times New Roman"/>
              </a:rPr>
              <a:t> and the rate of recession, I can simulate the last Total Solar Eclipse where the Moon’s apparent size becomes small enough that it cannot fully cover the Sun anymore </a:t>
            </a:r>
            <a:endParaRPr sz="1160">
              <a:latin typeface="Times New Roman"/>
              <a:ea typeface="Times New Roman"/>
              <a:cs typeface="Times New Roman"/>
              <a:sym typeface="Times New Roman"/>
            </a:endParaRPr>
          </a:p>
        </p:txBody>
      </p:sp>
      <p:sp>
        <p:nvSpPr>
          <p:cNvPr id="72" name="Google Shape;72;p14"/>
          <p:cNvSpPr txBox="1"/>
          <p:nvPr>
            <p:ph type="ctrTitle"/>
          </p:nvPr>
        </p:nvSpPr>
        <p:spPr>
          <a:xfrm>
            <a:off x="208475" y="4344588"/>
            <a:ext cx="8520600" cy="798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1400">
                <a:latin typeface="Times New Roman"/>
                <a:ea typeface="Times New Roman"/>
                <a:cs typeface="Times New Roman"/>
                <a:sym typeface="Times New Roman"/>
              </a:rPr>
              <a:t>For my simulation, I used:</a:t>
            </a:r>
            <a:endParaRPr sz="1400">
              <a:latin typeface="Times New Roman"/>
              <a:ea typeface="Times New Roman"/>
              <a:cs typeface="Times New Roman"/>
              <a:sym typeface="Times New Roman"/>
            </a:endParaRPr>
          </a:p>
          <a:p>
            <a:pPr indent="0" lvl="0" marL="0" rtl="0" algn="l">
              <a:spcBef>
                <a:spcPts val="0"/>
              </a:spcBef>
              <a:spcAft>
                <a:spcPts val="0"/>
              </a:spcAft>
              <a:buNone/>
            </a:pPr>
            <a:r>
              <a:t/>
            </a:r>
            <a:endParaRPr sz="1400">
              <a:latin typeface="Times New Roman"/>
              <a:ea typeface="Times New Roman"/>
              <a:cs typeface="Times New Roman"/>
              <a:sym typeface="Times New Roman"/>
            </a:endParaRPr>
          </a:p>
          <a:p>
            <a:pPr indent="-308610" lvl="0" marL="457200" rtl="0" algn="l">
              <a:spcBef>
                <a:spcPts val="0"/>
              </a:spcBef>
              <a:spcAft>
                <a:spcPts val="0"/>
              </a:spcAft>
              <a:buSzPct val="100000"/>
              <a:buFont typeface="Times New Roman"/>
              <a:buChar char="●"/>
            </a:pPr>
            <a:r>
              <a:rPr lang="en" sz="1400">
                <a:latin typeface="Times New Roman"/>
                <a:ea typeface="Times New Roman"/>
                <a:cs typeface="Times New Roman"/>
                <a:sym typeface="Times New Roman"/>
              </a:rPr>
              <a:t>The </a:t>
            </a:r>
            <a:r>
              <a:rPr lang="en" sz="1400">
                <a:latin typeface="Times New Roman"/>
                <a:ea typeface="Times New Roman"/>
                <a:cs typeface="Times New Roman"/>
                <a:sym typeface="Times New Roman"/>
              </a:rPr>
              <a:t>differential</a:t>
            </a:r>
            <a:r>
              <a:rPr lang="en" sz="1400">
                <a:latin typeface="Times New Roman"/>
                <a:ea typeface="Times New Roman"/>
                <a:cs typeface="Times New Roman"/>
                <a:sym typeface="Times New Roman"/>
              </a:rPr>
              <a:t> equation of da/dt = C * a^-5.5 which is the equation that </a:t>
            </a:r>
            <a:r>
              <a:rPr lang="en" sz="1400">
                <a:latin typeface="Times New Roman"/>
                <a:ea typeface="Times New Roman"/>
                <a:cs typeface="Times New Roman"/>
                <a:sym typeface="Times New Roman"/>
              </a:rPr>
              <a:t>demonstrates</a:t>
            </a:r>
            <a:r>
              <a:rPr lang="en" sz="1400">
                <a:latin typeface="Times New Roman"/>
                <a:ea typeface="Times New Roman"/>
                <a:cs typeface="Times New Roman"/>
                <a:sym typeface="Times New Roman"/>
              </a:rPr>
              <a:t> the Moon’s recession. C is the </a:t>
            </a:r>
            <a:r>
              <a:rPr lang="en" sz="1400">
                <a:latin typeface="Times New Roman"/>
                <a:ea typeface="Times New Roman"/>
                <a:cs typeface="Times New Roman"/>
                <a:sym typeface="Times New Roman"/>
              </a:rPr>
              <a:t>calibration</a:t>
            </a:r>
            <a:r>
              <a:rPr lang="en" sz="1400">
                <a:latin typeface="Times New Roman"/>
                <a:ea typeface="Times New Roman"/>
                <a:cs typeface="Times New Roman"/>
                <a:sym typeface="Times New Roman"/>
              </a:rPr>
              <a:t> constant and a is the orbital distance. As the distance increases, recession rate slows exponentially.</a:t>
            </a:r>
            <a:endParaRPr sz="1400">
              <a:latin typeface="Times New Roman"/>
              <a:ea typeface="Times New Roman"/>
              <a:cs typeface="Times New Roman"/>
              <a:sym typeface="Times New Roman"/>
            </a:endParaRPr>
          </a:p>
          <a:p>
            <a:pPr indent="-308610" lvl="0" marL="457200" rtl="0" algn="l">
              <a:spcBef>
                <a:spcPts val="0"/>
              </a:spcBef>
              <a:spcAft>
                <a:spcPts val="0"/>
              </a:spcAft>
              <a:buSzPct val="100000"/>
              <a:buFont typeface="Times New Roman"/>
              <a:buChar char="●"/>
            </a:pPr>
            <a:r>
              <a:rPr lang="en" sz="1400">
                <a:latin typeface="Times New Roman"/>
                <a:ea typeface="Times New Roman"/>
                <a:cs typeface="Times New Roman"/>
                <a:sym typeface="Times New Roman"/>
              </a:rPr>
              <a:t>Initially I used the Euler Method as it allowed for taking easy </a:t>
            </a:r>
            <a:r>
              <a:rPr lang="en" sz="1400">
                <a:latin typeface="Times New Roman"/>
                <a:ea typeface="Times New Roman"/>
                <a:cs typeface="Times New Roman"/>
                <a:sym typeface="Times New Roman"/>
              </a:rPr>
              <a:t>straight</a:t>
            </a:r>
            <a:r>
              <a:rPr lang="en" sz="1400">
                <a:latin typeface="Times New Roman"/>
                <a:ea typeface="Times New Roman"/>
                <a:cs typeface="Times New Roman"/>
                <a:sym typeface="Times New Roman"/>
              </a:rPr>
              <a:t> line steps when accounting for the change in recession speed. It relied on building on the previous point (distance) of the Moon and the speed of recession at that distance. These steps however, added up and did not take into account for the exponential change in the recession </a:t>
            </a:r>
            <a:r>
              <a:rPr lang="en" sz="1400">
                <a:latin typeface="Times New Roman"/>
                <a:ea typeface="Times New Roman"/>
                <a:cs typeface="Times New Roman"/>
                <a:sym typeface="Times New Roman"/>
              </a:rPr>
              <a:t>curve as distance increased, causing it to overshoot the rate of recession and predict the rate of recession to be much quicker</a:t>
            </a:r>
            <a:endParaRPr sz="1400">
              <a:latin typeface="Times New Roman"/>
              <a:ea typeface="Times New Roman"/>
              <a:cs typeface="Times New Roman"/>
              <a:sym typeface="Times New Roman"/>
            </a:endParaRPr>
          </a:p>
          <a:p>
            <a:pPr indent="-308610" lvl="0" marL="457200" rtl="0" algn="l">
              <a:spcBef>
                <a:spcPts val="0"/>
              </a:spcBef>
              <a:spcAft>
                <a:spcPts val="0"/>
              </a:spcAft>
              <a:buSzPct val="100000"/>
              <a:buFont typeface="Times New Roman"/>
              <a:buChar char="●"/>
            </a:pPr>
            <a:r>
              <a:rPr lang="en" sz="1400">
                <a:latin typeface="Times New Roman"/>
                <a:ea typeface="Times New Roman"/>
                <a:cs typeface="Times New Roman"/>
                <a:sym typeface="Times New Roman"/>
              </a:rPr>
              <a:t>I then switched to the Runge-Kutta (RK4) method, which measured the rate more carefully and made it </a:t>
            </a:r>
            <a:r>
              <a:rPr lang="en" sz="1400">
                <a:latin typeface="Times New Roman"/>
                <a:ea typeface="Times New Roman"/>
                <a:cs typeface="Times New Roman"/>
                <a:sym typeface="Times New Roman"/>
              </a:rPr>
              <a:t>more</a:t>
            </a:r>
            <a:r>
              <a:rPr lang="en" sz="1400">
                <a:latin typeface="Times New Roman"/>
                <a:ea typeface="Times New Roman"/>
                <a:cs typeface="Times New Roman"/>
                <a:sym typeface="Times New Roman"/>
              </a:rPr>
              <a:t> accurate by sampling the slope of recession at multiple points instead of only one, and taking the average which followed the actual recession curve rate. This method </a:t>
            </a:r>
            <a:r>
              <a:rPr lang="en" sz="1400">
                <a:latin typeface="Times New Roman"/>
                <a:ea typeface="Times New Roman"/>
                <a:cs typeface="Times New Roman"/>
                <a:sym typeface="Times New Roman"/>
              </a:rPr>
              <a:t>acknowledged how the Moon’s rate of recession doesn’t remain constant (changes exponentially) and used this to adjust itself to replicate a more accurate recession rate.</a:t>
            </a:r>
            <a:endParaRPr sz="1400">
              <a:latin typeface="Times New Roman"/>
              <a:ea typeface="Times New Roman"/>
              <a:cs typeface="Times New Roman"/>
              <a:sym typeface="Times New Roman"/>
            </a:endParaRPr>
          </a:p>
          <a:p>
            <a:pPr indent="0" lvl="0" marL="0" rtl="0" algn="l">
              <a:spcBef>
                <a:spcPts val="0"/>
              </a:spcBef>
              <a:spcAft>
                <a:spcPts val="0"/>
              </a:spcAft>
              <a:buNone/>
            </a:pPr>
            <a:r>
              <a:t/>
            </a:r>
            <a:endParaRPr sz="1400">
              <a:latin typeface="Times New Roman"/>
              <a:ea typeface="Times New Roman"/>
              <a:cs typeface="Times New Roman"/>
              <a:sym typeface="Times New Roman"/>
            </a:endParaRPr>
          </a:p>
          <a:p>
            <a:pPr indent="0" lvl="0" marL="0" rtl="0" algn="l">
              <a:spcBef>
                <a:spcPts val="0"/>
              </a:spcBef>
              <a:spcAft>
                <a:spcPts val="0"/>
              </a:spcAft>
              <a:buNone/>
            </a:pPr>
            <a:r>
              <a:t/>
            </a:r>
            <a:endParaRPr sz="14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5" title="final_solar_eclipse.gif"/>
          <p:cNvPicPr preferRelativeResize="0"/>
          <p:nvPr/>
        </p:nvPicPr>
        <p:blipFill>
          <a:blip r:embed="rId3">
            <a:alphaModFix/>
          </a:blip>
          <a:stretch>
            <a:fillRect/>
          </a:stretch>
        </p:blipFill>
        <p:spPr>
          <a:xfrm>
            <a:off x="2357438" y="357188"/>
            <a:ext cx="4429126" cy="4429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