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a3cf436f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a3cf436f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a3cf436f2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a3cf436f2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DSD01381.JPG"/>
          <p:cNvPicPr preferRelativeResize="0"/>
          <p:nvPr/>
        </p:nvPicPr>
        <p:blipFill rotWithShape="1">
          <a:blip r:embed="rId3">
            <a:alphaModFix/>
          </a:blip>
          <a:srcRect b="0" l="19068" r="18738" t="0"/>
          <a:stretch/>
        </p:blipFill>
        <p:spPr>
          <a:xfrm>
            <a:off x="4752775" y="431075"/>
            <a:ext cx="4342825" cy="44603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215428" y="634800"/>
            <a:ext cx="5008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Simulating Lunar Recession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215425" y="2753800"/>
            <a:ext cx="5008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Modeling</a:t>
            </a:r>
            <a:r>
              <a:rPr lang="en">
                <a:solidFill>
                  <a:srgbClr val="F3F3F3"/>
                </a:solidFill>
              </a:rPr>
              <a:t> the changes in the Earth-Moon system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416325" y="3465300"/>
            <a:ext cx="26070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</a:rPr>
              <a:t>Sam Clayton</a:t>
            </a:r>
            <a:endParaRPr sz="180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05300" y="294150"/>
            <a:ext cx="4799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Moon drifts 3.8cm away from the Earth every year!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This also causes the Earth to spin very </a:t>
            </a:r>
            <a:r>
              <a:rPr lang="en">
                <a:solidFill>
                  <a:schemeClr val="dk1"/>
                </a:solidFill>
              </a:rPr>
              <a:t>slightly</a:t>
            </a:r>
            <a:r>
              <a:rPr lang="en">
                <a:solidFill>
                  <a:schemeClr val="dk1"/>
                </a:solidFill>
              </a:rPr>
              <a:t> slower, due to conservation of angular momentum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I used the KeplerODE method to simulate the orbit, and adjusted the orbital distance + factored in the changes to angular momentum at each step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3" name="Google Shape;63;p14" title="Screenshot_20251202_14193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3800" y="152400"/>
            <a:ext cx="366553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775050" y="3766350"/>
            <a:ext cx="4137900" cy="1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dL</a:t>
            </a:r>
            <a:r>
              <a:rPr baseline="-25000" lang="en" sz="1800">
                <a:solidFill>
                  <a:schemeClr val="dk1"/>
                </a:solidFill>
              </a:rPr>
              <a:t>moon</a:t>
            </a:r>
            <a:r>
              <a:rPr lang="en" sz="1800">
                <a:solidFill>
                  <a:schemeClr val="dk1"/>
                </a:solidFill>
              </a:rPr>
              <a:t>+dL</a:t>
            </a:r>
            <a:r>
              <a:rPr baseline="-25000" lang="en" sz="1800">
                <a:solidFill>
                  <a:schemeClr val="dk1"/>
                </a:solidFill>
              </a:rPr>
              <a:t>Earth</a:t>
            </a:r>
            <a:r>
              <a:rPr lang="en" sz="1800">
                <a:solidFill>
                  <a:schemeClr val="dk1"/>
                </a:solidFill>
              </a:rPr>
              <a:t> = 0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 title="final project.gif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450" y="0"/>
            <a:ext cx="4262229" cy="511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 title="lastFrameFinal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5075" y="0"/>
            <a:ext cx="4262225" cy="5114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