
<file path=[Content_Types].xml><?xml version="1.0" encoding="utf-8"?>
<Types xmlns="http://schemas.openxmlformats.org/package/2006/content-types">
  <Default ContentType="image/jpeg" Extension="jpg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4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5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strictFirstAndLastChars="0" saveSubsetFonts="1">
  <p:sldMasterIdLst>
    <p:sldMasterId id="2147483659" r:id="rId4"/>
  </p:sldMasterIdLst>
  <p:notesMasterIdLst>
    <p:notesMasterId r:id="rId5"/>
  </p:notesMasterIdLst>
  <p:sldIdLst>
    <p:sldId id="256" r:id="rId6"/>
    <p:sldId id="257" r:id="rId7"/>
    <p:sldId id="258" r:id="rId8"/>
    <p:sldId id="259" r:id="rId9"/>
    <p:sldId id="260" r:id="rId10"/>
    <p:sldId id="261" r:id="rId11"/>
  </p:sldIdLst>
  <p:sldSz cy="5143500" cx="9144000"/>
  <p:notesSz cx="6858000" cy="9144000"/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orient="horz" pos="1620">
          <p15:clr>
            <a:srgbClr val="747775"/>
          </p15:clr>
        </p15:guide>
        <p15:guide id="2" pos="2880">
          <p15:clr>
            <a:srgbClr val="747775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1620" orient="horz"/>
        <p:guide pos="288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5" Type="http://schemas.openxmlformats.org/officeDocument/2006/relationships/notesMaster" Target="notesMasters/notesMaster1.xml"/><Relationship Id="rId6" Type="http://schemas.openxmlformats.org/officeDocument/2006/relationships/slide" Target="slides/slide1.xml"/><Relationship Id="rId7" Type="http://schemas.openxmlformats.org/officeDocument/2006/relationships/slide" Target="slides/slide2.xml"/><Relationship Id="rId8" Type="http://schemas.openxmlformats.org/officeDocument/2006/relationships/slide" Target="slides/slide3.xml"/><Relationship Id="rId11" Type="http://schemas.openxmlformats.org/officeDocument/2006/relationships/slide" Target="slides/slide6.xml"/><Relationship Id="rId10" Type="http://schemas.openxmlformats.org/officeDocument/2006/relationships/slide" Target="slides/slide5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381300" y="685800"/>
            <a:ext cx="6096075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g3ace87765f6_2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8" name="Google Shape;58;g3ace87765f6_2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2" name="Shape 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Google Shape;63;g3ace87765f6_1_1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64" name="Google Shape;64;g3ace87765f6_1_1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68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g3ace87765f6_1_6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0" name="Google Shape;70;g3ace87765f6_1_6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3" name="Shape 7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Google Shape;74;g3ace87765f6_2_0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75" name="Google Shape;75;g3ace87765f6_2_0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78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Google Shape;79;g3ace87765f6_2_19:notes"/>
          <p:cNvSpPr/>
          <p:nvPr>
            <p:ph idx="2" type="sldImg"/>
          </p:nvPr>
        </p:nvSpPr>
        <p:spPr>
          <a:xfrm>
            <a:off x="381300" y="685800"/>
            <a:ext cx="60960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80" name="Google Shape;80;g3ace87765f6_2_19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311700" y="1106125"/>
            <a:ext cx="8520600" cy="1963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311700" y="3152225"/>
            <a:ext cx="8520600" cy="1300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311700" y="2150850"/>
            <a:ext cx="8520600" cy="841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3117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4832400" y="1152475"/>
            <a:ext cx="39999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311700" y="555600"/>
            <a:ext cx="2808000" cy="7557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311700" y="1389600"/>
            <a:ext cx="2808000" cy="3179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90250" y="450150"/>
            <a:ext cx="6367800" cy="4090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4572000" y="-125"/>
            <a:ext cx="4572000" cy="51435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65500" y="1233175"/>
            <a:ext cx="4045200" cy="1482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65500" y="2803075"/>
            <a:ext cx="4045200" cy="12351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939500" y="724075"/>
            <a:ext cx="3837000" cy="369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311700" y="4230575"/>
            <a:ext cx="5998800" cy="605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1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8472458" y="4663217"/>
            <a:ext cx="548700" cy="3936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jp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3.jpg"/><Relationship Id="rId4" Type="http://schemas.openxmlformats.org/officeDocument/2006/relationships/hyperlink" Target="https://matplotlib.org/stable/" TargetMode="External"/><Relationship Id="rId5" Type="http://schemas.openxmlformats.org/officeDocument/2006/relationships/hyperlink" Target="http://stackoverflow.com" TargetMode="External"/><Relationship Id="rId6" Type="http://schemas.openxmlformats.org/officeDocument/2006/relationships/hyperlink" Target="https://cneos.jpl.nasa.gov/" TargetMode="External"/><Relationship Id="rId7" Type="http://schemas.openxmlformats.org/officeDocument/2006/relationships/hyperlink" Target="https://www.imo.net/" TargetMode="External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4.jpg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5.xml"/><Relationship Id="rId3" Type="http://schemas.openxmlformats.org/officeDocument/2006/relationships/hyperlink" Target="http://drive.google.com/file/d/1s93imhNA66SQQ10ySF15TT2xfAWm7CM_/view" TargetMode="External"/><Relationship Id="rId4" Type="http://schemas.openxmlformats.org/officeDocument/2006/relationships/image" Target="../media/image1.png"/></Relationships>
</file>

<file path=ppt/slides/_rels/slide6.xml.rels><?xml version="1.0" encoding="UTF-8" standalone="yes"?><Relationships xmlns="http://schemas.openxmlformats.org/package/2006/relationships"><Relationship Id="rId20" Type="http://schemas.openxmlformats.org/officeDocument/2006/relationships/hyperlink" Target="https://stackoverflow.com/questions/53982363/anaconda-jupyter-doesnt-open-in-browser" TargetMode="External"/><Relationship Id="rId22" Type="http://schemas.openxmlformats.org/officeDocument/2006/relationships/hyperlink" Target="https://stackoverflow.com/questions/77507580/userwarning-figurecanvasagg-is-non-interactive-and-thus-cannot-be-shown-plt-sh" TargetMode="External"/><Relationship Id="rId21" Type="http://schemas.openxmlformats.org/officeDocument/2006/relationships/hyperlink" Target="https://stackoverflow.com/questions/53982363/anaconda-jupyter-doesnt-open-in-browser" TargetMode="External"/><Relationship Id="rId24" Type="http://schemas.openxmlformats.org/officeDocument/2006/relationships/hyperlink" Target="https://stackoverflow.com/questions/61429200/how-do-i-convert-these-coordinates-to-real-numbers" TargetMode="External"/><Relationship Id="rId23" Type="http://schemas.openxmlformats.org/officeDocument/2006/relationships/hyperlink" Target="https://stackoverflow.com/questions/77507580/userwarning-figurecanvasagg-is-non-interactive-and-thus-cannot-be-shown-plt-sh" TargetMode="External"/><Relationship Id="rId1" Type="http://schemas.openxmlformats.org/officeDocument/2006/relationships/slideLayout" Target="../slideLayouts/slideLayout3.xml"/><Relationship Id="rId2" Type="http://schemas.openxmlformats.org/officeDocument/2006/relationships/notesSlide" Target="../notesSlides/notesSlide6.xml"/><Relationship Id="rId3" Type="http://schemas.openxmlformats.org/officeDocument/2006/relationships/hyperlink" Target="https://stackoverflow.com/questions" TargetMode="External"/><Relationship Id="rId4" Type="http://schemas.openxmlformats.org/officeDocument/2006/relationships/hyperlink" Target="https://stackoverflow.com/questions/78417768/pyarrow-version-error-when-importing-pandas-on-jupyter-notebook" TargetMode="External"/><Relationship Id="rId9" Type="http://schemas.openxmlformats.org/officeDocument/2006/relationships/hyperlink" Target="https://stackoverflow.com/questions/63876373/how-can-you-use-the-image-core-return-from-imagefont-getmask" TargetMode="External"/><Relationship Id="rId26" Type="http://schemas.openxmlformats.org/officeDocument/2006/relationships/hyperlink" Target="https://stackoverflow.com/questions/9163444/strptime-error-in-python?rq=3" TargetMode="External"/><Relationship Id="rId25" Type="http://schemas.openxmlformats.org/officeDocument/2006/relationships/hyperlink" Target="https://stackoverflow.com/questions/61429200/how-do-i-convert-these-coordinates-to-real-numbers" TargetMode="External"/><Relationship Id="rId28" Type="http://schemas.openxmlformats.org/officeDocument/2006/relationships/hyperlink" Target="https://stackoverflow.com/questions/73217294/re-error-redefinition-of-group-name-when-using-strptime" TargetMode="External"/><Relationship Id="rId27" Type="http://schemas.openxmlformats.org/officeDocument/2006/relationships/hyperlink" Target="https://stackoverflow.com/questions/9163444/strptime-error-in-python?rq=3" TargetMode="External"/><Relationship Id="rId5" Type="http://schemas.openxmlformats.org/officeDocument/2006/relationships/hyperlink" Target="https://stackoverflow.com/questions/78417768/pyarrow-version-error-when-importing-pandas-on-jupyter-notebook" TargetMode="External"/><Relationship Id="rId6" Type="http://schemas.openxmlformats.org/officeDocument/2006/relationships/hyperlink" Target="https://stackoverflow.com/questions/53406638/importerror-cannot-import-name-etree-on-python-3-6" TargetMode="External"/><Relationship Id="rId29" Type="http://schemas.openxmlformats.org/officeDocument/2006/relationships/hyperlink" Target="https://stackoverflow.com/questions/73217294/re-error-redefinition-of-group-name-when-using-strptime" TargetMode="External"/><Relationship Id="rId7" Type="http://schemas.openxmlformats.org/officeDocument/2006/relationships/hyperlink" Target="https://stackoverflow.com/questions/53406638/importerror-cannot-import-name-etree-on-python-3-6" TargetMode="External"/><Relationship Id="rId8" Type="http://schemas.openxmlformats.org/officeDocument/2006/relationships/hyperlink" Target="https://stackoverflow.com/questions/63876373/how-can-you-use-the-image-core-return-from-imagefont-getmask" TargetMode="External"/><Relationship Id="rId31" Type="http://schemas.openxmlformats.org/officeDocument/2006/relationships/hyperlink" Target="https://stackoverflow.com/questions/19480028/attributeerror-datetime-module-has-no-attribute-strptime" TargetMode="External"/><Relationship Id="rId30" Type="http://schemas.openxmlformats.org/officeDocument/2006/relationships/hyperlink" Target="https://stackoverflow.com/questions/19480028/attributeerror-datetime-module-has-no-attribute-strptime" TargetMode="External"/><Relationship Id="rId11" Type="http://schemas.openxmlformats.org/officeDocument/2006/relationships/hyperlink" Target="https://stackoverflow.com/questions/51912999/could-not-install-packages-due-to-an-environmenterror-winerror-5-access-is-de" TargetMode="External"/><Relationship Id="rId33" Type="http://schemas.openxmlformats.org/officeDocument/2006/relationships/hyperlink" Target="https://stackoverflow.com/questions/9433851/converting-utc-time-string-to-datetime-object" TargetMode="External"/><Relationship Id="rId10" Type="http://schemas.openxmlformats.org/officeDocument/2006/relationships/hyperlink" Target="https://stackoverflow.com/questions/51912999/could-not-install-packages-due-to-an-environmenterror-winerror-5-access-is-de" TargetMode="External"/><Relationship Id="rId32" Type="http://schemas.openxmlformats.org/officeDocument/2006/relationships/hyperlink" Target="https://stackoverflow.com/questions/9433851/converting-utc-time-string-to-datetime-object" TargetMode="External"/><Relationship Id="rId13" Type="http://schemas.openxmlformats.org/officeDocument/2006/relationships/hyperlink" Target="https://stackoverflow.com/questions/78733164/cannot-install-reinstall-or-remove-matplotlib-3-9-1-installation-exists-but-c" TargetMode="External"/><Relationship Id="rId35" Type="http://schemas.openxmlformats.org/officeDocument/2006/relationships/hyperlink" Target="https://stackoverflow.com/questions/13254211/how-to-convert-string-to-datetime-as-utc-as-simple-as-that" TargetMode="External"/><Relationship Id="rId12" Type="http://schemas.openxmlformats.org/officeDocument/2006/relationships/hyperlink" Target="https://stackoverflow.com/questions/78733164/cannot-install-reinstall-or-remove-matplotlib-3-9-1-installation-exists-but-c" TargetMode="External"/><Relationship Id="rId34" Type="http://schemas.openxmlformats.org/officeDocument/2006/relationships/hyperlink" Target="https://stackoverflow.com/questions/13254211/how-to-convert-string-to-datetime-as-utc-as-simple-as-that" TargetMode="External"/><Relationship Id="rId15" Type="http://schemas.openxmlformats.org/officeDocument/2006/relationships/hyperlink" Target="https://stackoverflow.com/questions/79301193/no-module-named-matplotlib-backends-registry" TargetMode="External"/><Relationship Id="rId14" Type="http://schemas.openxmlformats.org/officeDocument/2006/relationships/hyperlink" Target="https://stackoverflow.com/questions/79301193/no-module-named-matplotlib-backends-registry" TargetMode="External"/><Relationship Id="rId17" Type="http://schemas.openxmlformats.org/officeDocument/2006/relationships/hyperlink" Target="https://stackoverflow.com/questions/56973015/pip-how-to-remove-incorrectly-installed-package-with-a-leading-dash-pkgname" TargetMode="External"/><Relationship Id="rId16" Type="http://schemas.openxmlformats.org/officeDocument/2006/relationships/hyperlink" Target="https://stackoverflow.com/questions/56973015/pip-how-to-remove-incorrectly-installed-package-with-a-leading-dash-pkgname" TargetMode="External"/><Relationship Id="rId19" Type="http://schemas.openxmlformats.org/officeDocument/2006/relationships/hyperlink" Target="https://stackoverflow.com/questions/76348782/anaconda-error-invalid-distribution-atplotlib-when-updating-installing-library" TargetMode="External"/><Relationship Id="rId18" Type="http://schemas.openxmlformats.org/officeDocument/2006/relationships/hyperlink" Target="https://stackoverflow.com/questions/76348782/anaconda-error-invalid-distribution-atplotlib-when-updating-installing-library" TargetMode="Externa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Google Shape;54;p13"/>
          <p:cNvSpPr txBox="1"/>
          <p:nvPr>
            <p:ph type="ctrTitle"/>
          </p:nvPr>
        </p:nvSpPr>
        <p:spPr>
          <a:xfrm>
            <a:off x="311708" y="744575"/>
            <a:ext cx="8520600" cy="20526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Meteor Showers Mapped: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55" name="Google Shape;55;p13"/>
          <p:cNvSpPr txBox="1"/>
          <p:nvPr>
            <p:ph idx="1" type="subTitle"/>
          </p:nvPr>
        </p:nvSpPr>
        <p:spPr>
          <a:xfrm>
            <a:off x="311700" y="2834125"/>
            <a:ext cx="8520600" cy="792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62500" lnSpcReduction="20000"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688"/>
              <a:buFont typeface="Arial"/>
              <a:buNone/>
            </a:pPr>
            <a:r>
              <a:rPr lang="en" sz="5200">
                <a:solidFill>
                  <a:schemeClr val="lt2"/>
                </a:solidFill>
              </a:rPr>
              <a:t>Meteor Sightings through Space and Time</a:t>
            </a:r>
            <a:endParaRPr sz="5200">
              <a:solidFill>
                <a:schemeClr val="lt2"/>
              </a:solidFill>
            </a:endParaRPr>
          </a:p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59" name="Shape 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Google Shape;60;p14"/>
          <p:cNvSpPr txBox="1"/>
          <p:nvPr>
            <p:ph type="ctrTitle"/>
          </p:nvPr>
        </p:nvSpPr>
        <p:spPr>
          <a:xfrm>
            <a:off x="311700" y="134375"/>
            <a:ext cx="8520600" cy="1000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100">
                <a:solidFill>
                  <a:schemeClr val="lt1"/>
                </a:solidFill>
              </a:rPr>
              <a:t>Short Bibliography</a:t>
            </a:r>
            <a:endParaRPr sz="4100">
              <a:solidFill>
                <a:schemeClr val="lt1"/>
              </a:solidFill>
            </a:endParaRPr>
          </a:p>
        </p:txBody>
      </p:sp>
      <p:sp>
        <p:nvSpPr>
          <p:cNvPr id="61" name="Google Shape;61;p14"/>
          <p:cNvSpPr txBox="1"/>
          <p:nvPr>
            <p:ph idx="4294967295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Lots of help from the matplotlib documentation (rgba values, updating the plot etc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ighlight>
                  <a:schemeClr val="dk1"/>
                </a:highlight>
                <a:hlinkClick r:id="rId4"/>
              </a:rPr>
              <a:t>https://matplotlib.org/stable</a:t>
            </a: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/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Stack Overflow debugging tips 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</a:pPr>
            <a:r>
              <a:rPr lang="en" u="sng">
                <a:solidFill>
                  <a:schemeClr val="hlink"/>
                </a:solidFill>
                <a:highlight>
                  <a:schemeClr val="dk1"/>
                </a:highlight>
                <a:hlinkClick r:id="rId5"/>
              </a:rPr>
              <a:t>stackoverflow.com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The Meteor Databases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Nasa Jet Propulsion Laboratory: </a:t>
            </a:r>
            <a:r>
              <a:rPr lang="en" u="sng">
                <a:solidFill>
                  <a:schemeClr val="hlink"/>
                </a:solidFill>
                <a:highlight>
                  <a:schemeClr val="dk1"/>
                </a:highlight>
                <a:hlinkClick r:id="rId6"/>
              </a:rPr>
              <a:t>https://cneos.jpl.nasa.gov/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17500" lvl="1" marL="9144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400"/>
              <a:buChar char="○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International Meteor Association: </a:t>
            </a:r>
            <a:r>
              <a:rPr lang="en" u="sng">
                <a:solidFill>
                  <a:schemeClr val="hlink"/>
                </a:solidFill>
                <a:highlight>
                  <a:schemeClr val="dk1"/>
                </a:highlight>
                <a:hlinkClick r:id="rId7"/>
              </a:rPr>
              <a:t>https://www.imo.net/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t/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65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Google Shape;66;p15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 fontScale="90000"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en">
                <a:solidFill>
                  <a:schemeClr val="lt2"/>
                </a:solidFill>
              </a:rPr>
              <a:t>“Simulated” Meteor Strikes</a:t>
            </a:r>
            <a:endParaRPr>
              <a:solidFill>
                <a:schemeClr val="lt2"/>
              </a:solidFill>
            </a:endParaRPr>
          </a:p>
        </p:txBody>
      </p:sp>
      <p:sp>
        <p:nvSpPr>
          <p:cNvPr id="67" name="Google Shape;67;p15"/>
          <p:cNvSpPr txBox="1"/>
          <p:nvPr>
            <p:ph idx="1" type="body"/>
          </p:nvPr>
        </p:nvSpPr>
        <p:spPr>
          <a:xfrm>
            <a:off x="311700" y="1152475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Meteors are generally randomly distributed across the face of the Earth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……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...</a:t>
            </a:r>
            <a:endParaRPr>
              <a:solidFill>
                <a:schemeClr val="dk1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Purpose is to show density                                                  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   ….       .        .    ..</a:t>
            </a: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 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Randomized data when Longitude/Latitude was not known, or only localized</a:t>
            </a: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 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.</a:t>
            </a:r>
            <a:endParaRPr>
              <a:solidFill>
                <a:schemeClr val="dk1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A counter for possible meteor showers based on grouping                              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.</a:t>
            </a:r>
            <a:endParaRPr>
              <a:solidFill>
                <a:schemeClr val="dk1"/>
              </a:solidFill>
              <a:highlight>
                <a:schemeClr val="dk1"/>
              </a:highlight>
            </a:endParaRPr>
          </a:p>
          <a:p>
            <a:pPr indent="-342900" lvl="0" marL="457200" rtl="0" algn="l">
              <a:spcBef>
                <a:spcPts val="0"/>
              </a:spcBef>
              <a:spcAft>
                <a:spcPts val="0"/>
              </a:spcAft>
              <a:buClr>
                <a:schemeClr val="lt2"/>
              </a:buClr>
              <a:buSzPts val="1800"/>
              <a:buChar char="●"/>
            </a:pP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Same map/method as Earthquakes lab, i.e. clusters!                                 </a:t>
            </a:r>
            <a:r>
              <a:rPr lang="en">
                <a:solidFill>
                  <a:schemeClr val="dk1"/>
                </a:solidFill>
                <a:highlight>
                  <a:schemeClr val="dk1"/>
                </a:highlight>
              </a:rPr>
              <a:t>      .</a:t>
            </a:r>
            <a:r>
              <a:rPr lang="en">
                <a:solidFill>
                  <a:schemeClr val="lt2"/>
                </a:solidFill>
                <a:highlight>
                  <a:schemeClr val="dk1"/>
                </a:highlight>
              </a:rPr>
              <a:t> </a:t>
            </a:r>
            <a:endParaRPr>
              <a:solidFill>
                <a:schemeClr val="lt2"/>
              </a:solidFill>
              <a:highlight>
                <a:schemeClr val="dk1"/>
              </a:highlight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1" name="Shape 7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Google Shape;72;p16"/>
          <p:cNvSpPr txBox="1"/>
          <p:nvPr>
            <p:ph type="title"/>
          </p:nvPr>
        </p:nvSpPr>
        <p:spPr>
          <a:xfrm>
            <a:off x="311700" y="1582600"/>
            <a:ext cx="8520600" cy="17244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lang="en" sz="4700">
                <a:solidFill>
                  <a:srgbClr val="FFFFFF"/>
                </a:solidFill>
              </a:rPr>
              <a:t>Flashing lights warning</a:t>
            </a:r>
            <a:endParaRPr sz="4700">
              <a:solidFill>
                <a:srgbClr val="FFFFFF"/>
              </a:solidFill>
            </a:endParaRPr>
          </a:p>
        </p:txBody>
      </p:sp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after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solidFill>
          <a:schemeClr val="dk1"/>
        </a:solidFill>
      </p:bgPr>
    </p:bg>
    <p:spTree>
      <p:nvGrpSpPr>
        <p:cNvPr id="76" name="Shape 7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7" name="Google Shape;77;p17" title="animation1.mp4">
            <a:hlinkClick r:id="rId3"/>
          </p:cNvPr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791238" y="486175"/>
            <a:ext cx="5561533" cy="417115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  <p:timing>
    <p:tnLst>
      <p:par>
        <p:cTn dur="indefinite" nodeType="tmRoot" restart="never">
          <p:childTnLst>
            <p:seq concurrent="1" nextAc="seek">
              <p:cTn dur="indefinite" id="2" nodeType="mainSeq">
                <p:childTnLst>
                  <p:par>
                    <p:cTn fill="hold">
                      <p:stCondLst>
                        <p:cond delay="indefinite"/>
                      </p:stCondLst>
                      <p:childTnLst>
                        <p:par>
                          <p:cTn fill="hold">
                            <p:stCondLst>
                              <p:cond delay="0"/>
                            </p:stCondLst>
                            <p:childTnLst>
                              <p:par>
                                <p:cTn fill="hold" nodeType="clickEffect" presetClass="entr" presetID="10" presetSubtype="0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filter="fade" transition="in">
                                      <p:cBhvr>
                                        <p:cTn dur="1000"/>
                                        <p:tgtEl>
                                          <p:spTgt spid="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>
                  <p:tgtEl>
                    <p:sldTgt/>
                  </p:tgtEl>
                </p:cond>
              </p:prevCondLst>
              <p:nextCondLst>
                <p:cond evt="onNext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81" name="Shape 8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" name="Google Shape;82;p18"/>
          <p:cNvSpPr txBox="1"/>
          <p:nvPr>
            <p:ph type="title"/>
          </p:nvPr>
        </p:nvSpPr>
        <p:spPr>
          <a:xfrm>
            <a:off x="311700" y="445025"/>
            <a:ext cx="8520600" cy="5727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SzPts val="990"/>
              <a:buNone/>
            </a:pPr>
            <a:r>
              <a:rPr lang="en" sz="2420"/>
              <a:t>All the Stack Overflow posts I got a semblance of code from</a:t>
            </a:r>
            <a:endParaRPr sz="2420"/>
          </a:p>
        </p:txBody>
      </p:sp>
      <p:sp>
        <p:nvSpPr>
          <p:cNvPr id="83" name="Google Shape;83;p18"/>
          <p:cNvSpPr txBox="1"/>
          <p:nvPr>
            <p:ph idx="1" type="body"/>
          </p:nvPr>
        </p:nvSpPr>
        <p:spPr>
          <a:xfrm>
            <a:off x="311700" y="1122600"/>
            <a:ext cx="8520600" cy="3416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1200"/>
              </a:spcAft>
              <a:buNone/>
            </a:pPr>
            <a:r>
              <a:rPr lang="en" sz="1100" u="sng">
                <a:solidFill>
                  <a:schemeClr val="hlink"/>
                </a:solidFill>
                <a:hlinkClick r:id="rId3"/>
              </a:rPr>
              <a:t>Newest Questions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5"/>
              </a:rPr>
              <a:t>import - pyarrow.__version__ error when importing pandas on jupyter notebook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7"/>
              </a:rPr>
              <a:t>ubuntu 14.04 - ImportError: cannot import name 'etree' on Python 3.6 -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9"/>
              </a:rPr>
              <a:t>python - How can you use the `Image.core` return from `ImageFont.getmask`?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1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11"/>
              </a:rPr>
              <a:t>python - Could not install packages due to an EnvironmentError: [WinError 5] Access is denied: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1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13"/>
              </a:rPr>
              <a:t>Cannot install, reinstall, or remove Matplotlib 3.9.1 (installation exists but cannot find files?)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1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15"/>
              </a:rPr>
              <a:t>No module named 'matplotlib.backends.registry'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1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17"/>
              </a:rPr>
              <a:t>python - pip how to remove incorrectly installed package with a leading dash: "-pkgname"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1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19"/>
              </a:rPr>
              <a:t>python - Anaconda Error: Invalid Distribution -atplotlib When Updating/Installing Library with Pip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2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21"/>
              </a:rPr>
              <a:t>python - Anaconda-Jupyter Doesn't open in browser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2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23"/>
              </a:rPr>
              <a:t>python - UserWarning: FigureCanvasAgg is non-interactive, and thus cannot be shown plt.show()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2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25"/>
              </a:rPr>
              <a:t>python - How do I convert these coordinates to real numbers?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26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27"/>
              </a:rPr>
              <a:t>datetime - Strptime Error in Python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28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29"/>
              </a:rPr>
              <a:t>python - "re.error: redefinition of group name" when using strptime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30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31"/>
              </a:rPr>
              <a:t>python - AttributeError: 'datetime' module has no attribute 'strptime'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32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33"/>
              </a:rPr>
              <a:t>python - Converting utc time string to datetime object - Stack Overflow</a:t>
            </a:r>
            <a:r>
              <a:rPr lang="en" sz="1100">
                <a:solidFill>
                  <a:schemeClr val="dk1"/>
                </a:solidFill>
                <a:uFill>
                  <a:noFill/>
                </a:uFill>
                <a:hlinkClick r:id="rId34">
                  <a:extLst>
                    <a:ext uri="{A12FA001-AC4F-418D-AE19-62706E023703}">
                      <ahyp:hlinkClr val="tx"/>
                    </a:ext>
                  </a:extLst>
                </a:hlinkClick>
              </a:rPr>
              <a:t> </a:t>
            </a:r>
            <a:r>
              <a:rPr lang="en" sz="1100" u="sng">
                <a:solidFill>
                  <a:schemeClr val="hlink"/>
                </a:solidFill>
                <a:hlinkClick r:id="rId35"/>
              </a:rPr>
              <a:t>c# - how to convert string to DateTime as UTC as simple as that - Stack Overflow</a:t>
            </a:r>
            <a:r>
              <a:rPr lang="en" sz="1100">
                <a:solidFill>
                  <a:schemeClr val="dk1"/>
                </a:solidFill>
              </a:rPr>
              <a:t> </a:t>
            </a:r>
            <a:endParaRPr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