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2B1A92-827D-4C89-A57B-7FE69E295E94}" v="190" dt="2025-12-02T21:56:56.4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558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488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914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48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81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12/2/2025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329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12/2/2025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937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12/2/2025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297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12/2/2025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10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12/2/2025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238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12/2/2025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198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957587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A9E8CC-6C73-43E6-AF09-B4B1083BC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DFF5FD-BEF9-4B06-B7C2-58C5CFC92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A18D1D-88E7-41EF-892F-C99BDEEE5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13E1A2F-E5D7-4888-BA8C-1CDDC7CE2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649A-4F9D-4D90-8F0A-433D7A1F6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4254" y="5166421"/>
            <a:ext cx="8445357" cy="88352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b="1" dirty="0">
                <a:ea typeface="+mj-lt"/>
                <a:cs typeface="+mj-lt"/>
              </a:rPr>
              <a:t>Modeling Urban Heat Island Formation in an Idealized 2D City</a:t>
            </a:r>
            <a:endParaRPr lang="en-US" sz="3600" dirty="0">
              <a:cs typeface="Arial" panose="020B0604020202020204"/>
            </a:endParaRPr>
          </a:p>
          <a:p>
            <a:endParaRPr lang="en-US" sz="26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536" y="5192619"/>
            <a:ext cx="8286075" cy="414413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Prithvi Maddi</a:t>
            </a:r>
            <a:endParaRPr lang="en-US" sz="2400" dirty="0">
              <a:cs typeface="Arial"/>
            </a:endParaRPr>
          </a:p>
          <a:p>
            <a:pPr>
              <a:lnSpc>
                <a:spcPct val="110000"/>
              </a:lnSpc>
            </a:pPr>
            <a:endParaRPr lang="en-US" sz="1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F31202-25B1-43E6-94C1-CDCAFFE33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graph&#10;&#10;AI-generated content may be incorrect.">
            <a:extLst>
              <a:ext uri="{FF2B5EF4-FFF2-40B4-BE49-F238E27FC236}">
                <a16:creationId xmlns:a16="http://schemas.microsoft.com/office/drawing/2014/main" id="{7A132DD1-C222-A3F9-0763-EB1B968803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367" t="-1286" r="471" b="1125"/>
          <a:stretch>
            <a:fillRect/>
          </a:stretch>
        </p:blipFill>
        <p:spPr>
          <a:xfrm>
            <a:off x="985733" y="439254"/>
            <a:ext cx="10370279" cy="337365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88507C5-B772-411D-B50E-0C075AD25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7B125-A4BD-7BBA-187F-ED010911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604" y="735050"/>
            <a:ext cx="7958331" cy="1077229"/>
          </a:xfrm>
        </p:spPr>
        <p:txBody>
          <a:bodyPr/>
          <a:lstStyle/>
          <a:p>
            <a:pPr algn="l"/>
            <a:r>
              <a:rPr lang="en-US">
                <a:cs typeface="Arial"/>
              </a:rPr>
              <a:t>Topic and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2B574-CDE2-1F9A-F859-3D29819C8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904" y="1431565"/>
            <a:ext cx="9941089" cy="5083791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344170" indent="-344170">
              <a:buFont typeface="Calibri" panose="05000000000000000000" pitchFamily="2" charset="2"/>
              <a:buChar char="-"/>
            </a:pPr>
            <a:r>
              <a:rPr lang="en-US" dirty="0"/>
              <a:t>Simulated the development of urban heat islands using a 2D heat-diffusion model on a stylized city grid. </a:t>
            </a:r>
            <a:endParaRPr lang="en-US"/>
          </a:p>
          <a:p>
            <a:pPr marL="344170" indent="-344170">
              <a:buFont typeface="Calibri" panose="05000000000000000000" pitchFamily="2" charset="2"/>
              <a:buChar char="-"/>
            </a:pPr>
            <a:r>
              <a:rPr lang="en-US" dirty="0"/>
              <a:t>Different city layouts (dense urban core vs. greener layout) produce distinct heating patterns</a:t>
            </a:r>
          </a:p>
          <a:p>
            <a:pPr marL="344170" indent="-344170"/>
            <a:r>
              <a:rPr lang="en-US" dirty="0"/>
              <a:t>Solved the 2D heat diffusion PDE</a:t>
            </a:r>
          </a:p>
          <a:p>
            <a:pPr marL="795020" lvl="1" indent="-337820">
              <a:buFont typeface="Courier New" panose="05000000000000000000" pitchFamily="2" charset="2"/>
              <a:buChar char="o"/>
            </a:pPr>
            <a:r>
              <a:rPr lang="en-US" dirty="0"/>
              <a:t>Sources:</a:t>
            </a:r>
          </a:p>
          <a:p>
            <a:pPr marL="795020" indent="-337820"/>
            <a:r>
              <a:rPr lang="en-US" dirty="0"/>
              <a:t>T(</a:t>
            </a:r>
            <a:r>
              <a:rPr lang="en-US" dirty="0" err="1"/>
              <a:t>x,y,t</a:t>
            </a:r>
            <a:r>
              <a:rPr lang="en-US" dirty="0"/>
              <a:t>): temperature at location (</a:t>
            </a:r>
            <a:r>
              <a:rPr lang="en-US" dirty="0" err="1"/>
              <a:t>x,y</a:t>
            </a:r>
            <a:r>
              <a:rPr lang="en-US" dirty="0"/>
              <a:t>) and time t</a:t>
            </a:r>
          </a:p>
          <a:p>
            <a:pPr marL="795020" indent="-337820"/>
            <a:r>
              <a:rPr lang="en-US" dirty="0"/>
              <a:t>k(</a:t>
            </a:r>
            <a:r>
              <a:rPr lang="en-US" dirty="0" err="1"/>
              <a:t>x,y</a:t>
            </a:r>
            <a:r>
              <a:rPr lang="en-US" dirty="0"/>
              <a:t>): thermal diffusivity (how fast heat spreads)</a:t>
            </a:r>
          </a:p>
          <a:p>
            <a:pPr marL="795020" indent="-337820"/>
            <a:r>
              <a:rPr lang="en-US" dirty="0"/>
              <a:t>Q(</a:t>
            </a:r>
            <a:r>
              <a:rPr lang="en-US" dirty="0" err="1"/>
              <a:t>x,y</a:t>
            </a:r>
            <a:r>
              <a:rPr lang="en-US" dirty="0"/>
              <a:t>): heat input (ex: buildings, roads absorbing sunlight, waste heat)</a:t>
            </a:r>
          </a:p>
          <a:p>
            <a:pPr marL="344170" indent="-344170">
              <a:buFont typeface="Calibri" panose="05000000000000000000" pitchFamily="2" charset="2"/>
              <a:buChar char="-"/>
            </a:pPr>
            <a:r>
              <a:rPr lang="en-US" dirty="0"/>
              <a:t>Used spatially varying heat sources and diffusivity, different uses of land have different k and q</a:t>
            </a:r>
          </a:p>
          <a:p>
            <a:pPr marL="344170" indent="-344170">
              <a:buFont typeface="Calibri" panose="05000000000000000000" pitchFamily="2" charset="2"/>
              <a:buChar char="-"/>
            </a:pPr>
            <a:r>
              <a:rPr lang="en-US" dirty="0"/>
              <a:t>Finite </a:t>
            </a:r>
            <a:r>
              <a:rPr lang="en-US" dirty="0" err="1"/>
              <a:t>timestepping</a:t>
            </a:r>
            <a:r>
              <a:rPr lang="en-US" dirty="0"/>
              <a:t> for animation visibility</a:t>
            </a:r>
          </a:p>
        </p:txBody>
      </p:sp>
    </p:spTree>
    <p:extLst>
      <p:ext uri="{BB962C8B-B14F-4D97-AF65-F5344CB8AC3E}">
        <p14:creationId xmlns:p14="http://schemas.microsoft.com/office/powerpoint/2010/main" val="656446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9BBE-9D35-AD0C-8F0D-4A04AA9D7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2D2B4-868F-CA1C-71B5-9A02F0DBF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imation">
            <a:hlinkClick r:id="" action="ppaction://media"/>
            <a:extLst>
              <a:ext uri="{FF2B5EF4-FFF2-40B4-BE49-F238E27FC236}">
                <a16:creationId xmlns:a16="http://schemas.microsoft.com/office/drawing/2014/main" id="{7E5E9718-D6EC-0D89-3861-0ADD50C19F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614" y="1125283"/>
            <a:ext cx="11866209" cy="43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1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Madison</vt:lpstr>
      <vt:lpstr>Modeling Urban Heat Island Formation in an Idealized 2D City </vt:lpstr>
      <vt:lpstr>Topic and Methods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69</cp:revision>
  <dcterms:created xsi:type="dcterms:W3CDTF">2025-12-02T20:37:59Z</dcterms:created>
  <dcterms:modified xsi:type="dcterms:W3CDTF">2025-12-02T22:50:18Z</dcterms:modified>
</cp:coreProperties>
</file>