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Microwave </a:t>
            </a:r>
            <a:r>
              <a:rPr lang="en-US" dirty="0"/>
              <a:t>Simulation: Molecular Oscillation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Water vs Ice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Background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/>
              <a:t>Microwaves create rapidly oscillating electric fields.</a:t>
            </a:r>
          </a:p>
          <a:p>
            <a:r>
              <a:rPr sz="2800" dirty="0"/>
              <a:t>Liquid water molecules rotate freely → strong heating.</a:t>
            </a:r>
          </a:p>
          <a:p>
            <a:r>
              <a:rPr sz="2800" dirty="0"/>
              <a:t>Ice molecules are locked in a rigid lattice → cannot rotate.</a:t>
            </a:r>
          </a:p>
          <a:p>
            <a:r>
              <a:rPr sz="2800" dirty="0"/>
              <a:t>Energy absorbed by ice goes mainly into melting, not heating.</a:t>
            </a:r>
          </a:p>
          <a:p>
            <a:r>
              <a:rPr sz="2800" dirty="0"/>
              <a:t>Result: Water heats quickly</a:t>
            </a:r>
            <a:r>
              <a:rPr lang="en-US" sz="2800" dirty="0"/>
              <a:t> and</a:t>
            </a:r>
            <a:r>
              <a:rPr sz="2800" dirty="0"/>
              <a:t> ice warms very slowly.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Data Tables</a:t>
            </a:r>
            <a:endParaRPr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09423"/>
              </p:ext>
            </p:extLst>
          </p:nvPr>
        </p:nvGraphicFramePr>
        <p:xfrm>
          <a:off x="457199" y="1956498"/>
          <a:ext cx="384048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818">
                <a:tc>
                  <a:txBody>
                    <a:bodyPr/>
                    <a:lstStyle/>
                    <a:p>
                      <a:r>
                        <a:rPr sz="1600"/>
                        <a:t>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Initial Temp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Final Temp (°C)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-2.9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-2.0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-1.2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-0.6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-0.3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-0.1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324">
                <a:tc>
                  <a:txBody>
                    <a:bodyPr/>
                    <a:lstStyle/>
                    <a:p>
                      <a:r>
                        <a:rPr sz="160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-</a:t>
                      </a:r>
                      <a:r>
                        <a:rPr lang="en-US" sz="1600" dirty="0"/>
                        <a:t>4.9</a:t>
                      </a:r>
                      <a:endParaRPr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F74154-1E3A-DCA2-ED03-2847AE64F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3720"/>
              </p:ext>
            </p:extLst>
          </p:nvPr>
        </p:nvGraphicFramePr>
        <p:xfrm>
          <a:off x="4846322" y="1956498"/>
          <a:ext cx="392277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354">
                <a:tc>
                  <a:txBody>
                    <a:bodyPr/>
                    <a:lstStyle/>
                    <a:p>
                      <a:r>
                        <a:rPr sz="1600" dirty="0"/>
                        <a:t>Time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Initial Temp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Final Temp (°C)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2</a:t>
                      </a:r>
                      <a:r>
                        <a:rPr lang="en-US" sz="1600" dirty="0"/>
                        <a:t>1</a:t>
                      </a:r>
                      <a:r>
                        <a:rPr sz="1600" dirty="0"/>
                        <a:t>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24.3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30.1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32.8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33.5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36.1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38.7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41.8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43.3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45.5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47.8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sz="160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/>
                        <a:t>49.7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D9A2C5-8A26-608A-9EEE-B6DA7B947555}"/>
              </a:ext>
            </a:extLst>
          </p:cNvPr>
          <p:cNvSpPr txBox="1"/>
          <p:nvPr/>
        </p:nvSpPr>
        <p:spPr>
          <a:xfrm>
            <a:off x="6227065" y="1433278"/>
            <a:ext cx="116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45238-30FC-07EE-5B56-12A65AD11425}"/>
              </a:ext>
            </a:extLst>
          </p:cNvPr>
          <p:cNvSpPr txBox="1"/>
          <p:nvPr/>
        </p:nvSpPr>
        <p:spPr>
          <a:xfrm>
            <a:off x="2075112" y="141758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Heating </a:t>
            </a:r>
            <a:r>
              <a:rPr dirty="0"/>
              <a:t>Graph</a:t>
            </a:r>
          </a:p>
        </p:txBody>
      </p:sp>
      <p:pic>
        <p:nvPicPr>
          <p:cNvPr id="7" name="Picture 6" descr="A graph of water and ice&#10;&#10;AI-generated content may be incorrect.">
            <a:extLst>
              <a:ext uri="{FF2B5EF4-FFF2-40B4-BE49-F238E27FC236}">
                <a16:creationId xmlns:a16="http://schemas.microsoft.com/office/drawing/2014/main" id="{131BA388-9012-1D3A-B2A8-D8BEE2AB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53" y="1318710"/>
            <a:ext cx="6773443" cy="5196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DB0B-8805-4BD1-F987-94A4E1FC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Used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9BE8A6-1DE5-728F-F47A-BA59CC90AE1B}"/>
                  </a:ext>
                </a:extLst>
              </p:cNvPr>
              <p:cNvSpPr txBox="1"/>
              <p:nvPr/>
            </p:nvSpPr>
            <p:spPr>
              <a:xfrm>
                <a:off x="1111348" y="1659988"/>
                <a:ext cx="6879101" cy="973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𝐻𝑒𝑎𝑡𝑖𝑛𝑔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𝑖𝑛𝑖𝑡𝑖𝑎𝑙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𝑖𝑛𝑖𝑡𝑖𝑎𝑙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9BE8A6-1DE5-728F-F47A-BA59CC90A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48" y="1659988"/>
                <a:ext cx="6879101" cy="9738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E00EBA-C44C-AB0A-5BE3-972E425850FB}"/>
                  </a:ext>
                </a:extLst>
              </p:cNvPr>
              <p:cNvSpPr txBox="1"/>
              <p:nvPr/>
            </p:nvSpPr>
            <p:spPr>
              <a:xfrm>
                <a:off x="1596683" y="2876194"/>
                <a:ext cx="6168227" cy="8347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𝐶𝑜𝑢𝑝𝑙𝑖𝑛𝑔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𝐹𝑎𝑐𝑡𝑜𝑟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𝐻𝑒𝑎𝑡𝑖𝑛𝑔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𝑊𝑎𝑡𝑒𝑟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h𝑒𝑎𝑡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𝑟𝑎𝑡𝑒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𝐼𝑐𝑒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h𝑒𝑎𝑡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𝑟𝑎𝑡𝑒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E00EBA-C44C-AB0A-5BE3-972E42585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683" y="2876194"/>
                <a:ext cx="6168227" cy="834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07D17F-F520-5594-4E7B-8F6A97424346}"/>
                  </a:ext>
                </a:extLst>
              </p:cNvPr>
              <p:cNvSpPr txBox="1"/>
              <p:nvPr/>
            </p:nvSpPr>
            <p:spPr>
              <a:xfrm>
                <a:off x="2940992" y="4172746"/>
                <a:ext cx="34435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1"/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l-GR" b="1" i="1"/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l-GR" dirty="0"/>
                        <m:t>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07D17F-F520-5594-4E7B-8F6A97424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92" y="4172746"/>
                <a:ext cx="3443507" cy="553998"/>
              </a:xfrm>
              <a:prstGeom prst="rect">
                <a:avLst/>
              </a:prstGeom>
              <a:blipFill>
                <a:blip r:embed="rId4"/>
                <a:stretch>
                  <a:fillRect l="-531" t="-2222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B9939D1-4521-F208-1777-9BB0B17F7BBA}"/>
              </a:ext>
            </a:extLst>
          </p:cNvPr>
          <p:cNvSpPr txBox="1"/>
          <p:nvPr/>
        </p:nvSpPr>
        <p:spPr>
          <a:xfrm>
            <a:off x="3654456" y="521208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8E28A-AED0-A857-70B2-5C4E40878656}"/>
              </a:ext>
            </a:extLst>
          </p:cNvPr>
          <p:cNvSpPr txBox="1"/>
          <p:nvPr/>
        </p:nvSpPr>
        <p:spPr>
          <a:xfrm>
            <a:off x="3806856" y="536448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DB4D1-E71B-5CC1-0C39-B1F6365BB0AD}"/>
              </a:ext>
            </a:extLst>
          </p:cNvPr>
          <p:cNvSpPr txBox="1"/>
          <p:nvPr/>
        </p:nvSpPr>
        <p:spPr>
          <a:xfrm>
            <a:off x="3959256" y="551688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950FEC-53EB-FA3E-29C9-81858A27306B}"/>
                  </a:ext>
                </a:extLst>
              </p:cNvPr>
              <p:cNvSpPr txBox="1"/>
              <p:nvPr/>
            </p:nvSpPr>
            <p:spPr>
              <a:xfrm>
                <a:off x="3641450" y="5188516"/>
                <a:ext cx="18188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/>
                        <m:t>τ</m:t>
                      </m:r>
                      <m:r>
                        <a:rPr lang="en-US" b="0" i="1" smtClean="0"/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l-GR" i="1"/>
                        <m:t>θ</m:t>
                      </m:r>
                      <m:r>
                        <a:rPr lang="en-US" b="0" i="1" smtClean="0"/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950FEC-53EB-FA3E-29C9-81858A273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450" y="5188516"/>
                <a:ext cx="1818896" cy="276999"/>
              </a:xfrm>
              <a:prstGeom prst="rect">
                <a:avLst/>
              </a:prstGeom>
              <a:blipFill>
                <a:blip r:embed="rId5"/>
                <a:stretch>
                  <a:fillRect l="-1338" t="-2174" r="-4348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60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790-3FE7-6E8F-65A3-B945367C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pic>
        <p:nvPicPr>
          <p:cNvPr id="7" name="Picture 6" descr="A diagram of a microwave simulation&#10;&#10;AI-generated content may be incorrect.">
            <a:extLst>
              <a:ext uri="{FF2B5EF4-FFF2-40B4-BE49-F238E27FC236}">
                <a16:creationId xmlns:a16="http://schemas.microsoft.com/office/drawing/2014/main" id="{68B67829-F8D4-0CD8-3F64-CD42DF958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0" y="1905000"/>
            <a:ext cx="8899060" cy="40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7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218</Words>
  <Application>Microsoft Office PowerPoint</Application>
  <PresentationFormat>On-screen Show (4:3)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Microwave Simulation: Molecular Oscillation</vt:lpstr>
      <vt:lpstr>Background Physics</vt:lpstr>
      <vt:lpstr>Data Tables</vt:lpstr>
      <vt:lpstr>Microwave Heating Graph</vt:lpstr>
      <vt:lpstr>Formula Used</vt:lpstr>
      <vt:lpstr>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Jiwoo Lee</cp:lastModifiedBy>
  <cp:revision>5</cp:revision>
  <dcterms:created xsi:type="dcterms:W3CDTF">2013-01-27T09:14:16Z</dcterms:created>
  <dcterms:modified xsi:type="dcterms:W3CDTF">2025-12-02T13:13:49Z</dcterms:modified>
  <cp:category/>
</cp:coreProperties>
</file>