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9"/>
    <p:restoredTop sz="74249"/>
  </p:normalViewPr>
  <p:slideViewPr>
    <p:cSldViewPr snapToGrid="0">
      <p:cViewPr varScale="1">
        <p:scale>
          <a:sx n="88" d="100"/>
          <a:sy n="88" d="100"/>
        </p:scale>
        <p:origin x="12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D7A97-0C2A-BF4F-AFA2-B391ABBB44E8}" type="datetimeFigureOut">
              <a:rPr lang="en-US" smtClean="0"/>
              <a:t>12/3/25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3FD5C-67D8-BB4D-A051-269A4E2C3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2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 need to make the connection that the outcome of sports games are collectively created by many small events that build onto each other. For example, the state of a basketball game where there is little memory, there is a caveat to this, but generally, the game evolves like a random walk sort of like points being scored in a basketball game. Then say there are </a:t>
            </a:r>
            <a:r>
              <a:rPr lang="en-US" dirty="0" err="1"/>
              <a:t>limiations</a:t>
            </a:r>
            <a:r>
              <a:rPr lang="en-US" dirty="0"/>
              <a:t> </a:t>
            </a:r>
            <a:r>
              <a:rPr lang="en-US" sz="2000" dirty="0"/>
              <a:t>Complete independence between events may be oversimplistic (ex. hot hand, fatigue)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Used data from the ongoing 2025-26 NBA season so there is a bias as there weren’t too many games left that probably can’t </a:t>
            </a:r>
            <a:r>
              <a:rPr lang="en-US" sz="2000" dirty="0" err="1"/>
              <a:t>generaliz</a:t>
            </a:r>
            <a:endParaRPr lang="en-US" sz="2000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Sports is extremely random and it’s fairly difficult 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3FD5C-67D8-BB4D-A051-269A4E2C31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3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E5C0-A7EE-2EE7-C6EB-830C8699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DCAF7-5AD5-C6B7-5A81-734536ED5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BC9CA-691C-56A9-1D9A-C42C5DBB6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93AA-C04B-3F43-AC95-319CE8853F2F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ED462-2149-8D2D-86C3-815E5A58C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1F1-46C2-C969-FA4C-CB2BD43A4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5D0-6B9D-3847-8AA2-F799B13D3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9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2920-C124-17FB-71D1-3A716DB3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2FB96-3EAF-0E47-6FC0-9B99727AE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EF336-3F5E-5A9B-3D8D-5DBE63D69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93AA-C04B-3F43-AC95-319CE8853F2F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40BF0-1F10-36E3-0C0B-4A61847AC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4D953-82ED-271C-E1AA-7157F3A1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5D0-6B9D-3847-8AA2-F799B13D3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6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CC828B-44EA-A184-2C07-F7F4E1780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8E870-6BDD-E565-D224-E76B512C4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7F94C-1099-FA37-8225-800A4C2AF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93AA-C04B-3F43-AC95-319CE8853F2F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A5D70-4FD3-0C7C-0B72-1A387B8E9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A6C0B-A1EF-7B43-C30A-5B2496CD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5D0-6B9D-3847-8AA2-F799B13D3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4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C892A-77A2-D68E-9862-8D452FD87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32ACE-CB96-BA34-B79C-B5BA9F182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C961E-00AF-C2BC-F74A-485ABCD7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93AA-C04B-3F43-AC95-319CE8853F2F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32577-2B65-3ECC-74F3-EB480E954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F8691-971A-6B14-E672-D18B859FB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5D0-6B9D-3847-8AA2-F799B13D3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3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7A711-286D-7862-7BA0-88DF5D046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6C529-6C81-E790-6064-9013E0A32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B325A-61B0-9142-47F8-E4209EBD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93AA-C04B-3F43-AC95-319CE8853F2F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E01B2-A0B0-DDDC-610F-7CBDD5E7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D7364-AB48-0FBB-09DF-B22864DF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5D0-6B9D-3847-8AA2-F799B13D3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6BBFE-FC33-F096-2645-2AF2B0329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41FA6-3685-D425-9DC9-55FD10C5C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06A01B-7056-17E5-8438-4F0CC82E8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98A56-3E99-9952-C03D-FADB9A75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93AA-C04B-3F43-AC95-319CE8853F2F}" type="datetimeFigureOut">
              <a:rPr lang="en-US" smtClean="0"/>
              <a:t>12/3/25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184B4-4457-5F14-33C9-6F13C7D1E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713CD-4932-69C6-DA9D-181DFD5B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5D0-6B9D-3847-8AA2-F799B13D3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2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3F451-E06E-2944-447A-52853E618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9DA0C-8CFD-EDA8-A082-F72E4E605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26561-A353-E1AF-1BCD-0B05E0433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C53BA3-A872-DAF0-0684-E8061B18BC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37CD7E-9F0B-4AA1-9D63-C28A97500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EBE531-876C-A8E3-ABE5-54727B7BA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93AA-C04B-3F43-AC95-319CE8853F2F}" type="datetimeFigureOut">
              <a:rPr lang="en-US" smtClean="0"/>
              <a:t>12/3/25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15ACF-7712-0FCB-FF4A-6FEB427B5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4D359D-59EC-2BA2-10D4-7DF9386B0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5D0-6B9D-3847-8AA2-F799B13D3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0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60C2-0688-5C7F-005B-54188A900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C83E21-BBF1-1E09-88F6-B77178B5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93AA-C04B-3F43-AC95-319CE8853F2F}" type="datetimeFigureOut">
              <a:rPr lang="en-US" smtClean="0"/>
              <a:t>12/3/25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357513-9DD1-5A52-D1F4-B84D5EB8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6D9119-DBED-71C2-BAF6-6784205E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5D0-6B9D-3847-8AA2-F799B13D3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7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B30B2-24F3-27F7-8096-08E0B2321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93AA-C04B-3F43-AC95-319CE8853F2F}" type="datetimeFigureOut">
              <a:rPr lang="en-US" smtClean="0"/>
              <a:t>12/3/25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733179-A311-56CF-A01A-208E5EC54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98E40B-167E-2CE2-6028-4C402B092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5D0-6B9D-3847-8AA2-F799B13D3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6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77424-58F7-378A-9037-4AA714FEB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FC7D4-6199-789A-ECE3-2B12376BA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992A39-DB9B-CDE6-E940-5FA815D6D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EC301-D01B-4182-9BF2-662AEC6EE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93AA-C04B-3F43-AC95-319CE8853F2F}" type="datetimeFigureOut">
              <a:rPr lang="en-US" smtClean="0"/>
              <a:t>12/3/25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B8924-28D5-228C-6D8D-372BD174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D687E-EAC6-6580-E335-C433795D8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5D0-6B9D-3847-8AA2-F799B13D3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0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A73C4-F0D7-BF5D-DCF8-A8CB10868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CE37CD-A442-D53D-B5FB-FE4EA4088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4D9FE-8963-C55F-F66C-DD118E50F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4E6-CEE6-540A-03E6-9A7C6B6C0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93AA-C04B-3F43-AC95-319CE8853F2F}" type="datetimeFigureOut">
              <a:rPr lang="en-US" smtClean="0"/>
              <a:t>12/3/25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3C6AA-EE8A-85D7-F80E-891D8E8FF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6E42A-665F-1710-55AA-EB32892F4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195D0-6B9D-3847-8AA2-F799B13D3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4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6D27FC-6F1C-EBCB-CF74-B4E83E10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A1F49-0B5E-8453-31D7-2CF76277F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2D107-8AF2-EE3D-C2BF-7ACA9C2C03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1F93AA-C04B-3F43-AC95-319CE8853F2F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352D8-96BD-A25B-DFC3-3A346E3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99F74-DC32-FCA6-D37B-9B48CC204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5195D0-6B9D-3847-8AA2-F799B13D3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asketball analytics investment is key to NBA wins and other successes |  MIT News | Massachusetts Institute of Technology">
            <a:extLst>
              <a:ext uri="{FF2B5EF4-FFF2-40B4-BE49-F238E27FC236}">
                <a16:creationId xmlns:a16="http://schemas.microsoft.com/office/drawing/2014/main" id="{AFBBB81B-F8D0-C73D-5523-5080049AF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-1" b="-1"/>
          <a:stretch>
            <a:fillRect/>
          </a:stretch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FFFDA8-892A-DC63-23FA-962B054D9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Simulating NBA Games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CD6D1-647D-2315-70DE-069C04CAF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Simon Cha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8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64D52-13D5-36E9-D1CB-0921391F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3F3F3F"/>
                </a:solidFill>
                <a:latin typeface="+mj-lt"/>
                <a:ea typeface="+mj-ea"/>
                <a:cs typeface="+mj-cs"/>
              </a:rPr>
              <a:t>Method: Random Walks &amp; Markov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981CC-C5B1-9869-5795-61B63440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915" y="2888250"/>
            <a:ext cx="4297351" cy="29597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Basketball scoring is highly volatile, so simulations often use random walks to capture the uncertainty and limited memory between sequential scoring events. </a:t>
            </a:r>
          </a:p>
          <a:p>
            <a:pPr marL="0"/>
            <a:endParaRPr 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4723820-526A-5F3E-41FD-BD94C4BC820E}"/>
              </a:ext>
            </a:extLst>
          </p:cNvPr>
          <p:cNvSpPr txBox="1"/>
          <p:nvPr/>
        </p:nvSpPr>
        <p:spPr>
          <a:xfrm>
            <a:off x="6417731" y="2888250"/>
            <a:ext cx="4292594" cy="29597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Limitations: 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Complete independence between events may be oversimplistic (ex. hot hand, fatigue)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Used data from the ongoing 2025-26 NBA season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6148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8EFF2-79BF-ADB0-DF20-05CAA0E23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528"/>
            <a:ext cx="10515600" cy="1325563"/>
          </a:xfrm>
        </p:spPr>
        <p:txBody>
          <a:bodyPr/>
          <a:lstStyle/>
          <a:p>
            <a:r>
              <a:rPr lang="en-US" sz="3600" dirty="0"/>
              <a:t>Logic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4ECA8F-CBC9-7872-CE81-86399EFD5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755" y="1545773"/>
            <a:ext cx="3479079" cy="20775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3D4E8E-A00A-771E-8616-08AF14CEB7CF}"/>
              </a:ext>
            </a:extLst>
          </p:cNvPr>
          <p:cNvSpPr txBox="1"/>
          <p:nvPr/>
        </p:nvSpPr>
        <p:spPr>
          <a:xfrm>
            <a:off x="7201030" y="2141611"/>
            <a:ext cx="1700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 ~ Lognormal(</a:t>
            </a:r>
            <a:r>
              <a:rPr lang="el-GR" sz="1400" b="1" dirty="0"/>
              <a:t>μ, σ)</a:t>
            </a:r>
            <a:endParaRPr lang="en-US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B7610A-AC0B-C5AA-C31C-87D22E017487}"/>
              </a:ext>
            </a:extLst>
          </p:cNvPr>
          <p:cNvSpPr txBox="1"/>
          <p:nvPr/>
        </p:nvSpPr>
        <p:spPr>
          <a:xfrm>
            <a:off x="683763" y="1219198"/>
            <a:ext cx="467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Get starter/bench rotations from a randomly sampled game earlier in season</a:t>
            </a:r>
          </a:p>
        </p:txBody>
      </p:sp>
      <p:pic>
        <p:nvPicPr>
          <p:cNvPr id="14" name="Picture 13" descr="A red squares on a white background&#10;&#10;AI-generated content may be incorrect.">
            <a:extLst>
              <a:ext uri="{FF2B5EF4-FFF2-40B4-BE49-F238E27FC236}">
                <a16:creationId xmlns:a16="http://schemas.microsoft.com/office/drawing/2014/main" id="{D8B4F8DB-FCC8-B4B8-D663-ABCA75993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66" y="2052442"/>
            <a:ext cx="3991096" cy="13765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805A988-A402-720F-91A4-292CFA84858E}"/>
              </a:ext>
            </a:extLst>
          </p:cNvPr>
          <p:cNvSpPr txBox="1"/>
          <p:nvPr/>
        </p:nvSpPr>
        <p:spPr>
          <a:xfrm>
            <a:off x="6156807" y="1102197"/>
            <a:ext cx="467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Determine duration of play  </a:t>
            </a:r>
          </a:p>
          <a:p>
            <a:r>
              <a:rPr lang="en-US" dirty="0"/>
              <a:t>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377ACE-BBAF-AA89-9F42-64B164DA3012}"/>
              </a:ext>
            </a:extLst>
          </p:cNvPr>
          <p:cNvSpPr txBox="1"/>
          <p:nvPr/>
        </p:nvSpPr>
        <p:spPr>
          <a:xfrm>
            <a:off x="683763" y="3803359"/>
            <a:ext cx="433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Determine who on team gets the ball based on usage </a:t>
            </a:r>
          </a:p>
        </p:txBody>
      </p:sp>
      <p:pic>
        <p:nvPicPr>
          <p:cNvPr id="18" name="Picture 17" descr="A math symbols with a plus and a positive symbol&#10;&#10;AI-generated content may be incorrect.">
            <a:extLst>
              <a:ext uri="{FF2B5EF4-FFF2-40B4-BE49-F238E27FC236}">
                <a16:creationId xmlns:a16="http://schemas.microsoft.com/office/drawing/2014/main" id="{77774BAB-F839-CA81-3DCD-776D4E4B5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505" y="4500199"/>
            <a:ext cx="2705100" cy="6477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CE5586B-03DF-3356-E472-4EC6374347AF}"/>
              </a:ext>
            </a:extLst>
          </p:cNvPr>
          <p:cNvSpPr txBox="1"/>
          <p:nvPr/>
        </p:nvSpPr>
        <p:spPr>
          <a:xfrm>
            <a:off x="1103587" y="5198408"/>
            <a:ext cx="3199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  - Usage determined by avg. FGA</a:t>
            </a:r>
          </a:p>
          <a:p>
            <a:r>
              <a:rPr lang="en-US" sz="1600" dirty="0"/>
              <a:t>D - Deficit of target – current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CBE00D-58F4-21BD-B933-C0D395B2C207}"/>
              </a:ext>
            </a:extLst>
          </p:cNvPr>
          <p:cNvSpPr txBox="1"/>
          <p:nvPr/>
        </p:nvSpPr>
        <p:spPr>
          <a:xfrm>
            <a:off x="1026766" y="5956633"/>
            <a:ext cx="35176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*Now not completely independent but needed because FGA for players were blowing up unrealistically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5C8F5C-A093-2EBA-E04A-A73973BDE028}"/>
              </a:ext>
            </a:extLst>
          </p:cNvPr>
          <p:cNvSpPr txBox="1"/>
          <p:nvPr/>
        </p:nvSpPr>
        <p:spPr>
          <a:xfrm>
            <a:off x="6072204" y="3861742"/>
            <a:ext cx="433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Determine outcome of play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F9BA6E-ED24-67F3-1E12-E104510F84C9}"/>
              </a:ext>
            </a:extLst>
          </p:cNvPr>
          <p:cNvSpPr txBox="1"/>
          <p:nvPr/>
        </p:nvSpPr>
        <p:spPr>
          <a:xfrm>
            <a:off x="9866766" y="3550933"/>
            <a:ext cx="196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Repeat until clock expires</a:t>
            </a:r>
          </a:p>
        </p:txBody>
      </p:sp>
      <p:pic>
        <p:nvPicPr>
          <p:cNvPr id="13" name="Picture 12" descr="A diagram of a computer program&#10;&#10;AI-generated content may be incorrect.">
            <a:extLst>
              <a:ext uri="{FF2B5EF4-FFF2-40B4-BE49-F238E27FC236}">
                <a16:creationId xmlns:a16="http://schemas.microsoft.com/office/drawing/2014/main" id="{FFC29114-9D3C-0498-55FA-CABF06CCF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169" y="4315235"/>
            <a:ext cx="2798250" cy="398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38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mulation.mp4">
            <a:hlinkClick r:id="" action="ppaction://media"/>
            <a:extLst>
              <a:ext uri="{FF2B5EF4-FFF2-40B4-BE49-F238E27FC236}">
                <a16:creationId xmlns:a16="http://schemas.microsoft.com/office/drawing/2014/main" id="{CE12B4D2-EDAF-957B-1A70-DC554131C1C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93687"/>
            <a:ext cx="12192000" cy="656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3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266</Words>
  <Application>Microsoft Macintosh PowerPoint</Application>
  <PresentationFormat>Widescreen</PresentationFormat>
  <Paragraphs>24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Office Theme</vt:lpstr>
      <vt:lpstr>Simulating NBA Games</vt:lpstr>
      <vt:lpstr>Method: Random Walks &amp; Markov Processes</vt:lpstr>
      <vt:lpstr>Logic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 Cha</dc:creator>
  <cp:lastModifiedBy>Simon Cha</cp:lastModifiedBy>
  <cp:revision>5</cp:revision>
  <dcterms:created xsi:type="dcterms:W3CDTF">2025-12-02T14:01:44Z</dcterms:created>
  <dcterms:modified xsi:type="dcterms:W3CDTF">2025-12-04T02:02:18Z</dcterms:modified>
</cp:coreProperties>
</file>