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7" r:id="rId2"/>
    <p:sldId id="258" r:id="rId3"/>
    <p:sldId id="259" r:id="rId4"/>
    <p:sldId id="260" r:id="rId5"/>
    <p:sldId id="256"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a3efbe2e5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a3efbe2e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a3efbe2e5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a3efbe2e5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a3efbe2e5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a3efbe2e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b244dca4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244dca4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hyperlink" Target="https://www.uahirise.org/PDS/DTM/PSP/ORB_008600_008699/PSP_008621_1750_ESP_016269_175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0"/>
            <a:ext cx="8520600" cy="615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700"/>
              <a:t>Martian Inverted Riverbed Formation</a:t>
            </a:r>
            <a:endParaRPr sz="3700"/>
          </a:p>
        </p:txBody>
      </p:sp>
      <p:sp>
        <p:nvSpPr>
          <p:cNvPr id="60" name="Google Shape;60;p14"/>
          <p:cNvSpPr txBox="1">
            <a:spLocks noGrp="1"/>
          </p:cNvSpPr>
          <p:nvPr>
            <p:ph type="subTitle" idx="1"/>
          </p:nvPr>
        </p:nvSpPr>
        <p:spPr>
          <a:xfrm>
            <a:off x="311700" y="4681500"/>
            <a:ext cx="8520600" cy="46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600">
                <a:solidFill>
                  <a:schemeClr val="dk1"/>
                </a:solidFill>
              </a:rPr>
              <a:t>Hannes Rodriguez</a:t>
            </a:r>
            <a:endParaRPr sz="1600">
              <a:solidFill>
                <a:schemeClr val="dk1"/>
              </a:solidFill>
            </a:endParaRPr>
          </a:p>
        </p:txBody>
      </p:sp>
      <p:pic>
        <p:nvPicPr>
          <p:cNvPr id="61" name="Google Shape;61;p14" title="DTEEC_008621_1750_016269_1750_A01.ca.jpg"/>
          <p:cNvPicPr preferRelativeResize="0"/>
          <p:nvPr/>
        </p:nvPicPr>
        <p:blipFill rotWithShape="1">
          <a:blip r:embed="rId3">
            <a:alphaModFix/>
          </a:blip>
          <a:srcRect l="21540" t="35691" r="11996" b="39574"/>
          <a:stretch/>
        </p:blipFill>
        <p:spPr>
          <a:xfrm>
            <a:off x="1216388" y="615600"/>
            <a:ext cx="6711219" cy="406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980250" y="0"/>
            <a:ext cx="2039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Explanation</a:t>
            </a:r>
            <a:endParaRPr/>
          </a:p>
        </p:txBody>
      </p:sp>
      <p:sp>
        <p:nvSpPr>
          <p:cNvPr id="67" name="Google Shape;67;p15"/>
          <p:cNvSpPr txBox="1">
            <a:spLocks noGrp="1"/>
          </p:cNvSpPr>
          <p:nvPr>
            <p:ph type="body" idx="1"/>
          </p:nvPr>
        </p:nvSpPr>
        <p:spPr>
          <a:xfrm>
            <a:off x="0" y="572700"/>
            <a:ext cx="3999900" cy="45708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Char char="●"/>
            </a:pPr>
            <a:r>
              <a:rPr lang="en" sz="1500">
                <a:solidFill>
                  <a:schemeClr val="dk1"/>
                </a:solidFill>
              </a:rPr>
              <a:t>Inverted channels on Mars are formations that indicate ancient riverbeds.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They are formed when a river that has made an incision on the  landscape dries up, leaving the hard minerals of the riverbed. Over time the softer surrounding terrain erodes faster than the channel, so the channel becomes inverted.</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This project illustrates the process by which these inverted channels are formed by recreating a meandering ridge found on the martian surface today. </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Feature centered at 4.93° S, 154.6° E</a:t>
            </a:r>
            <a:endParaRPr sz="1500">
              <a:solidFill>
                <a:schemeClr val="dk1"/>
              </a:solidFill>
            </a:endParaRPr>
          </a:p>
        </p:txBody>
      </p:sp>
      <p:sp>
        <p:nvSpPr>
          <p:cNvPr id="68" name="Google Shape;68;p15"/>
          <p:cNvSpPr txBox="1">
            <a:spLocks noGrp="1"/>
          </p:cNvSpPr>
          <p:nvPr>
            <p:ph type="body" idx="2"/>
          </p:nvPr>
        </p:nvSpPr>
        <p:spPr>
          <a:xfrm>
            <a:off x="4091700" y="572700"/>
            <a:ext cx="5052300" cy="4570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Char char="●"/>
            </a:pPr>
            <a:r>
              <a:rPr lang="en">
                <a:solidFill>
                  <a:schemeClr val="dk1"/>
                </a:solidFill>
              </a:rPr>
              <a:t>Use DTM created from data from the HiRise HRSC on the MRO of a real feature on the martian surface that resembles an inverted channel.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Smooth the present day terrain using a gaussian filter to simulate a plausible previous state of the region.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Create a mask that defines the river pathway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Evolve the smoothed landscape using a simple PDE ∂t/∂z​=κ∇</a:t>
            </a:r>
            <a:r>
              <a:rPr lang="en" baseline="30000">
                <a:solidFill>
                  <a:schemeClr val="dk1"/>
                </a:solidFill>
              </a:rPr>
              <a:t>2</a:t>
            </a:r>
            <a:r>
              <a:rPr lang="en">
                <a:solidFill>
                  <a:schemeClr val="dk1"/>
                </a:solidFill>
              </a:rPr>
              <a:t>z−I(x,y) with diffusion term κ∇</a:t>
            </a:r>
            <a:r>
              <a:rPr lang="en" baseline="30000">
                <a:solidFill>
                  <a:schemeClr val="dk1"/>
                </a:solidFill>
              </a:rPr>
              <a:t>2</a:t>
            </a:r>
            <a:r>
              <a:rPr lang="en">
                <a:solidFill>
                  <a:schemeClr val="dk1"/>
                </a:solidFill>
              </a:rPr>
              <a:t>z for hillslope smoothing and incision term I(x,y) to erode along the river path.  Solve using finite difference laplacian with discrete time stepping.</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After channel is formed, add caprock (riverbed sediment) to the channel, then apply wind erosion at different rates to the caprock and surrounding sediment, resulting in the inversion of the channel.</a:t>
            </a:r>
            <a:endParaRPr>
              <a:solidFill>
                <a:schemeClr val="dk1"/>
              </a:solidFill>
            </a:endParaRPr>
          </a:p>
        </p:txBody>
      </p:sp>
      <p:sp>
        <p:nvSpPr>
          <p:cNvPr id="69" name="Google Shape;69;p15"/>
          <p:cNvSpPr txBox="1">
            <a:spLocks noGrp="1"/>
          </p:cNvSpPr>
          <p:nvPr>
            <p:ph type="title"/>
          </p:nvPr>
        </p:nvSpPr>
        <p:spPr>
          <a:xfrm>
            <a:off x="5598150" y="0"/>
            <a:ext cx="2039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Process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Still Images</a:t>
            </a:r>
            <a:endParaRPr/>
          </a:p>
        </p:txBody>
      </p:sp>
      <p:pic>
        <p:nvPicPr>
          <p:cNvPr id="75" name="Google Shape;75;p16"/>
          <p:cNvPicPr preferRelativeResize="0"/>
          <p:nvPr/>
        </p:nvPicPr>
        <p:blipFill>
          <a:blip r:embed="rId3">
            <a:alphaModFix/>
          </a:blip>
          <a:stretch>
            <a:fillRect/>
          </a:stretch>
        </p:blipFill>
        <p:spPr>
          <a:xfrm>
            <a:off x="0" y="463675"/>
            <a:ext cx="1735825" cy="2108075"/>
          </a:xfrm>
          <a:prstGeom prst="rect">
            <a:avLst/>
          </a:prstGeom>
          <a:noFill/>
          <a:ln>
            <a:noFill/>
          </a:ln>
        </p:spPr>
      </p:pic>
      <p:pic>
        <p:nvPicPr>
          <p:cNvPr id="76" name="Google Shape;76;p16"/>
          <p:cNvPicPr preferRelativeResize="0"/>
          <p:nvPr/>
        </p:nvPicPr>
        <p:blipFill>
          <a:blip r:embed="rId4">
            <a:alphaModFix/>
          </a:blip>
          <a:stretch>
            <a:fillRect/>
          </a:stretch>
        </p:blipFill>
        <p:spPr>
          <a:xfrm>
            <a:off x="2389150" y="0"/>
            <a:ext cx="6754850" cy="2629133"/>
          </a:xfrm>
          <a:prstGeom prst="rect">
            <a:avLst/>
          </a:prstGeom>
          <a:noFill/>
          <a:ln>
            <a:noFill/>
          </a:ln>
        </p:spPr>
      </p:pic>
      <p:pic>
        <p:nvPicPr>
          <p:cNvPr id="77" name="Google Shape;77;p16"/>
          <p:cNvPicPr preferRelativeResize="0"/>
          <p:nvPr/>
        </p:nvPicPr>
        <p:blipFill>
          <a:blip r:embed="rId5">
            <a:alphaModFix/>
          </a:blip>
          <a:stretch>
            <a:fillRect/>
          </a:stretch>
        </p:blipFill>
        <p:spPr>
          <a:xfrm>
            <a:off x="0" y="2571750"/>
            <a:ext cx="1968818" cy="2531350"/>
          </a:xfrm>
          <a:prstGeom prst="rect">
            <a:avLst/>
          </a:prstGeom>
          <a:noFill/>
          <a:ln>
            <a:noFill/>
          </a:ln>
        </p:spPr>
      </p:pic>
      <p:pic>
        <p:nvPicPr>
          <p:cNvPr id="78" name="Google Shape;78;p16"/>
          <p:cNvPicPr preferRelativeResize="0"/>
          <p:nvPr/>
        </p:nvPicPr>
        <p:blipFill>
          <a:blip r:embed="rId6">
            <a:alphaModFix/>
          </a:blip>
          <a:stretch>
            <a:fillRect/>
          </a:stretch>
        </p:blipFill>
        <p:spPr>
          <a:xfrm>
            <a:off x="1968826" y="2629125"/>
            <a:ext cx="1905717" cy="2514375"/>
          </a:xfrm>
          <a:prstGeom prst="rect">
            <a:avLst/>
          </a:prstGeom>
          <a:noFill/>
          <a:ln>
            <a:noFill/>
          </a:ln>
        </p:spPr>
      </p:pic>
      <p:pic>
        <p:nvPicPr>
          <p:cNvPr id="79" name="Google Shape;79;p16"/>
          <p:cNvPicPr preferRelativeResize="0"/>
          <p:nvPr/>
        </p:nvPicPr>
        <p:blipFill>
          <a:blip r:embed="rId7">
            <a:alphaModFix/>
          </a:blip>
          <a:stretch>
            <a:fillRect/>
          </a:stretch>
        </p:blipFill>
        <p:spPr>
          <a:xfrm>
            <a:off x="7034693" y="2933933"/>
            <a:ext cx="2109301" cy="2209567"/>
          </a:xfrm>
          <a:prstGeom prst="rect">
            <a:avLst/>
          </a:prstGeom>
          <a:noFill/>
          <a:ln>
            <a:noFill/>
          </a:ln>
        </p:spPr>
      </p:pic>
      <p:pic>
        <p:nvPicPr>
          <p:cNvPr id="80" name="Google Shape;80;p16"/>
          <p:cNvPicPr preferRelativeResize="0"/>
          <p:nvPr/>
        </p:nvPicPr>
        <p:blipFill>
          <a:blip r:embed="rId8">
            <a:alphaModFix/>
          </a:blip>
          <a:stretch>
            <a:fillRect/>
          </a:stretch>
        </p:blipFill>
        <p:spPr>
          <a:xfrm>
            <a:off x="3874549" y="2629128"/>
            <a:ext cx="1905725" cy="1996322"/>
          </a:xfrm>
          <a:prstGeom prst="rect">
            <a:avLst/>
          </a:prstGeom>
          <a:noFill/>
          <a:ln>
            <a:noFill/>
          </a:ln>
        </p:spPr>
      </p:pic>
      <p:pic>
        <p:nvPicPr>
          <p:cNvPr id="81" name="Google Shape;81;p16"/>
          <p:cNvPicPr preferRelativeResize="0"/>
          <p:nvPr/>
        </p:nvPicPr>
        <p:blipFill>
          <a:blip r:embed="rId9">
            <a:alphaModFix/>
          </a:blip>
          <a:stretch>
            <a:fillRect/>
          </a:stretch>
        </p:blipFill>
        <p:spPr>
          <a:xfrm>
            <a:off x="5647700" y="3321948"/>
            <a:ext cx="1735825" cy="1821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Animations</a:t>
            </a:r>
            <a:endParaRPr/>
          </a:p>
        </p:txBody>
      </p:sp>
      <p:pic>
        <p:nvPicPr>
          <p:cNvPr id="87" name="Google Shape;87;p17" title="animation1-ezgif.com-loop-count (1).gif"/>
          <p:cNvPicPr preferRelativeResize="0"/>
          <p:nvPr/>
        </p:nvPicPr>
        <p:blipFill>
          <a:blip r:embed="rId3">
            <a:alphaModFix/>
          </a:blip>
          <a:stretch>
            <a:fillRect/>
          </a:stretch>
        </p:blipFill>
        <p:spPr>
          <a:xfrm>
            <a:off x="2358551" y="76950"/>
            <a:ext cx="2987678" cy="3116899"/>
          </a:xfrm>
          <a:prstGeom prst="rect">
            <a:avLst/>
          </a:prstGeom>
          <a:noFill/>
          <a:ln>
            <a:noFill/>
          </a:ln>
        </p:spPr>
      </p:pic>
      <p:pic>
        <p:nvPicPr>
          <p:cNvPr id="88" name="Google Shape;88;p17" title="animation2-ezgif.com-loop-count.gif"/>
          <p:cNvPicPr preferRelativeResize="0"/>
          <p:nvPr/>
        </p:nvPicPr>
        <p:blipFill>
          <a:blip r:embed="rId4">
            <a:alphaModFix/>
          </a:blip>
          <a:stretch>
            <a:fillRect/>
          </a:stretch>
        </p:blipFill>
        <p:spPr>
          <a:xfrm>
            <a:off x="5977225" y="0"/>
            <a:ext cx="3166775" cy="3303775"/>
          </a:xfrm>
          <a:prstGeom prst="rect">
            <a:avLst/>
          </a:prstGeom>
          <a:noFill/>
          <a:ln>
            <a:noFill/>
          </a:ln>
        </p:spPr>
      </p:pic>
      <p:pic>
        <p:nvPicPr>
          <p:cNvPr id="89" name="Google Shape;89;p17" title="animation3-ezgif.com-loop-count.gif"/>
          <p:cNvPicPr preferRelativeResize="0"/>
          <p:nvPr/>
        </p:nvPicPr>
        <p:blipFill rotWithShape="1">
          <a:blip r:embed="rId5">
            <a:alphaModFix/>
          </a:blip>
          <a:srcRect l="28509" r="28049"/>
          <a:stretch/>
        </p:blipFill>
        <p:spPr>
          <a:xfrm>
            <a:off x="0" y="1796475"/>
            <a:ext cx="1975300" cy="3410525"/>
          </a:xfrm>
          <a:prstGeom prst="rect">
            <a:avLst/>
          </a:prstGeom>
          <a:noFill/>
          <a:ln>
            <a:noFill/>
          </a:ln>
        </p:spPr>
      </p:pic>
      <p:pic>
        <p:nvPicPr>
          <p:cNvPr id="90" name="Google Shape;90;p17" title="animation4-ezgif.com-loop-count.gif"/>
          <p:cNvPicPr preferRelativeResize="0"/>
          <p:nvPr/>
        </p:nvPicPr>
        <p:blipFill rotWithShape="1">
          <a:blip r:embed="rId6">
            <a:alphaModFix/>
          </a:blip>
          <a:srcRect l="28417" r="28056"/>
          <a:stretch/>
        </p:blipFill>
        <p:spPr>
          <a:xfrm>
            <a:off x="4899800" y="2245300"/>
            <a:ext cx="1718776" cy="296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797525"/>
            <a:ext cx="8520600" cy="33798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Clr>
                <a:schemeClr val="dk1"/>
              </a:buClr>
              <a:buSzPct val="39285"/>
              <a:buFont typeface="Arial"/>
              <a:buNone/>
            </a:pPr>
            <a:r>
              <a:rPr lang="en"/>
              <a:t>Link to download necessary files ESP_016269_1750_RED_A_01_ORTHO.JP2 and ESP_016269_1750_RED_A_01_ORTHO.LBL.txt</a:t>
            </a:r>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hlink"/>
                </a:solidFill>
                <a:hlinkClick r:id="rId3"/>
              </a:rPr>
              <a:t>https://www.uahirise.org/PDS/DTM/PSP/ORB_008600_008699/PSP_008621_1750_ESP_016269_1750/</a:t>
            </a:r>
            <a:endParaRPr/>
          </a:p>
          <a:p>
            <a:pPr marL="0" lvl="0" indent="0" algn="ctr" rtl="0">
              <a:spcBef>
                <a:spcPts val="0"/>
              </a:spcBef>
              <a:spcAft>
                <a:spcPts val="0"/>
              </a:spcAft>
              <a:buNone/>
            </a:pPr>
            <a:endParaRPr/>
          </a:p>
          <a:p>
            <a:pPr marL="0" lvl="0" indent="0" algn="ctr" rtl="0">
              <a:spcBef>
                <a:spcPts val="0"/>
              </a:spcBef>
              <a:spcAft>
                <a:spcPts val="0"/>
              </a:spcAft>
              <a:buClr>
                <a:schemeClr val="dk1"/>
              </a:buClr>
              <a:buSzPct val="39285"/>
              <a:buFont typeface="Arial"/>
              <a:buNone/>
            </a:pPr>
            <a:r>
              <a:rPr lang="en"/>
              <a:t>In order for code to work, first run finalproj.ipynb to create ESP_RED_A.tif, then simplified.ipynb will work.</a:t>
            </a:r>
            <a:endParaRPr/>
          </a:p>
          <a:p>
            <a:pPr marL="0" lvl="0" indent="0" algn="ctr" rtl="0">
              <a:spcBef>
                <a:spcPts val="0"/>
              </a:spcBef>
              <a:spcAft>
                <a:spcPts val="0"/>
              </a:spcAft>
              <a:buClr>
                <a:schemeClr val="dk1"/>
              </a:buClr>
              <a:buSzPct val="39285"/>
              <a:buFont typeface="Arial"/>
              <a:buNone/>
            </a:pPr>
            <a:endParaRPr/>
          </a:p>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Words>
  <Application>Microsoft Macintosh PowerPoint</Application>
  <PresentationFormat>On-screen Show (16:9)</PresentationFormat>
  <Paragraphs>20</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Martian Inverted Riverbed Formation</vt:lpstr>
      <vt:lpstr>Explanation</vt:lpstr>
      <vt:lpstr>Still Images</vt:lpstr>
      <vt:lpstr>Animations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Burkhard Militzer</cp:lastModifiedBy>
  <cp:revision>1</cp:revision>
  <dcterms:modified xsi:type="dcterms:W3CDTF">2025-12-23T02:15:07Z</dcterms:modified>
</cp:coreProperties>
</file>