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/>
    <p:restoredTop sz="86432"/>
  </p:normalViewPr>
  <p:slideViewPr>
    <p:cSldViewPr snapToGrid="0">
      <p:cViewPr varScale="1">
        <p:scale>
          <a:sx n="99" d="100"/>
          <a:sy n="99" d="100"/>
        </p:scale>
        <p:origin x="10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E6995-4D7C-7C4C-8B94-A6594072D4B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BAEDB-886E-224A-8974-297F121B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BAEDB-886E-224A-8974-297F121BA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7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845F9-C403-A29F-A616-E38A3A0AD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B1FD6-D040-2B65-8F97-6774A4D99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92A1C-F336-F127-CBF4-F85E9CCEA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1222-0576-0F07-2940-11111B0DC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BAEDB-886E-224A-8974-297F121BAB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049A-EAB7-73C8-75B6-189DA4AE4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4E2CA-418E-F8F3-BE46-CC4B283D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0D74-CD63-EF2C-C748-4F8965C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0B572-5399-0ABA-9A05-FCE283B0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46EF3-69DF-C132-698A-7C7EE1C3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7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907D-EFC7-27D3-6365-2B37B4E8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14225-16B6-302B-E738-8AC1C6085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FEE1B-C65A-026B-6425-E27F86EF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F4435-AE09-959D-8939-B619D202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03ADC-94ED-21B8-9FF9-BBB1FC5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6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5FC05-BEB3-857F-BF29-6B7D4ADA3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6BD65-4AC1-6E27-A611-11EA0FC41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0F43D-F135-D25C-41F8-754459A4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0A889-A82A-14C4-F46E-3C0C1D33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218C3-C4ED-0C2B-C298-AE9F1CF5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88D4-7309-B11D-6103-8E5A7D0E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4C7C3-C1AE-7C46-3827-E5B11CC73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0E56C-EAA1-E071-80A2-8A095204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F20B4-0700-142B-3EC3-EDA699B7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EB4CA-1C4E-1D19-0523-85261CCC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7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562A-EE6F-4BE3-984E-E74912A6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6AE4E-0A3F-8B99-4FC9-E8541AC47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C57F-CDF4-43BF-C655-D5121F2B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E6FC8-6FF3-B8A9-6194-00E1C85F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A7EF-DC26-646B-E931-DC13B192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7BD-8046-40F5-D6EE-28E0F5F5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956E1-3ECF-8694-3ECE-7F87A996A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4D8DD-5CE1-1B01-3B25-54ABCB716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298DF-8DAF-EB5E-99B8-C34DF0F0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A6369-28AC-6C17-78A7-747B9676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B8A0B-7BF3-64F4-7500-B2679AD8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BAF4-CA68-61BB-3785-3412BB1F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E4214-9885-6B27-CC41-C0773954F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8FCCA-5B01-0748-C9EF-086F00167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D70A4-6981-A98A-5CF9-C2895CB9C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0C5A1-C208-C8AE-14E2-0E6A0EF4E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5BD6-AC5C-4835-A5B9-050281C4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2EE49-BBBF-39BA-C64C-2391E04F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FC420-0027-7C50-0444-2484BCD0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833-E27F-EDC8-78C3-B32C2050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BB429-2548-B480-47FC-3C5B78C5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04B5C-AA58-982E-58A7-33E20EF1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6640E-E996-D603-2679-C1B7611F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3253DA-19ED-1064-1E10-C04B3538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86B60-D2E5-3BB6-F83C-532CE3E3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6E4EB-A666-7D24-B0EF-21623948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90D4-3A82-86B8-B467-874794C4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A68A-06FB-6F1E-119F-7A3029FF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7D149-D375-A15D-824A-AD44AADC3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14298-6264-6957-E875-E3CFE9B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8F56F-FECA-9DC9-6D98-892B7767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FB3A2-2F0B-4B7F-AC82-7BCB1AEB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9D2-D08E-1D20-BFBD-9053384A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68514-D5AE-97EE-6079-0E4F3FBD5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55EEC-F6B8-0C8C-CB5C-BD48D51DF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8002C-6559-2910-519B-4CB4666E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0339C-131E-1B25-D54D-DF00D23F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7F609-7B02-FFC9-CD0A-1F06263C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C0D33-D4FF-DFF7-009D-5267280E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AA3CB-7331-F06B-A430-441940C32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E2D27-36B4-5C1B-AAA2-F01AE6C84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7930A-F09D-1345-B811-4F218335A9D9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8ADED-69DF-C307-2089-AA9F95274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74819-43D9-F2AB-A83D-99FA26F1E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216339-1239-7C44-A522-422F9D72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3E72-098C-D5B4-C333-3FEA0301C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641" y="175160"/>
            <a:ext cx="10980717" cy="628545"/>
          </a:xfrm>
        </p:spPr>
        <p:txBody>
          <a:bodyPr>
            <a:normAutofit/>
          </a:bodyPr>
          <a:lstStyle/>
          <a:p>
            <a:r>
              <a:rPr lang="en-IN" sz="3600" b="1" dirty="0"/>
              <a:t>Earthquake Stress Simulation in the Berkeley Region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7438E-3B41-58A6-1D9C-2861A9235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5542" y="1100536"/>
            <a:ext cx="2485901" cy="423697"/>
          </a:xfrm>
        </p:spPr>
        <p:txBody>
          <a:bodyPr>
            <a:normAutofit/>
          </a:bodyPr>
          <a:lstStyle/>
          <a:p>
            <a:r>
              <a:rPr lang="en-US" sz="2000" dirty="0"/>
              <a:t>By Raghav Nautiyal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ADFFC4-5A3D-D909-343C-56F853311C7A}"/>
              </a:ext>
            </a:extLst>
          </p:cNvPr>
          <p:cNvSpPr txBox="1">
            <a:spLocks/>
          </p:cNvSpPr>
          <p:nvPr/>
        </p:nvSpPr>
        <p:spPr>
          <a:xfrm>
            <a:off x="1033154" y="733109"/>
            <a:ext cx="10105902" cy="42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i="1" dirty="0"/>
              <a:t>A Cellular Automaton Model of Rupture, Aftershocks, and Multi-</a:t>
            </a:r>
            <a:r>
              <a:rPr lang="en-IN" sz="2000" i="1" dirty="0" err="1"/>
              <a:t>Epicenter</a:t>
            </a:r>
            <a:r>
              <a:rPr lang="en-IN" sz="2000" i="1" dirty="0"/>
              <a:t> Interactions</a:t>
            </a:r>
            <a:endParaRPr lang="en-IN" sz="2000" dirty="0"/>
          </a:p>
        </p:txBody>
      </p:sp>
      <p:pic>
        <p:nvPicPr>
          <p:cNvPr id="4" name="Picture 2" descr="Hayward Fault">
            <a:extLst>
              <a:ext uri="{FF2B5EF4-FFF2-40B4-BE49-F238E27FC236}">
                <a16:creationId xmlns:a16="http://schemas.microsoft.com/office/drawing/2014/main" id="{C7A1B54A-683C-F27E-6E2C-6CEEC106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27" y="1365802"/>
            <a:ext cx="4435929" cy="53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6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4225C-2305-5721-A607-9BC09779F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09A6FD-8234-81C8-F307-9D86F348CC28}"/>
              </a:ext>
            </a:extLst>
          </p:cNvPr>
          <p:cNvSpPr/>
          <p:nvPr/>
        </p:nvSpPr>
        <p:spPr>
          <a:xfrm>
            <a:off x="422910" y="1822930"/>
            <a:ext cx="3669030" cy="40218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3C1A5-A224-1451-6969-2C1F3E0EE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641" y="175160"/>
            <a:ext cx="10980717" cy="628545"/>
          </a:xfrm>
        </p:spPr>
        <p:txBody>
          <a:bodyPr>
            <a:normAutofit/>
          </a:bodyPr>
          <a:lstStyle/>
          <a:p>
            <a:r>
              <a:rPr lang="en-US" sz="3600" dirty="0"/>
              <a:t>Background Information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25EE16E-28B6-10BA-8025-F2504CB80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39" y="1847379"/>
            <a:ext cx="3657601" cy="3038792"/>
          </a:xfrm>
        </p:spPr>
        <p:txBody>
          <a:bodyPr>
            <a:noAutofit/>
          </a:bodyPr>
          <a:lstStyle/>
          <a:p>
            <a:r>
              <a:rPr lang="en-IN" sz="1700" b="1" dirty="0"/>
              <a:t>Background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Earthquakes occur when accumulated tectonic stress along faults is suddenly released.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The Berkeley city lies directly on top of the Hayward Fault, which is one of the most hazardous segments of the San Andreas Fault System.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Stress transfer between nearby fault patches can trigger aftershocks, cascading failures, or multi-</a:t>
            </a:r>
            <a:r>
              <a:rPr lang="en-IN" sz="1700" dirty="0" err="1"/>
              <a:t>epicenter</a:t>
            </a:r>
            <a:r>
              <a:rPr lang="en-IN" sz="1700" dirty="0"/>
              <a:t> events.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1AC1E-0CF6-F0AE-3508-CA92ECD3F0A2}"/>
              </a:ext>
            </a:extLst>
          </p:cNvPr>
          <p:cNvSpPr/>
          <p:nvPr/>
        </p:nvSpPr>
        <p:spPr>
          <a:xfrm>
            <a:off x="4352456" y="1813456"/>
            <a:ext cx="3669030" cy="40218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1092A361-EAFA-6B1F-F294-A6BE8958CF39}"/>
              </a:ext>
            </a:extLst>
          </p:cNvPr>
          <p:cNvSpPr txBox="1">
            <a:spLocks/>
          </p:cNvSpPr>
          <p:nvPr/>
        </p:nvSpPr>
        <p:spPr>
          <a:xfrm>
            <a:off x="4363885" y="1837905"/>
            <a:ext cx="3657601" cy="4048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700" b="1" dirty="0"/>
              <a:t>Project Goal</a:t>
            </a:r>
          </a:p>
          <a:p>
            <a:pPr algn="l"/>
            <a:r>
              <a:rPr lang="en-IN" sz="1700" dirty="0"/>
              <a:t>To build a simulation that shows: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How stress accumulates across a fault zone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How rupture begins at an </a:t>
            </a:r>
            <a:r>
              <a:rPr lang="en-IN" sz="1700" dirty="0" err="1"/>
              <a:t>epicenter</a:t>
            </a:r>
            <a:endParaRPr lang="en-IN" sz="17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How earthquakes spread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How multiple earthquakes interact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Use real earthquake data from NCEDC to simulate realistic earthquakes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9FC587-AC70-9A50-3C6A-C244187E7346}"/>
              </a:ext>
            </a:extLst>
          </p:cNvPr>
          <p:cNvSpPr/>
          <p:nvPr/>
        </p:nvSpPr>
        <p:spPr>
          <a:xfrm>
            <a:off x="8261322" y="1805216"/>
            <a:ext cx="3669030" cy="4039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5">
            <a:extLst>
              <a:ext uri="{FF2B5EF4-FFF2-40B4-BE49-F238E27FC236}">
                <a16:creationId xmlns:a16="http://schemas.microsoft.com/office/drawing/2014/main" id="{10F9EA8B-3E9C-980C-869A-E48B64DD346C}"/>
              </a:ext>
            </a:extLst>
          </p:cNvPr>
          <p:cNvSpPr txBox="1">
            <a:spLocks/>
          </p:cNvSpPr>
          <p:nvPr/>
        </p:nvSpPr>
        <p:spPr>
          <a:xfrm>
            <a:off x="8272751" y="1829664"/>
            <a:ext cx="3657601" cy="3038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700" b="1" dirty="0"/>
              <a:t>Simulation Method</a:t>
            </a:r>
          </a:p>
          <a:p>
            <a:pPr algn="l"/>
            <a:r>
              <a:rPr lang="en-IN" sz="1700" dirty="0"/>
              <a:t>Using cellular automaton (random walks) and Monte Carlo methods: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Fault is modelled as a 2D grid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Cells gain tectonic stress each timestep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If a cell passes a stress threshold, it fails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Failed stress drop to low stress and transfer their stress to neighbours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700" dirty="0"/>
              <a:t>Stressed cells may rupture probabilistically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405172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24CE0-6704-A0CF-E207-D09A44274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C47B-EF52-B1DF-3736-590D8DCB7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641" y="175160"/>
            <a:ext cx="10980717" cy="62854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Simulation Process (Cellular Automata + Monte Carlo Methods)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03596-8C5D-142A-5BAC-9F8DF5B63075}"/>
              </a:ext>
            </a:extLst>
          </p:cNvPr>
          <p:cNvSpPr txBox="1"/>
          <p:nvPr/>
        </p:nvSpPr>
        <p:spPr>
          <a:xfrm>
            <a:off x="418011" y="992777"/>
            <a:ext cx="1150837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Initialize Grid: </a:t>
            </a:r>
            <a:r>
              <a:rPr lang="en-IN" dirty="0"/>
              <a:t>A 200x200 grid represents the fault. </a:t>
            </a:r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r>
              <a:rPr lang="en-IN" b="1" dirty="0"/>
              <a:t>Seed with real data: </a:t>
            </a:r>
            <a:r>
              <a:rPr lang="en-IN" dirty="0"/>
              <a:t>Real earthquake coordinates and magnitudes from the NCEDC </a:t>
            </a:r>
            <a:r>
              <a:rPr lang="en-IN" dirty="0" err="1"/>
              <a:t>catalog</a:t>
            </a:r>
            <a:r>
              <a:rPr lang="en-IN" dirty="0"/>
              <a:t> are mapped onto the grid. Each real </a:t>
            </a:r>
            <a:r>
              <a:rPr lang="en-IN" dirty="0" err="1"/>
              <a:t>epicenter</a:t>
            </a:r>
            <a:r>
              <a:rPr lang="en-IN" dirty="0"/>
              <a:t> creates a high-stress patch whose location comes from its latitude/longitude and whose stress level and radius come from its magnitude (Mw). This forms the initial stress field used to start each simulation.</a:t>
            </a:r>
            <a:endParaRPr lang="en-IN" b="1" dirty="0"/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Add Tectonic Stress: </a:t>
            </a:r>
            <a:r>
              <a:rPr lang="en-US" dirty="0"/>
              <a:t>At each timestep, </a:t>
            </a:r>
            <a:r>
              <a:rPr lang="en-IN" dirty="0"/>
              <a:t>every cell gains a small amount of stress.</a:t>
            </a:r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r>
              <a:rPr lang="en-IN" b="1" dirty="0"/>
              <a:t>Check for Failure: </a:t>
            </a:r>
            <a:r>
              <a:rPr lang="en-IN" dirty="0"/>
              <a:t>If a cell’s stress exceeds a certain threshold, it ruptures.</a:t>
            </a:r>
          </a:p>
          <a:p>
            <a:pPr marL="342900" indent="-342900">
              <a:buFont typeface="+mj-lt"/>
              <a:buAutoNum type="arabicPeriod"/>
            </a:pPr>
            <a:endParaRPr lang="en-IN" b="1" dirty="0"/>
          </a:p>
          <a:p>
            <a:pPr marL="342900" indent="-342900">
              <a:buFont typeface="+mj-lt"/>
              <a:buAutoNum type="arabicPeriod"/>
            </a:pPr>
            <a:r>
              <a:rPr lang="en-IN" b="1" dirty="0"/>
              <a:t>Reset + Transfer Stress: </a:t>
            </a:r>
            <a:r>
              <a:rPr lang="en-IN" dirty="0"/>
              <a:t>The ruptured cell drops to low stress and sends part of its released stress to its four neighbours, which may also fail.</a:t>
            </a:r>
          </a:p>
          <a:p>
            <a:pPr marL="342900" indent="-342900">
              <a:buFont typeface="+mj-lt"/>
              <a:buAutoNum type="arabicPeriod"/>
            </a:pPr>
            <a:endParaRPr lang="en-IN" b="1" dirty="0"/>
          </a:p>
          <a:p>
            <a:pPr marL="342900" indent="-342900">
              <a:buFont typeface="+mj-lt"/>
              <a:buAutoNum type="arabicPeriod"/>
            </a:pPr>
            <a:r>
              <a:rPr lang="en-IN" b="1" dirty="0"/>
              <a:t>Aftershocks: </a:t>
            </a:r>
            <a:r>
              <a:rPr lang="en-IN" dirty="0"/>
              <a:t>Cells with high stress may rupture even below threshold (representing probabilistic aftershocks).</a:t>
            </a:r>
          </a:p>
          <a:p>
            <a:pPr marL="342900" indent="-342900">
              <a:buFont typeface="+mj-lt"/>
              <a:buAutoNum type="arabicPeriod"/>
            </a:pPr>
            <a:endParaRPr lang="en-IN" b="1" dirty="0"/>
          </a:p>
          <a:p>
            <a:pPr marL="342900" indent="-342900">
              <a:buFont typeface="+mj-lt"/>
              <a:buAutoNum type="arabicPeriod"/>
            </a:pPr>
            <a:r>
              <a:rPr lang="en-IN" b="1" dirty="0"/>
              <a:t>Stress Waves:</a:t>
            </a:r>
            <a:r>
              <a:rPr lang="en-IN" dirty="0"/>
              <a:t> Each rupture sends out a radial stress wave, giving nearby cells a bump that fades with distance.</a:t>
            </a:r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r>
              <a:rPr lang="en-IN" b="1" dirty="0"/>
              <a:t>Animate: </a:t>
            </a:r>
            <a:r>
              <a:rPr lang="en-IN" dirty="0"/>
              <a:t>These steps repeat over hundreds of timesteps, producing spreading ruptures and aftershocks.</a:t>
            </a:r>
          </a:p>
          <a:p>
            <a:endParaRPr lang="en-IN" b="1" dirty="0"/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53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468B0-D632-FE66-6230-B79EFE07A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A83C-8B90-2FF5-66F4-1C59D5095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641" y="175160"/>
            <a:ext cx="10980717" cy="628545"/>
          </a:xfrm>
        </p:spPr>
        <p:txBody>
          <a:bodyPr>
            <a:normAutofit/>
          </a:bodyPr>
          <a:lstStyle/>
          <a:p>
            <a:r>
              <a:rPr lang="en-US" sz="3600" dirty="0"/>
              <a:t>Simulation Scenarios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C6212-DF9C-1B1B-8B8C-780013162499}"/>
              </a:ext>
            </a:extLst>
          </p:cNvPr>
          <p:cNvSpPr/>
          <p:nvPr/>
        </p:nvSpPr>
        <p:spPr>
          <a:xfrm>
            <a:off x="422910" y="1822930"/>
            <a:ext cx="3669030" cy="40218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84EB61FB-DAAC-DFCE-6711-F4109F2C1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39" y="1847379"/>
            <a:ext cx="3657601" cy="386370"/>
          </a:xfrm>
        </p:spPr>
        <p:txBody>
          <a:bodyPr>
            <a:noAutofit/>
          </a:bodyPr>
          <a:lstStyle/>
          <a:p>
            <a:r>
              <a:rPr lang="en-IN" sz="1700" b="1" dirty="0"/>
              <a:t>Single Mainshock Event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E82DB-176E-572C-4EFD-041D4003EC2E}"/>
              </a:ext>
            </a:extLst>
          </p:cNvPr>
          <p:cNvSpPr/>
          <p:nvPr/>
        </p:nvSpPr>
        <p:spPr>
          <a:xfrm>
            <a:off x="4352456" y="1813456"/>
            <a:ext cx="3669030" cy="40218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435885-D35C-3E4B-5B31-2122F19BC6C4}"/>
              </a:ext>
            </a:extLst>
          </p:cNvPr>
          <p:cNvSpPr txBox="1">
            <a:spLocks/>
          </p:cNvSpPr>
          <p:nvPr/>
        </p:nvSpPr>
        <p:spPr>
          <a:xfrm>
            <a:off x="4363885" y="1837905"/>
            <a:ext cx="3657601" cy="4048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700" b="1" dirty="0"/>
              <a:t>Multi-</a:t>
            </a:r>
            <a:r>
              <a:rPr lang="en-IN" sz="1700" b="1" dirty="0" err="1"/>
              <a:t>Epicenter</a:t>
            </a:r>
            <a:r>
              <a:rPr lang="en-IN" sz="1700" b="1" dirty="0"/>
              <a:t> Event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1ECB1-FD2C-CF95-18E4-8DB6BB1AA3EE}"/>
              </a:ext>
            </a:extLst>
          </p:cNvPr>
          <p:cNvSpPr/>
          <p:nvPr/>
        </p:nvSpPr>
        <p:spPr>
          <a:xfrm>
            <a:off x="8261322" y="1805216"/>
            <a:ext cx="3669030" cy="4039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479827DE-2A5B-5E94-5DA4-186D7DCDF8BD}"/>
              </a:ext>
            </a:extLst>
          </p:cNvPr>
          <p:cNvSpPr txBox="1">
            <a:spLocks/>
          </p:cNvSpPr>
          <p:nvPr/>
        </p:nvSpPr>
        <p:spPr>
          <a:xfrm>
            <a:off x="8272751" y="1829664"/>
            <a:ext cx="3657601" cy="404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700" b="1" dirty="0"/>
              <a:t>Earthquake Swarm Event*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0F67291B-0510-DE20-F2C1-87BA8922804B}"/>
              </a:ext>
            </a:extLst>
          </p:cNvPr>
          <p:cNvSpPr txBox="1">
            <a:spLocks/>
          </p:cNvSpPr>
          <p:nvPr/>
        </p:nvSpPr>
        <p:spPr>
          <a:xfrm>
            <a:off x="5473142" y="6453915"/>
            <a:ext cx="7144993" cy="404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600" dirty="0"/>
              <a:t>*The swarm example uses artificially placed </a:t>
            </a:r>
            <a:r>
              <a:rPr lang="en-IN" sz="1600" dirty="0" err="1"/>
              <a:t>epicenters</a:t>
            </a:r>
            <a:r>
              <a:rPr lang="en-IN" sz="1600" dirty="0"/>
              <a:t> for demonstration.</a:t>
            </a:r>
          </a:p>
          <a:p>
            <a:pPr algn="l"/>
            <a:endParaRPr lang="en-IN" sz="1700" dirty="0"/>
          </a:p>
        </p:txBody>
      </p:sp>
      <p:pic>
        <p:nvPicPr>
          <p:cNvPr id="14" name="Picture 13" descr="A graph of stress field&#10;&#10;AI-generated content may be incorrect.">
            <a:extLst>
              <a:ext uri="{FF2B5EF4-FFF2-40B4-BE49-F238E27FC236}">
                <a16:creationId xmlns:a16="http://schemas.microsoft.com/office/drawing/2014/main" id="{241C8482-2A85-A5F2-34E2-6CA4BDB35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" y="2179782"/>
            <a:ext cx="3499328" cy="3553720"/>
          </a:xfrm>
          <a:prstGeom prst="rect">
            <a:avLst/>
          </a:prstGeom>
        </p:spPr>
      </p:pic>
      <p:pic>
        <p:nvPicPr>
          <p:cNvPr id="16" name="Picture 15" descr="A graph of a stress field&#10;&#10;AI-generated content may be incorrect.">
            <a:extLst>
              <a:ext uri="{FF2B5EF4-FFF2-40B4-BE49-F238E27FC236}">
                <a16:creationId xmlns:a16="http://schemas.microsoft.com/office/drawing/2014/main" id="{8645AA3F-4D5C-686B-C610-5B3175560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899" y="2258197"/>
            <a:ext cx="3499876" cy="3553720"/>
          </a:xfrm>
          <a:prstGeom prst="rect">
            <a:avLst/>
          </a:prstGeom>
        </p:spPr>
      </p:pic>
      <p:sp>
        <p:nvSpPr>
          <p:cNvPr id="19" name="Subtitle 5">
            <a:extLst>
              <a:ext uri="{FF2B5EF4-FFF2-40B4-BE49-F238E27FC236}">
                <a16:creationId xmlns:a16="http://schemas.microsoft.com/office/drawing/2014/main" id="{63B9F6C5-AC86-27E4-F020-A7006379F1C1}"/>
              </a:ext>
            </a:extLst>
          </p:cNvPr>
          <p:cNvSpPr txBox="1">
            <a:spLocks/>
          </p:cNvSpPr>
          <p:nvPr/>
        </p:nvSpPr>
        <p:spPr>
          <a:xfrm>
            <a:off x="994427" y="1124498"/>
            <a:ext cx="10424159" cy="404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600" dirty="0"/>
              <a:t>Each .</a:t>
            </a:r>
            <a:r>
              <a:rPr lang="en-IN" sz="1600" dirty="0" err="1"/>
              <a:t>ipynb</a:t>
            </a:r>
            <a:r>
              <a:rPr lang="en-IN" sz="1600" dirty="0"/>
              <a:t> file is a scenario, and all files need the </a:t>
            </a:r>
            <a:r>
              <a:rPr lang="en-IN" sz="1600" dirty="0" err="1"/>
              <a:t>earthquake_cellular_automata.py</a:t>
            </a:r>
            <a:r>
              <a:rPr lang="en-IN" sz="1600" dirty="0"/>
              <a:t> file to work.</a:t>
            </a:r>
          </a:p>
          <a:p>
            <a:pPr algn="l"/>
            <a:endParaRPr lang="en-IN" sz="1700" dirty="0"/>
          </a:p>
        </p:txBody>
      </p:sp>
      <p:pic>
        <p:nvPicPr>
          <p:cNvPr id="23" name="Picture 22" descr="A graph of stress field&#10;&#10;AI-generated content may be incorrect.">
            <a:extLst>
              <a:ext uri="{FF2B5EF4-FFF2-40B4-BE49-F238E27FC236}">
                <a16:creationId xmlns:a16="http://schemas.microsoft.com/office/drawing/2014/main" id="{C7BC33F2-499A-0B90-2373-6E60121FA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10" y="2222599"/>
            <a:ext cx="3601522" cy="3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7A44F-ADA0-DAD4-11C9-0B379C01F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93F8-D170-0F1A-EC7F-A7759E413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4009" y="3114726"/>
            <a:ext cx="6779900" cy="628545"/>
          </a:xfrm>
        </p:spPr>
        <p:txBody>
          <a:bodyPr>
            <a:normAutofit/>
          </a:bodyPr>
          <a:lstStyle/>
          <a:p>
            <a:r>
              <a:rPr lang="en-US" sz="3600" dirty="0"/>
              <a:t>Animation 1</a:t>
            </a:r>
          </a:p>
        </p:txBody>
      </p:sp>
      <p:pic>
        <p:nvPicPr>
          <p:cNvPr id="3" name="earthquake_CA_M4p5" descr="A graph with a red dot&#10;&#10;AI-generated content may be incorrect.">
            <a:hlinkClick r:id="" action="ppaction://media"/>
            <a:extLst>
              <a:ext uri="{FF2B5EF4-FFF2-40B4-BE49-F238E27FC236}">
                <a16:creationId xmlns:a16="http://schemas.microsoft.com/office/drawing/2014/main" id="{8B402358-59AB-C2DF-915F-943A36D246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-770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7A44F-ADA0-DAD4-11C9-0B379C01F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93F8-D170-0F1A-EC7F-A7759E413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4009" y="3114726"/>
            <a:ext cx="6779900" cy="628545"/>
          </a:xfrm>
        </p:spPr>
        <p:txBody>
          <a:bodyPr>
            <a:normAutofit/>
          </a:bodyPr>
          <a:lstStyle/>
          <a:p>
            <a:r>
              <a:rPr lang="en-US" sz="3600" dirty="0"/>
              <a:t>Animation 2</a:t>
            </a:r>
          </a:p>
        </p:txBody>
      </p:sp>
      <p:pic>
        <p:nvPicPr>
          <p:cNvPr id="4" name="animation2">
            <a:hlinkClick r:id="" action="ppaction://media"/>
            <a:extLst>
              <a:ext uri="{FF2B5EF4-FFF2-40B4-BE49-F238E27FC236}">
                <a16:creationId xmlns:a16="http://schemas.microsoft.com/office/drawing/2014/main" id="{3110AEDE-D449-DF11-11C6-CF213F7719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7A44F-ADA0-DAD4-11C9-0B379C01F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93F8-D170-0F1A-EC7F-A7759E413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4009" y="3114726"/>
            <a:ext cx="6779900" cy="628545"/>
          </a:xfrm>
        </p:spPr>
        <p:txBody>
          <a:bodyPr>
            <a:normAutofit/>
          </a:bodyPr>
          <a:lstStyle/>
          <a:p>
            <a:r>
              <a:rPr lang="en-US" sz="3600" dirty="0"/>
              <a:t>Animation 3</a:t>
            </a:r>
          </a:p>
        </p:txBody>
      </p:sp>
      <p:pic>
        <p:nvPicPr>
          <p:cNvPr id="4" name="animation3">
            <a:hlinkClick r:id="" action="ppaction://media"/>
            <a:extLst>
              <a:ext uri="{FF2B5EF4-FFF2-40B4-BE49-F238E27FC236}">
                <a16:creationId xmlns:a16="http://schemas.microsoft.com/office/drawing/2014/main" id="{1E596630-2BA5-11B5-5818-90319CBEF6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424</Words>
  <Application>Microsoft Macintosh PowerPoint</Application>
  <PresentationFormat>Widescreen</PresentationFormat>
  <Paragraphs>55</Paragraphs>
  <Slides>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Earthquake Stress Simulation in the Berkeley Region</vt:lpstr>
      <vt:lpstr>Background Information</vt:lpstr>
      <vt:lpstr>Simulation Process (Cellular Automata + Monte Carlo Methods)</vt:lpstr>
      <vt:lpstr>Simulation Scenarios</vt:lpstr>
      <vt:lpstr>Animation 1</vt:lpstr>
      <vt:lpstr>Animation 2</vt:lpstr>
      <vt:lpstr>Animation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Raghav Nautiyal</dc:creator>
  <cp:lastModifiedBy>Raghav Nautiyal</cp:lastModifiedBy>
  <cp:revision>17</cp:revision>
  <dcterms:created xsi:type="dcterms:W3CDTF">2025-12-03T08:56:19Z</dcterms:created>
  <dcterms:modified xsi:type="dcterms:W3CDTF">2025-12-03T20:52:31Z</dcterms:modified>
</cp:coreProperties>
</file>