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d272c46e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d272c46e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d272c46e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d272c46e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9769" l="-11251" r="1481" t="0"/>
          <a:stretch/>
        </p:blipFill>
        <p:spPr>
          <a:xfrm>
            <a:off x="1190275" y="0"/>
            <a:ext cx="6025325" cy="4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150033" y="27595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180"/>
              <a:t>Numerical Simulation of Hurricane Storm Surge and Coastal Flooding for U.S. Cities</a:t>
            </a:r>
            <a:endParaRPr sz="3180"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46711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John Nalder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99875" y="180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863550"/>
            <a:ext cx="8520600" cy="42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</a:rPr>
              <a:t>A physics-based storm surge simulation for cities and counties using real DEM elevation data and a moving hurricane pressure field.</a:t>
            </a:r>
            <a:endParaRPr b="1" sz="1900">
              <a:solidFill>
                <a:schemeClr val="dk1"/>
              </a:solidFill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</a:rPr>
              <a:t>Partial Differential Equations (PDEs)</a:t>
            </a:r>
            <a:endParaRPr b="1" sz="19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Shallow-water equations modeled in 2D</a:t>
            </a:r>
            <a:endParaRPr sz="1500">
              <a:solidFill>
                <a:schemeClr val="dk1"/>
              </a:solidFill>
            </a:endParaRPr>
          </a:p>
          <a:p>
            <a:pPr indent="-32385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A system of coupled PDEs governing fluid height and horizontal velocity.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Use of pressure-gradient forcing in momentum equation</a:t>
            </a:r>
            <a:endParaRPr sz="1500">
              <a:solidFill>
                <a:schemeClr val="dk1"/>
              </a:solidFill>
            </a:endParaRPr>
          </a:p>
          <a:p>
            <a:pPr indent="-32385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Demonstrates how atmospheric pressure drives water motion.</a:t>
            </a:r>
            <a:endParaRPr sz="1500">
              <a:solidFill>
                <a:schemeClr val="dk1"/>
              </a:solidFill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</a:rPr>
              <a:t>Digital Elevation Models (DEMs) &amp; Topography</a:t>
            </a:r>
            <a:endParaRPr b="1" sz="19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Elevation data used as boundary conditions for water movement</a:t>
            </a:r>
            <a:endParaRPr sz="1500">
              <a:solidFill>
                <a:schemeClr val="dk1"/>
              </a:solidFill>
            </a:endParaRPr>
          </a:p>
          <a:p>
            <a:pPr indent="-32385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Grid-based representation of Miami’s coastal terrain.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Land–water masking</a:t>
            </a:r>
            <a:endParaRPr sz="1500">
              <a:solidFill>
                <a:schemeClr val="dk1"/>
              </a:solidFill>
            </a:endParaRPr>
          </a:p>
          <a:p>
            <a:pPr indent="-32385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Converts DEM heights into valid hydrodynamic domains.</a:t>
            </a:r>
            <a:endParaRPr sz="1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400"/>
              </a:spcBef>
              <a:spcAft>
                <a:spcPts val="400"/>
              </a:spcAft>
              <a:buNone/>
            </a:pPr>
            <a:r>
              <a:t/>
            </a:r>
            <a:endParaRPr b="1"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5" title="miami_storm_surge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4559" y="0"/>
            <a:ext cx="6446567" cy="5525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