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y="5143500" cx="9144000"/>
  <p:notesSz cx="6858000" cy="9144000"/>
  <p:embeddedFontLst>
    <p:embeddedFont>
      <p:font typeface="Geist"/>
      <p:regular r:id="rId14"/>
      <p:bold r:id="rId15"/>
    </p:embeddedFont>
    <p:embeddedFont>
      <p:font typeface="Geist Medium"/>
      <p:regular r:id="rId16"/>
      <p:bold r:id="rId17"/>
    </p:embeddedFont>
    <p:embeddedFont>
      <p:font typeface="Geist SemiBold"/>
      <p:regular r:id="rId18"/>
      <p:bold r:id="rId1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Geist-bold.fntdata"/><Relationship Id="rId14" Type="http://schemas.openxmlformats.org/officeDocument/2006/relationships/font" Target="fonts/Geist-regular.fntdata"/><Relationship Id="rId17" Type="http://schemas.openxmlformats.org/officeDocument/2006/relationships/font" Target="fonts/GeistMedium-bold.fntdata"/><Relationship Id="rId16" Type="http://schemas.openxmlformats.org/officeDocument/2006/relationships/font" Target="fonts/GeistMedium-regular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GeistSemiBold-bold.fntdata"/><Relationship Id="rId6" Type="http://schemas.openxmlformats.org/officeDocument/2006/relationships/slide" Target="slides/slide1.xml"/><Relationship Id="rId18" Type="http://schemas.openxmlformats.org/officeDocument/2006/relationships/font" Target="fonts/GeistSemiBold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ad20f2badf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ad20f2badf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ad20f2badf_1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ad20f2badf_1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ad20f2badf_1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ad20f2badf_1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ad20f2badf_1_1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ad20f2badf_1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d20f2badf_1_1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ad20f2badf_1_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ad20f2badf_3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ad20f2badf_3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ad20f2badf_3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ad20f2badf_3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ad20f2badf_1_2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ad20f2badf_1_2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gif"/><Relationship Id="rId4" Type="http://schemas.openxmlformats.org/officeDocument/2006/relationships/image" Target="../media/image5.gif"/><Relationship Id="rId5" Type="http://schemas.openxmlformats.org/officeDocument/2006/relationships/image" Target="../media/image1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gif"/><Relationship Id="rId4" Type="http://schemas.openxmlformats.org/officeDocument/2006/relationships/image" Target="../media/image3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167825" y="4669575"/>
            <a:ext cx="8921100" cy="2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1"/>
                </a:solidFill>
                <a:latin typeface="Geist"/>
                <a:ea typeface="Geist"/>
                <a:cs typeface="Geist"/>
                <a:sym typeface="Geist"/>
              </a:rPr>
              <a:t>EPS 109 Final Project – Patrick Mendoza</a:t>
            </a:r>
            <a:r>
              <a:rPr lang="en" sz="900">
                <a:solidFill>
                  <a:schemeClr val="accent1"/>
                </a:solidFill>
                <a:latin typeface="Geist"/>
                <a:ea typeface="Geist"/>
                <a:cs typeface="Geist"/>
                <a:sym typeface="Geist"/>
              </a:rPr>
              <a:t>													           12/03/2025</a:t>
            </a:r>
            <a:endParaRPr sz="900">
              <a:solidFill>
                <a:schemeClr val="accent1"/>
              </a:solidFill>
              <a:latin typeface="Geist"/>
              <a:ea typeface="Geist"/>
              <a:cs typeface="Geist"/>
              <a:sym typeface="Geist"/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167825" y="1694400"/>
            <a:ext cx="43026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2400">
                <a:solidFill>
                  <a:srgbClr val="FFFFFF"/>
                </a:solidFill>
                <a:latin typeface="Geist"/>
                <a:ea typeface="Geist"/>
                <a:cs typeface="Geist"/>
                <a:sym typeface="Geist"/>
              </a:rPr>
              <a:t>Visualizing Optimization Trajectories in Neural Network Loss Landscapes</a:t>
            </a:r>
            <a:endParaRPr b="1" i="0" sz="2400" u="none" cap="none" strike="noStrike">
              <a:solidFill>
                <a:srgbClr val="000000"/>
              </a:solidFill>
              <a:latin typeface="Geist"/>
              <a:ea typeface="Geist"/>
              <a:cs typeface="Geist"/>
              <a:sym typeface="Geist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1107725" y="2987400"/>
            <a:ext cx="2616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800">
                <a:solidFill>
                  <a:srgbClr val="326EE3"/>
                </a:solidFill>
                <a:latin typeface="Geist Medium"/>
                <a:ea typeface="Geist Medium"/>
                <a:cs typeface="Geist Medium"/>
                <a:sym typeface="Geist Medium"/>
              </a:rPr>
              <a:t>Patrick Mendoza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2" y="835075"/>
            <a:ext cx="4106075" cy="3473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/>
        </p:nvSpPr>
        <p:spPr>
          <a:xfrm>
            <a:off x="594350" y="914400"/>
            <a:ext cx="37836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FAFAFC"/>
                </a:solidFill>
                <a:latin typeface="Geist SemiBold"/>
                <a:ea typeface="Geist SemiBold"/>
                <a:cs typeface="Geist SemiBold"/>
                <a:sym typeface="Geist SemiBold"/>
              </a:rPr>
              <a:t>How Do Different Optimizers Navigate the Loss Landscape?</a:t>
            </a:r>
            <a:endParaRPr i="0" sz="2400" u="none" cap="none" strike="noStrike">
              <a:solidFill>
                <a:srgbClr val="FFFFFF"/>
              </a:solidFill>
              <a:latin typeface="Geist SemiBold"/>
              <a:ea typeface="Geist SemiBold"/>
              <a:cs typeface="Geist SemiBold"/>
              <a:sym typeface="Geist SemiBold"/>
            </a:endParaRPr>
          </a:p>
        </p:txBody>
      </p:sp>
      <p:sp>
        <p:nvSpPr>
          <p:cNvPr id="63" name="Google Shape;63;p14"/>
          <p:cNvSpPr txBox="1"/>
          <p:nvPr/>
        </p:nvSpPr>
        <p:spPr>
          <a:xfrm>
            <a:off x="594347" y="685800"/>
            <a:ext cx="1797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>
                <a:solidFill>
                  <a:srgbClr val="326EE3"/>
                </a:solidFill>
                <a:latin typeface="Geist SemiBold"/>
                <a:ea typeface="Geist SemiBold"/>
                <a:cs typeface="Geist SemiBold"/>
                <a:sym typeface="Geist SemiBold"/>
              </a:rPr>
              <a:t>TOPICS &amp; METHODS</a:t>
            </a:r>
            <a:endParaRPr i="0" sz="1000" u="none" cap="none" strike="noStrike">
              <a:solidFill>
                <a:srgbClr val="326EE3"/>
              </a:solidFill>
              <a:latin typeface="Geist SemiBold"/>
              <a:ea typeface="Geist SemiBold"/>
              <a:cs typeface="Geist SemiBold"/>
              <a:sym typeface="Geist SemiBold"/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594350" y="1920250"/>
            <a:ext cx="3437700" cy="20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1200"/>
              <a:buFont typeface="Geist"/>
              <a:buChar char="●"/>
            </a:pPr>
            <a:r>
              <a:rPr lang="en" sz="1200">
                <a:solidFill>
                  <a:srgbClr val="A9A9A9"/>
                </a:solidFill>
                <a:latin typeface="Geist"/>
                <a:ea typeface="Geist"/>
                <a:cs typeface="Geist"/>
                <a:sym typeface="Geist"/>
              </a:rPr>
              <a:t>Neural networks have </a:t>
            </a:r>
            <a:r>
              <a:rPr lang="en" sz="1200">
                <a:solidFill>
                  <a:srgbClr val="FFFFFF"/>
                </a:solidFill>
                <a:latin typeface="Geist"/>
                <a:ea typeface="Geist"/>
                <a:cs typeface="Geist"/>
                <a:sym typeface="Geist"/>
              </a:rPr>
              <a:t>trillions of parameters </a:t>
            </a:r>
            <a:endParaRPr sz="1200">
              <a:solidFill>
                <a:srgbClr val="FFFFFF"/>
              </a:solidFill>
              <a:latin typeface="Geist"/>
              <a:ea typeface="Geist"/>
              <a:cs typeface="Geist"/>
              <a:sym typeface="Geist"/>
            </a:endParaRPr>
          </a:p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1200"/>
              <a:buFont typeface="Geist"/>
              <a:buChar char="●"/>
            </a:pPr>
            <a:r>
              <a:rPr lang="en" sz="1200">
                <a:solidFill>
                  <a:srgbClr val="A9A9A9"/>
                </a:solidFill>
                <a:latin typeface="Geist"/>
                <a:ea typeface="Geist"/>
                <a:cs typeface="Geist"/>
                <a:sym typeface="Geist"/>
              </a:rPr>
              <a:t>Their loss landscape is therefore </a:t>
            </a:r>
            <a:r>
              <a:rPr lang="en" sz="1200">
                <a:solidFill>
                  <a:srgbClr val="A9A9A9"/>
                </a:solidFill>
                <a:latin typeface="Geist"/>
                <a:ea typeface="Geist"/>
                <a:cs typeface="Geist"/>
                <a:sym typeface="Geist"/>
              </a:rPr>
              <a:t>incredibly</a:t>
            </a:r>
            <a:r>
              <a:rPr lang="en" sz="1200">
                <a:solidFill>
                  <a:srgbClr val="A9A9A9"/>
                </a:solidFill>
                <a:latin typeface="Geist"/>
                <a:ea typeface="Geist"/>
                <a:cs typeface="Geist"/>
                <a:sym typeface="Geist"/>
              </a:rPr>
              <a:t> </a:t>
            </a:r>
            <a:r>
              <a:rPr lang="en" sz="1200">
                <a:solidFill>
                  <a:srgbClr val="FFFFFF"/>
                </a:solidFill>
                <a:latin typeface="Geist"/>
                <a:ea typeface="Geist"/>
                <a:cs typeface="Geist"/>
                <a:sym typeface="Geist"/>
              </a:rPr>
              <a:t>high-dimensional</a:t>
            </a:r>
            <a:endParaRPr sz="1200">
              <a:solidFill>
                <a:srgbClr val="FFFFFF"/>
              </a:solidFill>
              <a:latin typeface="Geist"/>
              <a:ea typeface="Geist"/>
              <a:cs typeface="Geist"/>
              <a:sym typeface="Geist"/>
            </a:endParaRPr>
          </a:p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1200"/>
              <a:buFont typeface="Geist"/>
              <a:buChar char="●"/>
            </a:pPr>
            <a:r>
              <a:rPr lang="en" sz="1200">
                <a:solidFill>
                  <a:srgbClr val="A9A9A9"/>
                </a:solidFill>
                <a:latin typeface="Geist"/>
                <a:ea typeface="Geist"/>
                <a:cs typeface="Geist"/>
                <a:sym typeface="Geist"/>
              </a:rPr>
              <a:t>We visualize a 2D slice using PCA</a:t>
            </a:r>
            <a:endParaRPr sz="1200">
              <a:solidFill>
                <a:srgbClr val="A9A9A9"/>
              </a:solidFill>
              <a:latin typeface="Geist"/>
              <a:ea typeface="Geist"/>
              <a:cs typeface="Geist"/>
              <a:sym typeface="Geist"/>
            </a:endParaRPr>
          </a:p>
          <a:p>
            <a:pPr indent="-3048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1200"/>
              <a:buFont typeface="Geist"/>
              <a:buChar char="○"/>
            </a:pPr>
            <a:r>
              <a:rPr lang="en" sz="1200">
                <a:solidFill>
                  <a:srgbClr val="A9A9A9"/>
                </a:solidFill>
                <a:latin typeface="Geist"/>
                <a:ea typeface="Geist"/>
                <a:cs typeface="Geist"/>
                <a:sym typeface="Geist"/>
              </a:rPr>
              <a:t>Why does could this even work? </a:t>
            </a:r>
            <a:r>
              <a:rPr lang="en" sz="1200">
                <a:solidFill>
                  <a:srgbClr val="FFFFFF"/>
                </a:solidFill>
                <a:latin typeface="Geist"/>
                <a:ea typeface="Geist"/>
                <a:cs typeface="Geist"/>
                <a:sym typeface="Geist"/>
              </a:rPr>
              <a:t>Manifold Hypothesis.</a:t>
            </a:r>
            <a:endParaRPr sz="1200">
              <a:solidFill>
                <a:srgbClr val="A9A9A9"/>
              </a:solidFill>
              <a:latin typeface="Geist"/>
              <a:ea typeface="Geist"/>
              <a:cs typeface="Geist"/>
              <a:sym typeface="Geist"/>
            </a:endParaRPr>
          </a:p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1200"/>
              <a:buFont typeface="Geist"/>
              <a:buChar char="●"/>
            </a:pPr>
            <a:r>
              <a:rPr lang="en" sz="1200">
                <a:solidFill>
                  <a:srgbClr val="A9A9A9"/>
                </a:solidFill>
                <a:latin typeface="Geist"/>
                <a:ea typeface="Geist"/>
                <a:cs typeface="Geist"/>
                <a:sym typeface="Geist"/>
              </a:rPr>
              <a:t>Compare optimizer trajectories on the same surface</a:t>
            </a:r>
            <a:endParaRPr i="0" sz="1200" u="none" cap="none" strike="noStrike">
              <a:solidFill>
                <a:srgbClr val="999999"/>
              </a:solidFill>
              <a:latin typeface="Geist"/>
              <a:ea typeface="Geist"/>
              <a:cs typeface="Geist"/>
              <a:sym typeface="Geist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167825" y="4669575"/>
            <a:ext cx="8921100" cy="2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1"/>
                </a:solidFill>
                <a:latin typeface="Geist"/>
                <a:ea typeface="Geist"/>
                <a:cs typeface="Geist"/>
                <a:sym typeface="Geist"/>
              </a:rPr>
              <a:t>EPS 109 Final Project – Patrick Mendoza													           12/03/2025</a:t>
            </a:r>
            <a:endParaRPr sz="900">
              <a:solidFill>
                <a:schemeClr val="accent1"/>
              </a:solidFill>
              <a:latin typeface="Geist"/>
              <a:ea typeface="Geist"/>
              <a:cs typeface="Geist"/>
              <a:sym typeface="Geist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4905550" y="914400"/>
            <a:ext cx="3783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FAFAFC"/>
                </a:solidFill>
                <a:latin typeface="Geist SemiBold"/>
                <a:ea typeface="Geist SemiBold"/>
                <a:cs typeface="Geist SemiBold"/>
                <a:sym typeface="Geist SemiBold"/>
              </a:rPr>
              <a:t>How I Did It</a:t>
            </a:r>
            <a:endParaRPr i="0" sz="2400" u="none" cap="none" strike="noStrike">
              <a:solidFill>
                <a:srgbClr val="FFFFFF"/>
              </a:solidFill>
              <a:latin typeface="Geist SemiBold"/>
              <a:ea typeface="Geist SemiBold"/>
              <a:cs typeface="Geist SemiBold"/>
              <a:sym typeface="Geist SemiBold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4905550" y="1407000"/>
            <a:ext cx="3437700" cy="35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Geist"/>
              <a:buAutoNum type="arabicPeriod"/>
            </a:pPr>
            <a:r>
              <a:rPr lang="en" sz="1200">
                <a:solidFill>
                  <a:srgbClr val="FFFFFF"/>
                </a:solidFill>
                <a:latin typeface="Geist"/>
                <a:ea typeface="Geist"/>
                <a:cs typeface="Geist"/>
                <a:sym typeface="Geist"/>
              </a:rPr>
              <a:t>Dimensionality Reduction</a:t>
            </a:r>
            <a:endParaRPr sz="1200">
              <a:solidFill>
                <a:srgbClr val="FFFFFF"/>
              </a:solidFill>
              <a:latin typeface="Geist"/>
              <a:ea typeface="Geist"/>
              <a:cs typeface="Geist"/>
              <a:sym typeface="Geist"/>
            </a:endParaRPr>
          </a:p>
          <a:p>
            <a:pPr indent="-3048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1200"/>
              <a:buFont typeface="Geist"/>
              <a:buAutoNum type="arabicPeriod"/>
            </a:pPr>
            <a:r>
              <a:rPr lang="en" sz="1200">
                <a:solidFill>
                  <a:srgbClr val="A9A9A9"/>
                </a:solidFill>
                <a:latin typeface="Geist"/>
                <a:ea typeface="Geist"/>
                <a:cs typeface="Geist"/>
                <a:sym typeface="Geist"/>
              </a:rPr>
              <a:t>PCA: Project parameter space  → 2D</a:t>
            </a:r>
            <a:endParaRPr sz="1200">
              <a:solidFill>
                <a:srgbClr val="A9A9A9"/>
              </a:solidFill>
              <a:latin typeface="Geist"/>
              <a:ea typeface="Geist"/>
              <a:cs typeface="Geist"/>
              <a:sym typeface="Geist"/>
            </a:endParaRPr>
          </a:p>
          <a:p>
            <a:pPr indent="-3048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1200"/>
              <a:buFont typeface="Geist"/>
              <a:buAutoNum type="arabicPeriod"/>
            </a:pPr>
            <a:r>
              <a:rPr lang="en" sz="1200">
                <a:solidFill>
                  <a:srgbClr val="A9A9A9"/>
                </a:solidFill>
                <a:latin typeface="Geist"/>
                <a:ea typeface="Geist"/>
                <a:cs typeface="Geist"/>
                <a:sym typeface="Geist"/>
              </a:rPr>
              <a:t>Use top 2 PCs (Principal Components)</a:t>
            </a:r>
            <a:endParaRPr sz="1200">
              <a:solidFill>
                <a:srgbClr val="A9A9A9"/>
              </a:solidFill>
              <a:latin typeface="Geist"/>
              <a:ea typeface="Geist"/>
              <a:cs typeface="Geist"/>
              <a:sym typeface="Geist"/>
            </a:endParaRPr>
          </a:p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Geist"/>
              <a:buAutoNum type="arabicPeriod"/>
            </a:pPr>
            <a:r>
              <a:rPr lang="en" sz="1200">
                <a:solidFill>
                  <a:srgbClr val="FFFFFF"/>
                </a:solidFill>
                <a:latin typeface="Geist"/>
                <a:ea typeface="Geist"/>
                <a:cs typeface="Geist"/>
                <a:sym typeface="Geist"/>
              </a:rPr>
              <a:t>Loss Surface Construction</a:t>
            </a:r>
            <a:endParaRPr sz="1200">
              <a:solidFill>
                <a:srgbClr val="FFFFFF"/>
              </a:solidFill>
              <a:latin typeface="Geist"/>
              <a:ea typeface="Geist"/>
              <a:cs typeface="Geist"/>
              <a:sym typeface="Geist"/>
            </a:endParaRPr>
          </a:p>
          <a:p>
            <a:pPr indent="-3048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1200"/>
              <a:buFont typeface="Geist"/>
              <a:buAutoNum type="arabicPeriod"/>
            </a:pPr>
            <a:r>
              <a:rPr lang="en" sz="1200">
                <a:solidFill>
                  <a:srgbClr val="A9A9A9"/>
                </a:solidFill>
                <a:latin typeface="Geist"/>
                <a:ea typeface="Geist"/>
                <a:cs typeface="Geist"/>
                <a:sym typeface="Geist"/>
              </a:rPr>
              <a:t>Evaluate loss on a 2D grid in PCA Space</a:t>
            </a:r>
            <a:endParaRPr sz="1200">
              <a:solidFill>
                <a:srgbClr val="A9A9A9"/>
              </a:solidFill>
              <a:latin typeface="Geist"/>
              <a:ea typeface="Geist"/>
              <a:cs typeface="Geist"/>
              <a:sym typeface="Geist"/>
            </a:endParaRPr>
          </a:p>
          <a:p>
            <a:pPr indent="-3048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1200"/>
              <a:buFont typeface="Geist"/>
              <a:buAutoNum type="arabicPeriod"/>
            </a:pPr>
            <a:r>
              <a:rPr lang="en" sz="1200">
                <a:solidFill>
                  <a:srgbClr val="A9A9A9"/>
                </a:solidFill>
                <a:latin typeface="Geist"/>
                <a:ea typeface="Geist"/>
                <a:cs typeface="Geist"/>
                <a:sym typeface="Geist"/>
              </a:rPr>
              <a:t>Visualize as a 3D surface (x=PC0, y=PC1, z=log loss)</a:t>
            </a:r>
            <a:endParaRPr sz="1200">
              <a:solidFill>
                <a:srgbClr val="A9A9A9"/>
              </a:solidFill>
              <a:latin typeface="Geist"/>
              <a:ea typeface="Geist"/>
              <a:cs typeface="Geist"/>
              <a:sym typeface="Geist"/>
            </a:endParaRPr>
          </a:p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Geist"/>
              <a:buAutoNum type="arabicPeriod"/>
            </a:pPr>
            <a:r>
              <a:rPr lang="en" sz="1200">
                <a:solidFill>
                  <a:srgbClr val="FFFFFF"/>
                </a:solidFill>
                <a:latin typeface="Geist"/>
                <a:ea typeface="Geist"/>
                <a:cs typeface="Geist"/>
                <a:sym typeface="Geist"/>
              </a:rPr>
              <a:t>Trajectory Visualization</a:t>
            </a:r>
            <a:endParaRPr sz="1200">
              <a:solidFill>
                <a:srgbClr val="FFFFFF"/>
              </a:solidFill>
              <a:latin typeface="Geist"/>
              <a:ea typeface="Geist"/>
              <a:cs typeface="Geist"/>
              <a:sym typeface="Geist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1200"/>
              <a:buFont typeface="Geist"/>
              <a:buAutoNum type="arabicPeriod"/>
            </a:pPr>
            <a:r>
              <a:rPr lang="en" sz="1200">
                <a:solidFill>
                  <a:srgbClr val="A9A9A9"/>
                </a:solidFill>
                <a:latin typeface="Geist"/>
                <a:ea typeface="Geist"/>
                <a:cs typeface="Geist"/>
                <a:sym typeface="Geist"/>
              </a:rPr>
              <a:t>Project optimizer paths onto same PCA basis</a:t>
            </a:r>
            <a:endParaRPr sz="1200">
              <a:solidFill>
                <a:srgbClr val="A9A9A9"/>
              </a:solidFill>
              <a:latin typeface="Geist"/>
              <a:ea typeface="Geist"/>
              <a:cs typeface="Geist"/>
              <a:sym typeface="Geist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1200"/>
              <a:buFont typeface="Geist"/>
              <a:buAutoNum type="arabicPeriod"/>
            </a:pPr>
            <a:r>
              <a:rPr lang="en" sz="1200">
                <a:solidFill>
                  <a:srgbClr val="A9A9A9"/>
                </a:solidFill>
                <a:latin typeface="Geist"/>
                <a:ea typeface="Geist"/>
                <a:cs typeface="Geist"/>
                <a:sym typeface="Geist"/>
              </a:rPr>
              <a:t>Interpolate z-values from grid</a:t>
            </a:r>
            <a:endParaRPr sz="1200">
              <a:solidFill>
                <a:srgbClr val="A9A9A9"/>
              </a:solidFill>
              <a:latin typeface="Geist"/>
              <a:ea typeface="Geist"/>
              <a:cs typeface="Geist"/>
              <a:sym typeface="Geist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1200"/>
              <a:buFont typeface="Geist"/>
              <a:buAutoNum type="arabicPeriod"/>
            </a:pPr>
            <a:r>
              <a:rPr lang="en" sz="1200">
                <a:solidFill>
                  <a:srgbClr val="A9A9A9"/>
                </a:solidFill>
                <a:latin typeface="Geist"/>
                <a:ea typeface="Geist"/>
                <a:cs typeface="Geist"/>
                <a:sym typeface="Geist"/>
              </a:rPr>
              <a:t>Trajectories lie exactly on the surface</a:t>
            </a:r>
            <a:endParaRPr sz="1200">
              <a:solidFill>
                <a:srgbClr val="A9A9A9"/>
              </a:solidFill>
              <a:latin typeface="Geist"/>
              <a:ea typeface="Geist"/>
              <a:cs typeface="Geist"/>
              <a:sym typeface="Geis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/>
          <p:nvPr/>
        </p:nvSpPr>
        <p:spPr>
          <a:xfrm>
            <a:off x="594350" y="914400"/>
            <a:ext cx="37836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FAFAFC"/>
                </a:solidFill>
                <a:latin typeface="Geist SemiBold"/>
                <a:ea typeface="Geist SemiBold"/>
                <a:cs typeface="Geist SemiBold"/>
                <a:sym typeface="Geist SemiBold"/>
              </a:rPr>
              <a:t>How Do Different Optimizers Navigate the Loss Landscape?</a:t>
            </a:r>
            <a:endParaRPr i="0" sz="2400" u="none" cap="none" strike="noStrike">
              <a:solidFill>
                <a:srgbClr val="FFFFFF"/>
              </a:solidFill>
              <a:latin typeface="Geist SemiBold"/>
              <a:ea typeface="Geist SemiBold"/>
              <a:cs typeface="Geist SemiBold"/>
              <a:sym typeface="Geist SemiBold"/>
            </a:endParaRPr>
          </a:p>
        </p:txBody>
      </p:sp>
      <p:sp>
        <p:nvSpPr>
          <p:cNvPr id="73" name="Google Shape;73;p15"/>
          <p:cNvSpPr txBox="1"/>
          <p:nvPr/>
        </p:nvSpPr>
        <p:spPr>
          <a:xfrm>
            <a:off x="594347" y="685800"/>
            <a:ext cx="1797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>
                <a:solidFill>
                  <a:srgbClr val="326EE3"/>
                </a:solidFill>
                <a:latin typeface="Geist SemiBold"/>
                <a:ea typeface="Geist SemiBold"/>
                <a:cs typeface="Geist SemiBold"/>
                <a:sym typeface="Geist SemiBold"/>
              </a:rPr>
              <a:t>TOPICS &amp; METHODS</a:t>
            </a:r>
            <a:endParaRPr i="0" sz="1000" u="none" cap="none" strike="noStrike">
              <a:solidFill>
                <a:srgbClr val="326EE3"/>
              </a:solidFill>
              <a:latin typeface="Geist SemiBold"/>
              <a:ea typeface="Geist SemiBold"/>
              <a:cs typeface="Geist SemiBold"/>
              <a:sym typeface="Geist SemiBold"/>
            </a:endParaRPr>
          </a:p>
        </p:txBody>
      </p:sp>
      <p:sp>
        <p:nvSpPr>
          <p:cNvPr id="74" name="Google Shape;74;p15"/>
          <p:cNvSpPr txBox="1"/>
          <p:nvPr/>
        </p:nvSpPr>
        <p:spPr>
          <a:xfrm>
            <a:off x="594350" y="1920250"/>
            <a:ext cx="3437700" cy="20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1200"/>
              <a:buFont typeface="Geist"/>
              <a:buChar char="●"/>
            </a:pPr>
            <a:r>
              <a:rPr lang="en" sz="1200">
                <a:solidFill>
                  <a:srgbClr val="A9A9A9"/>
                </a:solidFill>
                <a:latin typeface="Geist"/>
                <a:ea typeface="Geist"/>
                <a:cs typeface="Geist"/>
                <a:sym typeface="Geist"/>
              </a:rPr>
              <a:t>Neural networks have </a:t>
            </a:r>
            <a:r>
              <a:rPr lang="en" sz="1200">
                <a:solidFill>
                  <a:srgbClr val="FFFFFF"/>
                </a:solidFill>
                <a:latin typeface="Geist"/>
                <a:ea typeface="Geist"/>
                <a:cs typeface="Geist"/>
                <a:sym typeface="Geist"/>
              </a:rPr>
              <a:t>trillions of parameters </a:t>
            </a:r>
            <a:endParaRPr sz="1200">
              <a:solidFill>
                <a:srgbClr val="FFFFFF"/>
              </a:solidFill>
              <a:latin typeface="Geist"/>
              <a:ea typeface="Geist"/>
              <a:cs typeface="Geist"/>
              <a:sym typeface="Geist"/>
            </a:endParaRPr>
          </a:p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1200"/>
              <a:buFont typeface="Geist"/>
              <a:buChar char="●"/>
            </a:pPr>
            <a:r>
              <a:rPr lang="en" sz="1200">
                <a:solidFill>
                  <a:srgbClr val="A9A9A9"/>
                </a:solidFill>
                <a:latin typeface="Geist"/>
                <a:ea typeface="Geist"/>
                <a:cs typeface="Geist"/>
                <a:sym typeface="Geist"/>
              </a:rPr>
              <a:t>Their loss landscape is therefore incredibly </a:t>
            </a:r>
            <a:r>
              <a:rPr lang="en" sz="1200">
                <a:solidFill>
                  <a:srgbClr val="FFFFFF"/>
                </a:solidFill>
                <a:latin typeface="Geist"/>
                <a:ea typeface="Geist"/>
                <a:cs typeface="Geist"/>
                <a:sym typeface="Geist"/>
              </a:rPr>
              <a:t>high-dimensional</a:t>
            </a:r>
            <a:endParaRPr sz="1200">
              <a:solidFill>
                <a:srgbClr val="FFFFFF"/>
              </a:solidFill>
              <a:latin typeface="Geist"/>
              <a:ea typeface="Geist"/>
              <a:cs typeface="Geist"/>
              <a:sym typeface="Geist"/>
            </a:endParaRPr>
          </a:p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1200"/>
              <a:buFont typeface="Geist"/>
              <a:buChar char="●"/>
            </a:pPr>
            <a:r>
              <a:rPr lang="en" sz="1200">
                <a:solidFill>
                  <a:srgbClr val="A9A9A9"/>
                </a:solidFill>
                <a:latin typeface="Geist"/>
                <a:ea typeface="Geist"/>
                <a:cs typeface="Geist"/>
                <a:sym typeface="Geist"/>
              </a:rPr>
              <a:t>We visualize a 2D slice using PCA</a:t>
            </a:r>
            <a:endParaRPr sz="1200">
              <a:solidFill>
                <a:srgbClr val="A9A9A9"/>
              </a:solidFill>
              <a:latin typeface="Geist"/>
              <a:ea typeface="Geist"/>
              <a:cs typeface="Geist"/>
              <a:sym typeface="Geist"/>
            </a:endParaRPr>
          </a:p>
          <a:p>
            <a:pPr indent="-3048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1200"/>
              <a:buFont typeface="Geist"/>
              <a:buChar char="○"/>
            </a:pPr>
            <a:r>
              <a:rPr lang="en" sz="1200">
                <a:solidFill>
                  <a:srgbClr val="A9A9A9"/>
                </a:solidFill>
                <a:latin typeface="Geist"/>
                <a:ea typeface="Geist"/>
                <a:cs typeface="Geist"/>
                <a:sym typeface="Geist"/>
              </a:rPr>
              <a:t>Why does could this even work? </a:t>
            </a:r>
            <a:r>
              <a:rPr lang="en" sz="1200">
                <a:solidFill>
                  <a:srgbClr val="FFFFFF"/>
                </a:solidFill>
                <a:latin typeface="Geist"/>
                <a:ea typeface="Geist"/>
                <a:cs typeface="Geist"/>
                <a:sym typeface="Geist"/>
              </a:rPr>
              <a:t>Manifold Hypothesis.</a:t>
            </a:r>
            <a:endParaRPr sz="1200">
              <a:solidFill>
                <a:srgbClr val="A9A9A9"/>
              </a:solidFill>
              <a:latin typeface="Geist"/>
              <a:ea typeface="Geist"/>
              <a:cs typeface="Geist"/>
              <a:sym typeface="Geist"/>
            </a:endParaRPr>
          </a:p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1200"/>
              <a:buFont typeface="Geist"/>
              <a:buChar char="●"/>
            </a:pPr>
            <a:r>
              <a:rPr lang="en" sz="1200">
                <a:solidFill>
                  <a:srgbClr val="A9A9A9"/>
                </a:solidFill>
                <a:latin typeface="Geist"/>
                <a:ea typeface="Geist"/>
                <a:cs typeface="Geist"/>
                <a:sym typeface="Geist"/>
              </a:rPr>
              <a:t>Compare optimizer trajectories on the same surface</a:t>
            </a:r>
            <a:endParaRPr i="0" sz="1200" u="none" cap="none" strike="noStrike">
              <a:solidFill>
                <a:srgbClr val="999999"/>
              </a:solidFill>
              <a:latin typeface="Geist"/>
              <a:ea typeface="Geist"/>
              <a:cs typeface="Geist"/>
              <a:sym typeface="Geist"/>
            </a:endParaRPr>
          </a:p>
        </p:txBody>
      </p:sp>
      <p:sp>
        <p:nvSpPr>
          <p:cNvPr id="75" name="Google Shape;75;p15"/>
          <p:cNvSpPr txBox="1"/>
          <p:nvPr/>
        </p:nvSpPr>
        <p:spPr>
          <a:xfrm>
            <a:off x="167825" y="4669575"/>
            <a:ext cx="8921100" cy="2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1"/>
                </a:solidFill>
                <a:latin typeface="Geist"/>
                <a:ea typeface="Geist"/>
                <a:cs typeface="Geist"/>
                <a:sym typeface="Geist"/>
              </a:rPr>
              <a:t>EPS 109 Final Project – Patrick Mendoza													           12/03/2025</a:t>
            </a:r>
            <a:endParaRPr sz="900">
              <a:solidFill>
                <a:schemeClr val="accent1"/>
              </a:solidFill>
              <a:latin typeface="Geist"/>
              <a:ea typeface="Geist"/>
              <a:cs typeface="Geist"/>
              <a:sym typeface="Geist"/>
            </a:endParaRPr>
          </a:p>
        </p:txBody>
      </p:sp>
      <p:sp>
        <p:nvSpPr>
          <p:cNvPr id="76" name="Google Shape;76;p15"/>
          <p:cNvSpPr txBox="1"/>
          <p:nvPr/>
        </p:nvSpPr>
        <p:spPr>
          <a:xfrm>
            <a:off x="4905550" y="914400"/>
            <a:ext cx="3783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FAFAFC"/>
                </a:solidFill>
                <a:latin typeface="Geist SemiBold"/>
                <a:ea typeface="Geist SemiBold"/>
                <a:cs typeface="Geist SemiBold"/>
                <a:sym typeface="Geist SemiBold"/>
              </a:rPr>
              <a:t>How I Did It</a:t>
            </a:r>
            <a:endParaRPr i="0" sz="2400" u="none" cap="none" strike="noStrike">
              <a:solidFill>
                <a:srgbClr val="FFFFFF"/>
              </a:solidFill>
              <a:latin typeface="Geist SemiBold"/>
              <a:ea typeface="Geist SemiBold"/>
              <a:cs typeface="Geist SemiBold"/>
              <a:sym typeface="Geist SemiBold"/>
            </a:endParaRPr>
          </a:p>
        </p:txBody>
      </p:sp>
      <p:sp>
        <p:nvSpPr>
          <p:cNvPr id="77" name="Google Shape;77;p15"/>
          <p:cNvSpPr txBox="1"/>
          <p:nvPr/>
        </p:nvSpPr>
        <p:spPr>
          <a:xfrm>
            <a:off x="4905550" y="1407000"/>
            <a:ext cx="3437700" cy="31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Geist"/>
              <a:buAutoNum type="arabicPeriod"/>
            </a:pPr>
            <a:r>
              <a:rPr lang="en" sz="1200">
                <a:solidFill>
                  <a:srgbClr val="FFFFFF"/>
                </a:solidFill>
                <a:latin typeface="Geist"/>
                <a:ea typeface="Geist"/>
                <a:cs typeface="Geist"/>
                <a:sym typeface="Geist"/>
              </a:rPr>
              <a:t>Dimensionality Reduction</a:t>
            </a:r>
            <a:endParaRPr sz="1200">
              <a:solidFill>
                <a:srgbClr val="A9A9A9"/>
              </a:solidFill>
              <a:latin typeface="Geist"/>
              <a:ea typeface="Geist"/>
              <a:cs typeface="Geist"/>
              <a:sym typeface="Geist"/>
            </a:endParaRPr>
          </a:p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Geist"/>
              <a:buAutoNum type="arabicPeriod"/>
            </a:pPr>
            <a:r>
              <a:rPr lang="en" sz="1200">
                <a:solidFill>
                  <a:srgbClr val="FFFFFF"/>
                </a:solidFill>
                <a:latin typeface="Geist"/>
                <a:ea typeface="Geist"/>
                <a:cs typeface="Geist"/>
                <a:sym typeface="Geist"/>
              </a:rPr>
              <a:t>Loss Surface Construction</a:t>
            </a:r>
            <a:endParaRPr sz="1200">
              <a:solidFill>
                <a:srgbClr val="A9A9A9"/>
              </a:solidFill>
              <a:latin typeface="Geist"/>
              <a:ea typeface="Geist"/>
              <a:cs typeface="Geist"/>
              <a:sym typeface="Geist"/>
            </a:endParaRPr>
          </a:p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Geist"/>
              <a:buAutoNum type="arabicPeriod"/>
            </a:pPr>
            <a:r>
              <a:rPr lang="en" sz="1200">
                <a:solidFill>
                  <a:srgbClr val="FFFFFF"/>
                </a:solidFill>
                <a:latin typeface="Geist"/>
                <a:ea typeface="Geist"/>
                <a:cs typeface="Geist"/>
                <a:sym typeface="Geist"/>
              </a:rPr>
              <a:t>Trajectory Visualization</a:t>
            </a:r>
            <a:endParaRPr sz="1200">
              <a:solidFill>
                <a:srgbClr val="FFFFFF"/>
              </a:solidFill>
              <a:latin typeface="Geist"/>
              <a:ea typeface="Geist"/>
              <a:cs typeface="Geist"/>
              <a:sym typeface="Geist"/>
            </a:endParaRPr>
          </a:p>
          <a:p>
            <a:pPr indent="-3048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1200"/>
              <a:buFont typeface="Geist"/>
              <a:buAutoNum type="arabicPeriod"/>
            </a:pPr>
            <a:r>
              <a:rPr lang="en" sz="1200">
                <a:solidFill>
                  <a:srgbClr val="A9A9A9"/>
                </a:solidFill>
                <a:latin typeface="Geist"/>
                <a:ea typeface="Geist"/>
                <a:cs typeface="Geist"/>
                <a:sym typeface="Geist"/>
              </a:rPr>
              <a:t>Project optimizer paths onto same PCA basis</a:t>
            </a:r>
            <a:endParaRPr sz="1200">
              <a:solidFill>
                <a:srgbClr val="A9A9A9"/>
              </a:solidFill>
              <a:latin typeface="Geist"/>
              <a:ea typeface="Geist"/>
              <a:cs typeface="Geist"/>
              <a:sym typeface="Geist"/>
            </a:endParaRPr>
          </a:p>
          <a:p>
            <a:pPr indent="-3048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1200"/>
              <a:buFont typeface="Geist"/>
              <a:buAutoNum type="arabicPeriod"/>
            </a:pPr>
            <a:r>
              <a:rPr lang="en" sz="1200">
                <a:solidFill>
                  <a:srgbClr val="A9A9A9"/>
                </a:solidFill>
                <a:latin typeface="Geist"/>
                <a:ea typeface="Geist"/>
                <a:cs typeface="Geist"/>
                <a:sym typeface="Geist"/>
              </a:rPr>
              <a:t>Interpolate z-values from grid</a:t>
            </a:r>
            <a:endParaRPr sz="1200">
              <a:solidFill>
                <a:srgbClr val="A9A9A9"/>
              </a:solidFill>
              <a:latin typeface="Geist"/>
              <a:ea typeface="Geist"/>
              <a:cs typeface="Geist"/>
              <a:sym typeface="Geist"/>
            </a:endParaRPr>
          </a:p>
          <a:p>
            <a:pPr indent="-3048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1200"/>
              <a:buFont typeface="Geist"/>
              <a:buAutoNum type="arabicPeriod"/>
            </a:pPr>
            <a:r>
              <a:rPr lang="en" sz="1200">
                <a:solidFill>
                  <a:srgbClr val="A9A9A9"/>
                </a:solidFill>
                <a:latin typeface="Geist"/>
                <a:ea typeface="Geist"/>
                <a:cs typeface="Geist"/>
                <a:sym typeface="Geist"/>
              </a:rPr>
              <a:t>Trajectories lie exactly on the surface</a:t>
            </a:r>
            <a:endParaRPr sz="1200">
              <a:solidFill>
                <a:srgbClr val="A9A9A9"/>
              </a:solidFill>
              <a:latin typeface="Geist"/>
              <a:ea typeface="Geist"/>
              <a:cs typeface="Geist"/>
              <a:sym typeface="Geis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Geist"/>
              <a:buAutoNum type="arabicPeriod"/>
            </a:pPr>
            <a:r>
              <a:rPr lang="en" sz="1200">
                <a:solidFill>
                  <a:srgbClr val="FFFFFF"/>
                </a:solidFill>
                <a:latin typeface="Geist"/>
                <a:ea typeface="Geist"/>
                <a:cs typeface="Geist"/>
                <a:sym typeface="Geist"/>
              </a:rPr>
              <a:t>Comparison</a:t>
            </a:r>
            <a:endParaRPr sz="1200">
              <a:solidFill>
                <a:srgbClr val="FFFFFF"/>
              </a:solidFill>
              <a:latin typeface="Geist"/>
              <a:ea typeface="Geist"/>
              <a:cs typeface="Geist"/>
              <a:sym typeface="Geist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1200"/>
              <a:buFont typeface="Geist"/>
              <a:buAutoNum type="arabicPeriod"/>
            </a:pPr>
            <a:r>
              <a:rPr lang="en" sz="1200">
                <a:solidFill>
                  <a:srgbClr val="A9A9A9"/>
                </a:solidFill>
                <a:latin typeface="Geist"/>
                <a:ea typeface="Geist"/>
                <a:cs typeface="Geist"/>
                <a:sym typeface="Geist"/>
              </a:rPr>
              <a:t>Same MLP, same initialization</a:t>
            </a:r>
            <a:endParaRPr sz="1200">
              <a:solidFill>
                <a:srgbClr val="A9A9A9"/>
              </a:solidFill>
              <a:latin typeface="Geist"/>
              <a:ea typeface="Geist"/>
              <a:cs typeface="Geist"/>
              <a:sym typeface="Geist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1200"/>
              <a:buFont typeface="Geist"/>
              <a:buAutoNum type="arabicPeriod"/>
            </a:pPr>
            <a:r>
              <a:rPr lang="en" sz="1200">
                <a:solidFill>
                  <a:srgbClr val="A9A9A9"/>
                </a:solidFill>
                <a:latin typeface="Geist"/>
                <a:ea typeface="Geist"/>
                <a:cs typeface="Geist"/>
                <a:sym typeface="Geist"/>
              </a:rPr>
              <a:t>Multiple optimizers: Adam, SGD, SGD+momentum</a:t>
            </a:r>
            <a:endParaRPr sz="1200">
              <a:solidFill>
                <a:srgbClr val="A9A9A9"/>
              </a:solidFill>
              <a:latin typeface="Geist"/>
              <a:ea typeface="Geist"/>
              <a:cs typeface="Geist"/>
              <a:sym typeface="Geist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1200"/>
              <a:buFont typeface="Geist"/>
              <a:buAutoNum type="arabicPeriod"/>
            </a:pPr>
            <a:r>
              <a:rPr lang="en" sz="1200">
                <a:solidFill>
                  <a:srgbClr val="A9A9A9"/>
                </a:solidFill>
                <a:latin typeface="Geist"/>
                <a:ea typeface="Geist"/>
                <a:cs typeface="Geist"/>
                <a:sym typeface="Geist"/>
              </a:rPr>
              <a:t>Overlay trajectories on shared landscape</a:t>
            </a:r>
            <a:endParaRPr sz="1200">
              <a:solidFill>
                <a:srgbClr val="A9A9A9"/>
              </a:solidFill>
              <a:latin typeface="Geist"/>
              <a:ea typeface="Geist"/>
              <a:cs typeface="Geist"/>
              <a:sym typeface="Geis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/>
          <p:nvPr/>
        </p:nvSpPr>
        <p:spPr>
          <a:xfrm>
            <a:off x="594347" y="685800"/>
            <a:ext cx="1797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>
                <a:solidFill>
                  <a:srgbClr val="326EE3"/>
                </a:solidFill>
                <a:latin typeface="Geist SemiBold"/>
                <a:ea typeface="Geist SemiBold"/>
                <a:cs typeface="Geist SemiBold"/>
                <a:sym typeface="Geist SemiBold"/>
              </a:rPr>
              <a:t>ANIMATIONS</a:t>
            </a:r>
            <a:endParaRPr i="0" sz="1000" u="none" cap="none" strike="noStrike">
              <a:solidFill>
                <a:srgbClr val="326EE3"/>
              </a:solidFill>
              <a:latin typeface="Geist SemiBold"/>
              <a:ea typeface="Geist SemiBold"/>
              <a:cs typeface="Geist SemiBold"/>
              <a:sym typeface="Geist SemiBold"/>
            </a:endParaRPr>
          </a:p>
        </p:txBody>
      </p:sp>
      <p:sp>
        <p:nvSpPr>
          <p:cNvPr id="83" name="Google Shape;83;p16"/>
          <p:cNvSpPr txBox="1"/>
          <p:nvPr/>
        </p:nvSpPr>
        <p:spPr>
          <a:xfrm>
            <a:off x="167825" y="4669575"/>
            <a:ext cx="8921100" cy="2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1"/>
                </a:solidFill>
                <a:latin typeface="Geist"/>
                <a:ea typeface="Geist"/>
                <a:cs typeface="Geist"/>
                <a:sym typeface="Geist"/>
              </a:rPr>
              <a:t>EPS 109 Final Project – Patrick Mendoza													           12/03/2025</a:t>
            </a:r>
            <a:endParaRPr sz="900">
              <a:solidFill>
                <a:schemeClr val="accent1"/>
              </a:solidFill>
              <a:latin typeface="Geist"/>
              <a:ea typeface="Geist"/>
              <a:cs typeface="Geist"/>
              <a:sym typeface="Geist"/>
            </a:endParaRPr>
          </a:p>
        </p:txBody>
      </p:sp>
      <p:pic>
        <p:nvPicPr>
          <p:cNvPr id="84" name="Google Shape;84;p16" title="mlp_sgd+momentum_mnist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2850" y="2847038"/>
            <a:ext cx="2698499" cy="1798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 title="mlp_sgd_mnist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4350" y="1024500"/>
            <a:ext cx="2698499" cy="1799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6" title="mlp_adam_mnist.gif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91350" y="1024500"/>
            <a:ext cx="2698499" cy="17990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6"/>
          <p:cNvSpPr txBox="1"/>
          <p:nvPr/>
        </p:nvSpPr>
        <p:spPr>
          <a:xfrm>
            <a:off x="1351325" y="3289325"/>
            <a:ext cx="942900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326EE3"/>
                </a:solidFill>
                <a:latin typeface="Geist"/>
                <a:ea typeface="Geist"/>
                <a:cs typeface="Geist"/>
                <a:sym typeface="Geist"/>
              </a:rPr>
              <a:t>SGD</a:t>
            </a:r>
            <a:endParaRPr b="1" sz="1800">
              <a:solidFill>
                <a:srgbClr val="326EE3"/>
              </a:solidFill>
              <a:latin typeface="Geist"/>
              <a:ea typeface="Geist"/>
              <a:cs typeface="Geist"/>
              <a:sym typeface="Geist"/>
            </a:endParaRPr>
          </a:p>
        </p:txBody>
      </p:sp>
      <p:sp>
        <p:nvSpPr>
          <p:cNvPr id="88" name="Google Shape;88;p16"/>
          <p:cNvSpPr txBox="1"/>
          <p:nvPr/>
        </p:nvSpPr>
        <p:spPr>
          <a:xfrm>
            <a:off x="3901250" y="1544500"/>
            <a:ext cx="1481700" cy="7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326EE3"/>
                </a:solidFill>
                <a:latin typeface="Geist"/>
                <a:ea typeface="Geist"/>
                <a:cs typeface="Geist"/>
                <a:sym typeface="Geist"/>
              </a:rPr>
              <a:t>SGD w/ Momentum</a:t>
            </a:r>
            <a:endParaRPr b="1" sz="1800">
              <a:solidFill>
                <a:srgbClr val="326EE3"/>
              </a:solidFill>
              <a:latin typeface="Geist"/>
              <a:ea typeface="Geist"/>
              <a:cs typeface="Geist"/>
              <a:sym typeface="Geist"/>
            </a:endParaRPr>
          </a:p>
        </p:txBody>
      </p:sp>
      <p:sp>
        <p:nvSpPr>
          <p:cNvPr id="89" name="Google Shape;89;p16"/>
          <p:cNvSpPr txBox="1"/>
          <p:nvPr/>
        </p:nvSpPr>
        <p:spPr>
          <a:xfrm>
            <a:off x="7092975" y="3289325"/>
            <a:ext cx="942900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326EE3"/>
                </a:solidFill>
                <a:latin typeface="Geist"/>
                <a:ea typeface="Geist"/>
                <a:cs typeface="Geist"/>
                <a:sym typeface="Geist"/>
              </a:rPr>
              <a:t>Adam</a:t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90" name="Google Shape;90;p16"/>
          <p:cNvCxnSpPr>
            <a:endCxn id="85" idx="2"/>
          </p:cNvCxnSpPr>
          <p:nvPr/>
        </p:nvCxnSpPr>
        <p:spPr>
          <a:xfrm flipH="1" rot="10800000">
            <a:off x="1854200" y="2823504"/>
            <a:ext cx="89400" cy="476400"/>
          </a:xfrm>
          <a:prstGeom prst="straightConnector1">
            <a:avLst/>
          </a:prstGeom>
          <a:noFill/>
          <a:ln cap="flat" cmpd="sng" w="9525">
            <a:solidFill>
              <a:srgbClr val="326EE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1" name="Google Shape;91;p16"/>
          <p:cNvCxnSpPr>
            <a:endCxn id="84" idx="0"/>
          </p:cNvCxnSpPr>
          <p:nvPr/>
        </p:nvCxnSpPr>
        <p:spPr>
          <a:xfrm flipH="1">
            <a:off x="4642099" y="2315138"/>
            <a:ext cx="30000" cy="531900"/>
          </a:xfrm>
          <a:prstGeom prst="straightConnector1">
            <a:avLst/>
          </a:prstGeom>
          <a:noFill/>
          <a:ln cap="flat" cmpd="sng" w="9525">
            <a:solidFill>
              <a:srgbClr val="326EE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2" name="Google Shape;92;p16"/>
          <p:cNvCxnSpPr>
            <a:endCxn id="86" idx="2"/>
          </p:cNvCxnSpPr>
          <p:nvPr/>
        </p:nvCxnSpPr>
        <p:spPr>
          <a:xfrm rot="10800000">
            <a:off x="7340600" y="2823500"/>
            <a:ext cx="159900" cy="476400"/>
          </a:xfrm>
          <a:prstGeom prst="straightConnector1">
            <a:avLst/>
          </a:prstGeom>
          <a:noFill/>
          <a:ln cap="flat" cmpd="sng" w="9525">
            <a:solidFill>
              <a:srgbClr val="326EE3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/>
          <p:nvPr/>
        </p:nvSpPr>
        <p:spPr>
          <a:xfrm>
            <a:off x="594347" y="685800"/>
            <a:ext cx="1797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>
                <a:solidFill>
                  <a:srgbClr val="326EE3"/>
                </a:solidFill>
                <a:latin typeface="Geist SemiBold"/>
                <a:ea typeface="Geist SemiBold"/>
                <a:cs typeface="Geist SemiBold"/>
                <a:sym typeface="Geist SemiBold"/>
              </a:rPr>
              <a:t>ANIMATIONS</a:t>
            </a:r>
            <a:endParaRPr i="0" sz="1000" u="none" cap="none" strike="noStrike">
              <a:solidFill>
                <a:srgbClr val="326EE3"/>
              </a:solidFill>
              <a:latin typeface="Geist SemiBold"/>
              <a:ea typeface="Geist SemiBold"/>
              <a:cs typeface="Geist SemiBold"/>
              <a:sym typeface="Geist SemiBold"/>
            </a:endParaRPr>
          </a:p>
        </p:txBody>
      </p:sp>
      <p:sp>
        <p:nvSpPr>
          <p:cNvPr id="98" name="Google Shape;98;p17"/>
          <p:cNvSpPr txBox="1"/>
          <p:nvPr/>
        </p:nvSpPr>
        <p:spPr>
          <a:xfrm>
            <a:off x="167825" y="4669575"/>
            <a:ext cx="8921100" cy="2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1"/>
                </a:solidFill>
                <a:latin typeface="Geist"/>
                <a:ea typeface="Geist"/>
                <a:cs typeface="Geist"/>
                <a:sym typeface="Geist"/>
              </a:rPr>
              <a:t>EPS 109 Final Project – Patrick Mendoza													           12/03/2025</a:t>
            </a:r>
            <a:endParaRPr sz="900">
              <a:solidFill>
                <a:schemeClr val="accent1"/>
              </a:solidFill>
              <a:latin typeface="Geist"/>
              <a:ea typeface="Geist"/>
              <a:cs typeface="Geist"/>
              <a:sym typeface="Geist"/>
            </a:endParaRPr>
          </a:p>
        </p:txBody>
      </p:sp>
      <p:pic>
        <p:nvPicPr>
          <p:cNvPr id="99" name="Google Shape;99;p17" title="optimizers_spirals_multi_3d_sgd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9488" y="1024500"/>
            <a:ext cx="3418312" cy="227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7" title="optimizers_spirals_multi_3d_adam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9600" y="1024500"/>
            <a:ext cx="3418299" cy="2278866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7"/>
          <p:cNvSpPr txBox="1"/>
          <p:nvPr/>
        </p:nvSpPr>
        <p:spPr>
          <a:xfrm>
            <a:off x="757650" y="3618625"/>
            <a:ext cx="3322200" cy="10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rgbClr val="326EE3"/>
                </a:solidFill>
                <a:latin typeface="Geist"/>
                <a:ea typeface="Geist"/>
                <a:cs typeface="Geist"/>
                <a:sym typeface="Geist"/>
              </a:rPr>
              <a:t>Adam vs SGD vs SGD w/ Momentum but centered on Adam’s Path</a:t>
            </a:r>
            <a:endParaRPr b="1" sz="1800">
              <a:solidFill>
                <a:srgbClr val="326EE3"/>
              </a:solidFill>
              <a:latin typeface="Geist"/>
              <a:ea typeface="Geist"/>
              <a:cs typeface="Geist"/>
              <a:sym typeface="Geis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326EE3"/>
              </a:solidFill>
              <a:latin typeface="Geist"/>
              <a:ea typeface="Geist"/>
              <a:cs typeface="Geist"/>
              <a:sym typeface="Geist"/>
            </a:endParaRPr>
          </a:p>
        </p:txBody>
      </p:sp>
      <p:sp>
        <p:nvSpPr>
          <p:cNvPr id="102" name="Google Shape;102;p17"/>
          <p:cNvSpPr txBox="1"/>
          <p:nvPr/>
        </p:nvSpPr>
        <p:spPr>
          <a:xfrm>
            <a:off x="5317550" y="3618625"/>
            <a:ext cx="3322200" cy="95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326EE3"/>
                </a:solidFill>
                <a:latin typeface="Geist"/>
                <a:ea typeface="Geist"/>
                <a:cs typeface="Geist"/>
                <a:sym typeface="Geist"/>
              </a:rPr>
              <a:t>Adam vs SGD vs SGD w/ Momentum but centered on SGD’s Path</a:t>
            </a:r>
            <a:endParaRPr b="1" sz="1800">
              <a:solidFill>
                <a:srgbClr val="326EE3"/>
              </a:solidFill>
              <a:latin typeface="Geist"/>
              <a:ea typeface="Geist"/>
              <a:cs typeface="Geist"/>
              <a:sym typeface="Geis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326EE3"/>
              </a:solidFill>
              <a:latin typeface="Geist"/>
              <a:ea typeface="Geist"/>
              <a:cs typeface="Geist"/>
              <a:sym typeface="Geist"/>
            </a:endParaRPr>
          </a:p>
        </p:txBody>
      </p:sp>
      <p:cxnSp>
        <p:nvCxnSpPr>
          <p:cNvPr id="103" name="Google Shape;103;p17"/>
          <p:cNvCxnSpPr>
            <a:endCxn id="100" idx="2"/>
          </p:cNvCxnSpPr>
          <p:nvPr/>
        </p:nvCxnSpPr>
        <p:spPr>
          <a:xfrm flipH="1" rot="10800000">
            <a:off x="2409450" y="3303366"/>
            <a:ext cx="9300" cy="310800"/>
          </a:xfrm>
          <a:prstGeom prst="straightConnector1">
            <a:avLst/>
          </a:prstGeom>
          <a:noFill/>
          <a:ln cap="flat" cmpd="sng" w="9525">
            <a:solidFill>
              <a:srgbClr val="326EE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4" name="Google Shape;104;p17"/>
          <p:cNvCxnSpPr>
            <a:endCxn id="99" idx="2"/>
          </p:cNvCxnSpPr>
          <p:nvPr/>
        </p:nvCxnSpPr>
        <p:spPr>
          <a:xfrm rot="10800000">
            <a:off x="6978644" y="3303375"/>
            <a:ext cx="8700" cy="342000"/>
          </a:xfrm>
          <a:prstGeom prst="straightConnector1">
            <a:avLst/>
          </a:prstGeom>
          <a:noFill/>
          <a:ln cap="flat" cmpd="sng" w="9525">
            <a:solidFill>
              <a:srgbClr val="326EE3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8"/>
          <p:cNvSpPr txBox="1"/>
          <p:nvPr/>
        </p:nvSpPr>
        <p:spPr>
          <a:xfrm>
            <a:off x="594347" y="685800"/>
            <a:ext cx="1797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>
                <a:solidFill>
                  <a:srgbClr val="326EE3"/>
                </a:solidFill>
                <a:latin typeface="Geist SemiBold"/>
                <a:ea typeface="Geist SemiBold"/>
                <a:cs typeface="Geist SemiBold"/>
                <a:sym typeface="Geist SemiBold"/>
              </a:rPr>
              <a:t>ANIMATIONS</a:t>
            </a:r>
            <a:endParaRPr i="0" sz="1000" u="none" cap="none" strike="noStrike">
              <a:solidFill>
                <a:srgbClr val="326EE3"/>
              </a:solidFill>
              <a:latin typeface="Geist SemiBold"/>
              <a:ea typeface="Geist SemiBold"/>
              <a:cs typeface="Geist SemiBold"/>
              <a:sym typeface="Geist SemiBold"/>
            </a:endParaRPr>
          </a:p>
        </p:txBody>
      </p:sp>
      <p:sp>
        <p:nvSpPr>
          <p:cNvPr id="110" name="Google Shape;110;p18"/>
          <p:cNvSpPr txBox="1"/>
          <p:nvPr/>
        </p:nvSpPr>
        <p:spPr>
          <a:xfrm>
            <a:off x="167825" y="4669575"/>
            <a:ext cx="8921100" cy="2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1"/>
                </a:solidFill>
                <a:latin typeface="Geist"/>
                <a:ea typeface="Geist"/>
                <a:cs typeface="Geist"/>
                <a:sym typeface="Geist"/>
              </a:rPr>
              <a:t>EPS 109 Final Project – Patrick Mendoza													           12/03/2025</a:t>
            </a:r>
            <a:endParaRPr sz="900">
              <a:solidFill>
                <a:schemeClr val="accent1"/>
              </a:solidFill>
              <a:latin typeface="Geist"/>
              <a:ea typeface="Geist"/>
              <a:cs typeface="Geist"/>
              <a:sym typeface="Geist"/>
            </a:endParaRPr>
          </a:p>
        </p:txBody>
      </p:sp>
      <p:sp>
        <p:nvSpPr>
          <p:cNvPr id="111" name="Google Shape;111;p18"/>
          <p:cNvSpPr txBox="1"/>
          <p:nvPr/>
        </p:nvSpPr>
        <p:spPr>
          <a:xfrm>
            <a:off x="5377375" y="2228825"/>
            <a:ext cx="3322200" cy="10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326EE3"/>
                </a:solidFill>
                <a:latin typeface="Geist"/>
                <a:ea typeface="Geist"/>
                <a:cs typeface="Geist"/>
                <a:sym typeface="Geist"/>
              </a:rPr>
              <a:t>LeNet-5 w/ SGD Optimizer on MNIST (Handwritten Digit Recognition)</a:t>
            </a:r>
            <a:endParaRPr b="1" sz="1800">
              <a:solidFill>
                <a:srgbClr val="326EE3"/>
              </a:solidFill>
              <a:latin typeface="Geist"/>
              <a:ea typeface="Geist"/>
              <a:cs typeface="Geist"/>
              <a:sym typeface="Geis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326EE3"/>
              </a:solidFill>
              <a:latin typeface="Geist"/>
              <a:ea typeface="Geist"/>
              <a:cs typeface="Geist"/>
              <a:sym typeface="Geist"/>
            </a:endParaRPr>
          </a:p>
        </p:txBody>
      </p:sp>
      <p:cxnSp>
        <p:nvCxnSpPr>
          <p:cNvPr id="112" name="Google Shape;112;p18"/>
          <p:cNvCxnSpPr>
            <a:stCxn id="111" idx="1"/>
            <a:endCxn id="113" idx="3"/>
          </p:cNvCxnSpPr>
          <p:nvPr/>
        </p:nvCxnSpPr>
        <p:spPr>
          <a:xfrm rot="10800000">
            <a:off x="4797775" y="2571875"/>
            <a:ext cx="579600" cy="157500"/>
          </a:xfrm>
          <a:prstGeom prst="straightConnector1">
            <a:avLst/>
          </a:prstGeom>
          <a:noFill/>
          <a:ln cap="flat" cmpd="sng" w="9525">
            <a:solidFill>
              <a:srgbClr val="326EE3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13" name="Google Shape;113;p18" title="lenet5_sgd_mnist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794" y="1202750"/>
            <a:ext cx="4106999" cy="273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/>
          <p:nvPr/>
        </p:nvSpPr>
        <p:spPr>
          <a:xfrm>
            <a:off x="594350" y="914400"/>
            <a:ext cx="5221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FAFAFC"/>
                </a:solidFill>
                <a:latin typeface="Geist SemiBold"/>
                <a:ea typeface="Geist SemiBold"/>
                <a:cs typeface="Geist SemiBold"/>
                <a:sym typeface="Geist SemiBold"/>
              </a:rPr>
              <a:t>Where To Start?</a:t>
            </a:r>
            <a:endParaRPr sz="2000">
              <a:solidFill>
                <a:srgbClr val="FAFAFC"/>
              </a:solidFill>
              <a:latin typeface="Geist SemiBold"/>
              <a:ea typeface="Geist SemiBold"/>
              <a:cs typeface="Geist SemiBold"/>
              <a:sym typeface="Geist SemiBold"/>
            </a:endParaRPr>
          </a:p>
        </p:txBody>
      </p:sp>
      <p:sp>
        <p:nvSpPr>
          <p:cNvPr id="119" name="Google Shape;119;p19"/>
          <p:cNvSpPr txBox="1"/>
          <p:nvPr/>
        </p:nvSpPr>
        <p:spPr>
          <a:xfrm>
            <a:off x="594350" y="1407000"/>
            <a:ext cx="3286200" cy="18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2400">
                <a:solidFill>
                  <a:srgbClr val="A9A9A9"/>
                </a:solidFill>
                <a:latin typeface="Geist"/>
                <a:ea typeface="Geist"/>
                <a:cs typeface="Geist"/>
                <a:sym typeface="Geist"/>
              </a:rPr>
              <a:t>This project is just scratching the surface… (no pun intended)</a:t>
            </a:r>
            <a:endParaRPr sz="2400">
              <a:solidFill>
                <a:srgbClr val="A9A9A9"/>
              </a:solidFill>
              <a:latin typeface="Geist"/>
              <a:ea typeface="Geist"/>
              <a:cs typeface="Geist"/>
              <a:sym typeface="Geist"/>
            </a:endParaRPr>
          </a:p>
        </p:txBody>
      </p:sp>
      <p:sp>
        <p:nvSpPr>
          <p:cNvPr id="120" name="Google Shape;120;p19"/>
          <p:cNvSpPr txBox="1"/>
          <p:nvPr/>
        </p:nvSpPr>
        <p:spPr>
          <a:xfrm>
            <a:off x="5403450" y="1445100"/>
            <a:ext cx="3286200" cy="26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 sz="2400">
                <a:solidFill>
                  <a:srgbClr val="FF0080"/>
                </a:solidFill>
                <a:latin typeface="Geist"/>
                <a:ea typeface="Geist"/>
                <a:cs typeface="Geist"/>
                <a:sym typeface="Geist"/>
              </a:rPr>
              <a:t>Batch </a:t>
            </a:r>
            <a:r>
              <a:rPr b="1" lang="en" sz="2400">
                <a:solidFill>
                  <a:srgbClr val="FF0080"/>
                </a:solidFill>
                <a:latin typeface="Geist"/>
                <a:ea typeface="Geist"/>
                <a:cs typeface="Geist"/>
                <a:sym typeface="Geist"/>
              </a:rPr>
              <a:t>size, learning rate, other hyperparameters, neural network architectures, data manifolds, …</a:t>
            </a:r>
            <a:endParaRPr b="1" sz="1200">
              <a:solidFill>
                <a:srgbClr val="326EE3"/>
              </a:solidFill>
              <a:latin typeface="Geist"/>
              <a:ea typeface="Geist"/>
              <a:cs typeface="Geist"/>
              <a:sym typeface="Geist"/>
            </a:endParaRPr>
          </a:p>
        </p:txBody>
      </p:sp>
      <p:sp>
        <p:nvSpPr>
          <p:cNvPr id="121" name="Google Shape;121;p19"/>
          <p:cNvSpPr txBox="1"/>
          <p:nvPr/>
        </p:nvSpPr>
        <p:spPr>
          <a:xfrm>
            <a:off x="594350" y="685800"/>
            <a:ext cx="3261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" sz="1000">
                <a:solidFill>
                  <a:srgbClr val="326EE3"/>
                </a:solidFill>
                <a:latin typeface="Geist SemiBold"/>
                <a:ea typeface="Geist SemiBold"/>
                <a:cs typeface="Geist SemiBold"/>
                <a:sym typeface="Geist SemiBold"/>
              </a:rPr>
              <a:t>NEXT STEPS</a:t>
            </a:r>
            <a:endParaRPr sz="1000">
              <a:solidFill>
                <a:srgbClr val="326EE3"/>
              </a:solidFill>
              <a:latin typeface="Geist SemiBold"/>
              <a:ea typeface="Geist SemiBold"/>
              <a:cs typeface="Geist SemiBold"/>
              <a:sym typeface="Geist SemiBold"/>
            </a:endParaRPr>
          </a:p>
        </p:txBody>
      </p:sp>
      <p:sp>
        <p:nvSpPr>
          <p:cNvPr id="122" name="Google Shape;122;p19"/>
          <p:cNvSpPr txBox="1"/>
          <p:nvPr/>
        </p:nvSpPr>
        <p:spPr>
          <a:xfrm>
            <a:off x="167825" y="4669575"/>
            <a:ext cx="8921100" cy="2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1"/>
                </a:solidFill>
                <a:latin typeface="Geist"/>
                <a:ea typeface="Geist"/>
                <a:cs typeface="Geist"/>
                <a:sym typeface="Geist"/>
              </a:rPr>
              <a:t>EPS 109 Final Project – Patrick Mendoza													           12/03/2025</a:t>
            </a:r>
            <a:endParaRPr sz="900">
              <a:solidFill>
                <a:schemeClr val="accent1"/>
              </a:solidFill>
              <a:latin typeface="Geist"/>
              <a:ea typeface="Geist"/>
              <a:cs typeface="Geist"/>
              <a:sym typeface="Geis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0"/>
          <p:cNvSpPr txBox="1"/>
          <p:nvPr/>
        </p:nvSpPr>
        <p:spPr>
          <a:xfrm>
            <a:off x="815525" y="2133150"/>
            <a:ext cx="77514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4500">
                <a:solidFill>
                  <a:srgbClr val="FFFFFF"/>
                </a:solidFill>
                <a:latin typeface="Geist"/>
                <a:ea typeface="Geist"/>
                <a:cs typeface="Geist"/>
                <a:sym typeface="Geist"/>
              </a:rPr>
              <a:t>Thank you!</a:t>
            </a:r>
            <a:endParaRPr b="1" i="0" sz="1100" u="none" cap="none" strike="noStrike">
              <a:solidFill>
                <a:srgbClr val="000000"/>
              </a:solidFill>
              <a:latin typeface="Geist"/>
              <a:ea typeface="Geist"/>
              <a:cs typeface="Geist"/>
              <a:sym typeface="Geist"/>
            </a:endParaRPr>
          </a:p>
        </p:txBody>
      </p:sp>
      <p:sp>
        <p:nvSpPr>
          <p:cNvPr id="128" name="Google Shape;128;p20"/>
          <p:cNvSpPr txBox="1"/>
          <p:nvPr/>
        </p:nvSpPr>
        <p:spPr>
          <a:xfrm>
            <a:off x="167825" y="4669575"/>
            <a:ext cx="8921100" cy="2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1"/>
                </a:solidFill>
                <a:latin typeface="Geist"/>
                <a:ea typeface="Geist"/>
                <a:cs typeface="Geist"/>
                <a:sym typeface="Geist"/>
              </a:rPr>
              <a:t>EPS 109 Final Project – Patrick Mendoza													           12/03/2025</a:t>
            </a:r>
            <a:endParaRPr sz="900">
              <a:solidFill>
                <a:schemeClr val="accent1"/>
              </a:solidFill>
              <a:latin typeface="Geist"/>
              <a:ea typeface="Geist"/>
              <a:cs typeface="Geist"/>
              <a:sym typeface="Geis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