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8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12/3/25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12/3/25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12/3/25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12/3/25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12/3/25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12/3/25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12/3/25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12/3/25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12/3/25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12/3/25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12/3/25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12/3/25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12/3/25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desandcurrents.noaa.gov/noaatidepredictions.html?id=9410170&amp;units=standard&amp;bdate=20251106&amp;edate=20251111&amp;timezone=LST/LDT&amp;clock=12hour&amp;datum=MLLW&amp;interval=hilo&amp;action=dailychar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King Tides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Annie Devine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King 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19" y="1572768"/>
            <a:ext cx="9509760" cy="1088136"/>
          </a:xfrm>
        </p:spPr>
        <p:txBody>
          <a:bodyPr/>
          <a:lstStyle/>
          <a:p>
            <a:r>
              <a:rPr lang="en-US" dirty="0"/>
              <a:t>King Tides are drastic tidal events that bring very and low tides</a:t>
            </a:r>
          </a:p>
          <a:p>
            <a:r>
              <a:rPr lang="en-US" dirty="0"/>
              <a:t>They occur about once or twice a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2033C-4C3F-6E75-D1B9-2E78730B27D8}"/>
              </a:ext>
            </a:extLst>
          </p:cNvPr>
          <p:cNvSpPr txBox="1"/>
          <p:nvPr/>
        </p:nvSpPr>
        <p:spPr>
          <a:xfrm>
            <a:off x="1341120" y="317942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B4855"/>
                </a:solidFill>
                <a:latin typeface="Georgia" panose="02040502050405020303" pitchFamily="18" charset="0"/>
              </a:rPr>
              <a:t>My Project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E1F3A-1A9C-3F83-8AE1-BF99F8F8F0FE}"/>
              </a:ext>
            </a:extLst>
          </p:cNvPr>
          <p:cNvSpPr txBox="1"/>
          <p:nvPr/>
        </p:nvSpPr>
        <p:spPr>
          <a:xfrm>
            <a:off x="1341118" y="4051885"/>
            <a:ext cx="9055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000"/>
              <a:buFont typeface="Arial" panose="020B0604020202020204" pitchFamily="34" charset="0"/>
              <a:buChar char="•"/>
            </a:pPr>
            <a:r>
              <a:rPr lang="en-US" sz="2000" b="0" i="0" u="none" strike="noStrike" kern="1200" baseline="0" dirty="0">
                <a:solidFill>
                  <a:srgbClr val="1B4855"/>
                </a:solidFill>
                <a:latin typeface="Georgia" panose="02040502050405020303" pitchFamily="18" charset="0"/>
              </a:rPr>
              <a:t>I wanted to create an animation of tidal levels during both a King Tide event and normal tidal event to show the different in high and low tides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4536416"/>
              </p:ext>
            </p:extLst>
          </p:nvPr>
        </p:nvGraphicFramePr>
        <p:xfrm>
          <a:off x="7147807" y="439536"/>
          <a:ext cx="4231392" cy="2722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524">
                <a:tc>
                  <a:txBody>
                    <a:bodyPr/>
                    <a:lstStyle/>
                    <a:p>
                      <a:r>
                        <a:rPr lang="en-US" dirty="0"/>
                        <a:t>King 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(ft)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(PST)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24">
                <a:tc>
                  <a:txBody>
                    <a:bodyPr/>
                    <a:lstStyle/>
                    <a:p>
                      <a:r>
                        <a:rPr lang="en-US" dirty="0"/>
                        <a:t>Low Tide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2:21 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24">
                <a:tc>
                  <a:txBody>
                    <a:bodyPr/>
                    <a:lstStyle/>
                    <a:p>
                      <a:r>
                        <a:rPr lang="en-US" dirty="0"/>
                        <a:t>High Tide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8:39 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24">
                <a:tc>
                  <a:txBody>
                    <a:bodyPr/>
                    <a:lstStyle/>
                    <a:p>
                      <a:r>
                        <a:rPr lang="en-US" dirty="0"/>
                        <a:t>Low Tide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3:50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24">
                <a:tc>
                  <a:txBody>
                    <a:bodyPr/>
                    <a:lstStyle/>
                    <a:p>
                      <a:r>
                        <a:rPr lang="en-US" dirty="0"/>
                        <a:t>High Tide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10:10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55955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5646702" cy="4142232"/>
          </a:xfrm>
        </p:spPr>
        <p:txBody>
          <a:bodyPr/>
          <a:lstStyle/>
          <a:p>
            <a:r>
              <a:rPr lang="en-US" dirty="0"/>
              <a:t>I collected San Diego tidal data from NOAA for two days</a:t>
            </a:r>
          </a:p>
          <a:p>
            <a:pPr lvl="1"/>
            <a:r>
              <a:rPr lang="en-US" dirty="0"/>
              <a:t>One day when a King Tide Occurred and one day with normal tidal activity</a:t>
            </a:r>
          </a:p>
          <a:p>
            <a:r>
              <a:rPr lang="en-US" dirty="0"/>
              <a:t>Because I could not collect tidal data for every minute of the day, only high and low tide levels and times, I created a cubic spline interpolation model to approximate tidal levels between the given points</a:t>
            </a:r>
          </a:p>
          <a:p>
            <a:r>
              <a:rPr lang="en-US" dirty="0"/>
              <a:t>I used the </a:t>
            </a:r>
            <a:r>
              <a:rPr lang="en-US" dirty="0" err="1"/>
              <a:t>PchipInterpolator</a:t>
            </a:r>
            <a:r>
              <a:rPr lang="en-US" dirty="0"/>
              <a:t>() function to ensure the given points matched the maxima and minima of the animated graph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7D5C5BF-12E3-05F9-263B-73F33C76F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396077"/>
              </p:ext>
            </p:extLst>
          </p:nvPr>
        </p:nvGraphicFramePr>
        <p:xfrm>
          <a:off x="7147807" y="3696288"/>
          <a:ext cx="4231392" cy="27551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061">
                <a:tc>
                  <a:txBody>
                    <a:bodyPr/>
                    <a:lstStyle/>
                    <a:p>
                      <a:r>
                        <a:rPr lang="en-US" dirty="0"/>
                        <a:t>Normal 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(ft)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(PST)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r>
                        <a:rPr lang="en-US" dirty="0"/>
                        <a:t>High Tide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3:30 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r>
                        <a:rPr lang="en-US" dirty="0"/>
                        <a:t>Low Tide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7:40 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r>
                        <a:rPr lang="en-US" dirty="0"/>
                        <a:t>High Tide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1:34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r>
                        <a:rPr lang="en-US" dirty="0"/>
                        <a:t>Low Tide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9:15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4202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FEF575A-B210-54E7-AC96-A7EF461532F6}"/>
              </a:ext>
            </a:extLst>
          </p:cNvPr>
          <p:cNvSpPr txBox="1"/>
          <p:nvPr/>
        </p:nvSpPr>
        <p:spPr>
          <a:xfrm>
            <a:off x="7147807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B4855"/>
                </a:solidFill>
                <a:latin typeface="Georgia" panose="02040502050405020303" pitchFamily="18" charset="0"/>
              </a:rPr>
              <a:t>November 11</a:t>
            </a:r>
            <a:r>
              <a:rPr lang="en-US" baseline="30000" dirty="0">
                <a:solidFill>
                  <a:srgbClr val="1B4855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1B4855"/>
                </a:solidFill>
                <a:latin typeface="Georgia" panose="02040502050405020303" pitchFamily="18" charset="0"/>
              </a:rPr>
              <a:t>, 2025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3D5D7-02FE-139A-7A2D-E91A359FD871}"/>
              </a:ext>
            </a:extLst>
          </p:cNvPr>
          <p:cNvSpPr txBox="1"/>
          <p:nvPr/>
        </p:nvSpPr>
        <p:spPr>
          <a:xfrm>
            <a:off x="7147807" y="39199"/>
            <a:ext cx="662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B4855"/>
                </a:solidFill>
                <a:latin typeface="Georgia" panose="02040502050405020303" pitchFamily="18" charset="0"/>
              </a:rPr>
              <a:t>November 6</a:t>
            </a:r>
            <a:r>
              <a:rPr lang="en-US" baseline="30000" dirty="0">
                <a:solidFill>
                  <a:srgbClr val="1B4855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rgbClr val="1B4855"/>
                </a:solidFill>
                <a:latin typeface="Georgia" panose="02040502050405020303" pitchFamily="18" charset="0"/>
              </a:rPr>
              <a:t>, 2025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5795FD-03FA-37C8-1107-895E1E4419D2}"/>
              </a:ext>
            </a:extLst>
          </p:cNvPr>
          <p:cNvSpPr txBox="1"/>
          <p:nvPr/>
        </p:nvSpPr>
        <p:spPr>
          <a:xfrm>
            <a:off x="101600" y="6174485"/>
            <a:ext cx="68862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B4855"/>
                </a:solidFill>
                <a:latin typeface="Georgia" panose="02040502050405020303" pitchFamily="18" charset="0"/>
              </a:rPr>
              <a:t>Source:</a:t>
            </a:r>
          </a:p>
          <a:p>
            <a:r>
              <a:rPr lang="en-US" sz="1000" dirty="0">
                <a:hlinkClick r:id="rId2"/>
              </a:rPr>
              <a:t>https://tidesandcurrents.noaa.gov/noaatidepredictions.html?id=9410170&amp;units=standard&amp;bdate=20251106&amp;edate=20251111&amp;timezone=LST/LDT&amp;clock=12hour&amp;datum=MLLW&amp;interval=hilo&amp;action=dailychart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-235974"/>
            <a:ext cx="9509759" cy="1088136"/>
          </a:xfrm>
        </p:spPr>
        <p:txBody>
          <a:bodyPr/>
          <a:lstStyle/>
          <a:p>
            <a:pPr algn="ctr"/>
            <a:r>
              <a:rPr lang="en-US" dirty="0"/>
              <a:t>Normal Tide Animation</a:t>
            </a:r>
          </a:p>
        </p:txBody>
      </p:sp>
      <p:pic>
        <p:nvPicPr>
          <p:cNvPr id="10" name="tide_animation_2.mp4">
            <a:hlinkClick r:id="" action="ppaction://media"/>
            <a:extLst>
              <a:ext uri="{FF2B5EF4-FFF2-40B4-BE49-F238E27FC236}">
                <a16:creationId xmlns:a16="http://schemas.microsoft.com/office/drawing/2014/main" id="{9DA4AD74-42D0-BA04-BEF2-44BE0CC384EC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4896" y="852162"/>
            <a:ext cx="9075666" cy="5445399"/>
          </a:xfrm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41120" y="-231535"/>
            <a:ext cx="9509759" cy="1088136"/>
          </a:xfrm>
        </p:spPr>
        <p:txBody>
          <a:bodyPr/>
          <a:lstStyle/>
          <a:p>
            <a:pPr algn="ctr"/>
            <a:r>
              <a:rPr lang="en-US" dirty="0"/>
              <a:t>King Tide Animation</a:t>
            </a:r>
          </a:p>
        </p:txBody>
      </p:sp>
      <p:pic>
        <p:nvPicPr>
          <p:cNvPr id="3" name="tide_animation_1.mp4">
            <a:hlinkClick r:id="" action="ppaction://media"/>
            <a:extLst>
              <a:ext uri="{FF2B5EF4-FFF2-40B4-BE49-F238E27FC236}">
                <a16:creationId xmlns:a16="http://schemas.microsoft.com/office/drawing/2014/main" id="{476814CA-06BD-5891-F5E6-F64D21166A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4368" y="856601"/>
            <a:ext cx="9056511" cy="54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5A6D4-2947-F570-D509-F8A3EDAA94C0}"/>
              </a:ext>
            </a:extLst>
          </p:cNvPr>
          <p:cNvSpPr txBox="1"/>
          <p:nvPr/>
        </p:nvSpPr>
        <p:spPr>
          <a:xfrm>
            <a:off x="8160926" y="1512710"/>
            <a:ext cx="40310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4855"/>
                </a:solidFill>
                <a:latin typeface="Georgia" panose="02040502050405020303" pitchFamily="18" charset="0"/>
              </a:rPr>
              <a:t> The high and low tides on November 6th, the King Tide day, are shown to be significantly higher and lower (respectively) than the high and low tides on November 11</a:t>
            </a:r>
            <a:r>
              <a:rPr lang="en-US" sz="2000" baseline="30000" dirty="0">
                <a:solidFill>
                  <a:srgbClr val="1B4855"/>
                </a:solidFill>
                <a:latin typeface="Georgia" panose="02040502050405020303" pitchFamily="18" charset="0"/>
              </a:rPr>
              <a:t>th</a:t>
            </a:r>
            <a:r>
              <a:rPr lang="en-US" sz="2000" dirty="0">
                <a:solidFill>
                  <a:srgbClr val="1B4855"/>
                </a:solidFill>
                <a:latin typeface="Georgia" panose="02040502050405020303" pitchFamily="18" charset="0"/>
              </a:rPr>
              <a:t>, the normal tide day</a:t>
            </a:r>
          </a:p>
          <a:p>
            <a:pPr rtl="0"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4855"/>
                </a:solidFill>
                <a:latin typeface="Georgia" panose="02040502050405020303" pitchFamily="18" charset="0"/>
              </a:rPr>
              <a:t> A change of only five days results in drastic changes in high and low tides </a:t>
            </a:r>
            <a:endParaRPr lang="en-US" sz="2000" dirty="0"/>
          </a:p>
        </p:txBody>
      </p:sp>
      <p:pic>
        <p:nvPicPr>
          <p:cNvPr id="7" name="tide_comparison_animation.mp4">
            <a:hlinkClick r:id="" action="ppaction://media"/>
            <a:extLst>
              <a:ext uri="{FF2B5EF4-FFF2-40B4-BE49-F238E27FC236}">
                <a16:creationId xmlns:a16="http://schemas.microsoft.com/office/drawing/2014/main" id="{8838046D-3FA6-0F12-F6B9-6CA079D3B6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9" y="1512710"/>
            <a:ext cx="8042595" cy="48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16x9</Template>
  <TotalTime>82</TotalTime>
  <Words>335</Words>
  <Application>Microsoft Macintosh PowerPoint</Application>
  <PresentationFormat>Widescreen</PresentationFormat>
  <Paragraphs>51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Ocean 16x9</vt:lpstr>
      <vt:lpstr>King Tides</vt:lpstr>
      <vt:lpstr>What are King Tides</vt:lpstr>
      <vt:lpstr>Methods and Data</vt:lpstr>
      <vt:lpstr>Normal Tide Animation</vt:lpstr>
      <vt:lpstr>King Tide Animation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Devine</dc:creator>
  <cp:lastModifiedBy>Annie Devine</cp:lastModifiedBy>
  <cp:revision>1</cp:revision>
  <dcterms:created xsi:type="dcterms:W3CDTF">2025-12-03T11:39:36Z</dcterms:created>
  <dcterms:modified xsi:type="dcterms:W3CDTF">2025-12-03T13:02:01Z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