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"/>
  </p:notesMasterIdLst>
  <p:sldIdLst>
    <p:sldId id="375" r:id="rId2"/>
    <p:sldId id="368" r:id="rId3"/>
    <p:sldId id="329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B18A2C"/>
    <a:srgbClr val="616A78"/>
    <a:srgbClr val="D87C1B"/>
    <a:srgbClr val="000000"/>
    <a:srgbClr val="1D7CB8"/>
    <a:srgbClr val="1D7CB9"/>
    <a:srgbClr val="626A78"/>
    <a:srgbClr val="B18B2C"/>
    <a:srgbClr val="DA7C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D4DDC8-2538-483E-B823-02C35CCAF426}" v="10" dt="2025-12-04T19:58:15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646"/>
  </p:normalViewPr>
  <p:slideViewPr>
    <p:cSldViewPr snapToGrid="0">
      <p:cViewPr varScale="1">
        <p:scale>
          <a:sx n="91" d="100"/>
          <a:sy n="91" d="100"/>
        </p:scale>
        <p:origin x="322" y="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8/10/relationships/authors" Target="author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23EFC-526B-4EF2-8A0A-F01C60CA2A67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72F06-F6ED-43C1-A86D-15B5F2AFDEC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48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72F06-F6ED-43C1-A86D-15B5F2AFDEC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5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61192D4-3DEB-49BB-8F09-91031D57C7D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6224" cy="6858000"/>
          </a:xfrm>
          <a:solidFill>
            <a:schemeClr val="accent1"/>
          </a:solidFill>
        </p:spPr>
        <p:txBody>
          <a:bodyPr tIns="1280160" anchor="ctr">
            <a:noAutofit/>
          </a:bodyPr>
          <a:lstStyle>
            <a:lvl1pPr algn="ctr">
              <a:defRPr sz="20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94C4FA-8597-7449-A0F1-38E8A1C6B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1018" y="1526016"/>
            <a:ext cx="12188952" cy="2031324"/>
          </a:xfrm>
          <a:solidFill>
            <a:schemeClr val="tx1">
              <a:lumMod val="85000"/>
              <a:lumOff val="15000"/>
              <a:alpha val="60000"/>
            </a:schemeClr>
          </a:solidFill>
        </p:spPr>
        <p:txBody>
          <a:bodyPr lIns="868680" tIns="91440">
            <a:norm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7477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-ble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22E6D3-9558-45D3-9914-1F3B0A5BDCA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0"/>
            <a:ext cx="12188952" cy="6858000"/>
          </a:xfrm>
          <a:solidFill>
            <a:schemeClr val="accent1"/>
          </a:solidFill>
        </p:spPr>
        <p:txBody>
          <a:bodyPr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or graphic here</a:t>
            </a:r>
          </a:p>
          <a:p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DF58130-BFA9-C64B-9400-27CEC7444F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966" y="2338086"/>
            <a:ext cx="10541219" cy="2164466"/>
          </a:xfrm>
        </p:spPr>
        <p:txBody>
          <a:bodyPr lIns="0">
            <a:noAutofit/>
          </a:bodyPr>
          <a:lstStyle>
            <a:lvl1pPr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9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3">
            <a:extLst>
              <a:ext uri="{FF2B5EF4-FFF2-40B4-BE49-F238E27FC236}">
                <a16:creationId xmlns:a16="http://schemas.microsoft.com/office/drawing/2014/main" id="{63C9361F-F5AC-124A-A751-F276961C97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2707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E110C240-E84A-BB4D-911E-3069CAF91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3176" y="1018950"/>
            <a:ext cx="10542706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1B2370-69F6-454B-ACB1-3BCDAE4D8D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7320225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85AAEB-729B-0E45-AA2A-8821D226E7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60220" y="3888618"/>
            <a:ext cx="238909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3BA4E48D-7640-4648-AD2A-35EB9295CC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960220" y="5322378"/>
            <a:ext cx="2389094" cy="85976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6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6946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full-bleed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3">
            <a:extLst>
              <a:ext uri="{FF2B5EF4-FFF2-40B4-BE49-F238E27FC236}">
                <a16:creationId xmlns:a16="http://schemas.microsoft.com/office/drawing/2014/main" id="{3265DD9D-6018-7248-B068-226B5087E3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3175" y="528629"/>
            <a:ext cx="10540405" cy="479900"/>
          </a:xfrm>
        </p:spPr>
        <p:txBody>
          <a:bodyPr lIns="0" tIns="0" rIns="0" bIns="0" anchor="t">
            <a:no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text</a:t>
            </a:r>
            <a:br>
              <a:rPr lang="en-US" dirty="0"/>
            </a:br>
            <a:endParaRPr lang="en-US" dirty="0"/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2BB5A709-E25A-CC47-AE58-EC9F42EF12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3176" y="1018950"/>
            <a:ext cx="10540404" cy="4799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800" b="1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Click to edit master 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BB3087-49AA-480C-A462-1133A6E7C6C7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1" y="2066536"/>
            <a:ext cx="12188951" cy="4800602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0AF7B98-3554-234B-A9A0-828B8E3E86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066537"/>
            <a:ext cx="6096000" cy="4800604"/>
          </a:xfrm>
          <a:solidFill>
            <a:srgbClr val="262626">
              <a:alpha val="61961"/>
            </a:srgbClr>
          </a:solidFill>
        </p:spPr>
        <p:txBody>
          <a:bodyPr lIns="1920240" tIns="274320" anchor="ctr" anchorCtr="0">
            <a:normAutofit/>
          </a:bodyPr>
          <a:lstStyle>
            <a:lvl1pPr marL="0" indent="0" algn="l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  <a:p>
            <a:pPr lvl="0"/>
            <a:r>
              <a:rPr lang="en-US" dirty="0"/>
              <a:t>text style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3080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E667F-4D1E-EA4A-9BD5-F58C1A590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62621"/>
          </a:xfrm>
        </p:spPr>
        <p:txBody>
          <a:bodyPr lIns="0" tIns="0" anchor="t">
            <a:norm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DA66A47-2551-47FC-AF11-56C9D8900AD8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2895600" y="202268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6A8B312-3B12-4FB7-8207-99056B6249D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07040" y="202268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889AF3F-A262-4DE7-9C9F-D0730B47D914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895600" y="3470340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43E97BC8-22E4-3141-9608-84A945A42A8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0" y="3470340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F4D375CF-42E3-43DD-814F-AC643A2908FE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895600" y="4922214"/>
            <a:ext cx="3200400" cy="1225296"/>
          </a:xfrm>
          <a:solidFill>
            <a:schemeClr val="accent1"/>
          </a:solidFill>
          <a:ln w="12700">
            <a:solidFill>
              <a:schemeClr val="accent5"/>
            </a:solidFill>
          </a:ln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B752F2A-0251-4959-80B1-17743D2F9F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0" y="4922214"/>
            <a:ext cx="3200400" cy="1225296"/>
          </a:xfrm>
          <a:solidFill>
            <a:schemeClr val="accent5"/>
          </a:solidFill>
          <a:ln w="25400">
            <a:solidFill>
              <a:schemeClr val="accent5"/>
            </a:solidFill>
          </a:ln>
        </p:spPr>
        <p:txBody>
          <a:bodyPr lIns="438912" rIns="438912" anchor="ctr">
            <a:norm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82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3">
            <a:extLst>
              <a:ext uri="{FF2B5EF4-FFF2-40B4-BE49-F238E27FC236}">
                <a16:creationId xmlns:a16="http://schemas.microsoft.com/office/drawing/2014/main" id="{40DEA294-B1C6-9E48-A990-C4FC916393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2A9031-5DBD-4AD9-9381-7F3F67DD857C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200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89751D94-3DF3-A241-B368-55DC9BEF389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8197" y="4634096"/>
            <a:ext cx="3042684" cy="617685"/>
          </a:xfrm>
          <a:solidFill>
            <a:schemeClr val="accent4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3B5A1782-324D-4E6F-B70F-B4AAAF5BE282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00994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D02C2A04-A4DF-194D-9BF0-98BDCA834A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01548" y="4634097"/>
            <a:ext cx="3042684" cy="617685"/>
          </a:xfrm>
          <a:solidFill>
            <a:schemeClr val="accent2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D948B0B4-59DD-4F57-BC4D-AD690F1F9A8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8310557" y="2540000"/>
            <a:ext cx="3043238" cy="2711450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10F1566-2F10-C94E-A440-3BE6863E41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1111" y="4636714"/>
            <a:ext cx="3042684" cy="617685"/>
          </a:xfrm>
          <a:solidFill>
            <a:schemeClr val="accent3">
              <a:alpha val="90000"/>
            </a:schemeClr>
          </a:solidFill>
        </p:spPr>
        <p:txBody>
          <a:bodyPr lIns="91440" tIns="91440" anchor="ctr" anchorCtr="0">
            <a:normAutofit/>
          </a:bodyPr>
          <a:lstStyle>
            <a:lvl1pPr marL="0" indent="0" algn="ctr">
              <a:lnSpc>
                <a:spcPct val="60000"/>
              </a:lnSpc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7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3">
            <a:extLst>
              <a:ext uri="{FF2B5EF4-FFF2-40B4-BE49-F238E27FC236}">
                <a16:creationId xmlns:a16="http://schemas.microsoft.com/office/drawing/2014/main" id="{61830361-A194-9F4E-999F-05BDD53E56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09F5E-ECB4-4608-BAD6-3C0B906FBC10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1968500" y="1780031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1456E2-715C-4D0E-AEC1-EDCEF7EFE17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997700" y="1779475"/>
            <a:ext cx="3225800" cy="393020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/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44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3">
            <a:extLst>
              <a:ext uri="{FF2B5EF4-FFF2-40B4-BE49-F238E27FC236}">
                <a16:creationId xmlns:a16="http://schemas.microsoft.com/office/drawing/2014/main" id="{6BEBC398-0B32-5D4C-8F8E-8DA17BC07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566928"/>
            <a:ext cx="10537683" cy="873436"/>
          </a:xfrm>
        </p:spPr>
        <p:txBody>
          <a:bodyPr lIns="0" tIns="0" rIns="0" bIns="0" anchor="t">
            <a:noAutofit/>
          </a:bodyPr>
          <a:lstStyle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52D11-D0BD-46AC-942A-A7F84C34C1C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38199" y="1780031"/>
            <a:ext cx="10537683" cy="4576318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800"/>
            </a:lvl1pPr>
          </a:lstStyle>
          <a:p>
            <a:pPr lvl="0"/>
            <a:r>
              <a:rPr lang="en-US" dirty="0"/>
              <a:t>Click to insert image or graphic here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31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0269070-4807-43E2-A9DF-90767C93C7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207239" cy="6858000"/>
          </a:xfrm>
          <a:solidFill>
            <a:schemeClr val="accent1"/>
          </a:solidFill>
        </p:spPr>
        <p:txBody>
          <a:bodyPr tIns="2560320" anchor="ctr">
            <a:noAutofit/>
          </a:bodyPr>
          <a:lstStyle>
            <a:lvl1pPr algn="ctr">
              <a:defRPr sz="1800"/>
            </a:lvl1pPr>
          </a:lstStyle>
          <a:p>
            <a:r>
              <a:rPr lang="en-US" dirty="0"/>
              <a:t>Click to insert image here</a:t>
            </a:r>
          </a:p>
          <a:p>
            <a:endParaRPr 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95A5A22-1295-5A4C-BEED-CDAAB6B38D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1574" y="-11151"/>
            <a:ext cx="12207240" cy="3429000"/>
          </a:xfrm>
          <a:solidFill>
            <a:srgbClr val="262626">
              <a:alpha val="61961"/>
            </a:srgbClr>
          </a:solidFill>
          <a:ln>
            <a:noFill/>
          </a:ln>
        </p:spPr>
        <p:txBody>
          <a:bodyPr lIns="868680" tIns="2057400" bIns="9144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exit master text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DEBD28-F38A-B644-853D-75CBD6A9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5847"/>
            <a:ext cx="10515600" cy="1062232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B6C998-067D-F24C-8880-399DE7EC60CF}"/>
              </a:ext>
            </a:extLst>
          </p:cNvPr>
          <p:cNvSpPr txBox="1"/>
          <p:nvPr userDrawn="1"/>
        </p:nvSpPr>
        <p:spPr>
          <a:xfrm>
            <a:off x="3340444" y="5935091"/>
            <a:ext cx="5511112" cy="523220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5"/>
                </a:solidFill>
                <a:latin typeface="+mn-lt"/>
                <a:cs typeface="Arial" panose="020B0604020202020204" pitchFamily="34" charset="0"/>
              </a:rPr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6547084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13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Imag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FD44-3E18-544B-BBAC-DCBF5F125E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69494"/>
            <a:ext cx="10515600" cy="911595"/>
          </a:xfrm>
        </p:spPr>
        <p:txBody>
          <a:bodyPr lIns="0" tIns="0" rIns="0" bIns="0" anchor="t">
            <a:normAutofit/>
          </a:bodyPr>
          <a:lstStyle>
            <a:lvl1pPr>
              <a:defRPr sz="28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E69AB53E-6566-42B1-A87A-589EE239D5A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3175" y="1963738"/>
            <a:ext cx="6759223" cy="4217987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1600"/>
            </a:lvl1pPr>
          </a:lstStyle>
          <a:p>
            <a:r>
              <a:rPr lang="en-US" dirty="0"/>
              <a:t>Click to insert image here</a:t>
            </a:r>
          </a:p>
        </p:txBody>
      </p:sp>
      <p:sp>
        <p:nvSpPr>
          <p:cNvPr id="20" name="Text Placeholder 11">
            <a:extLst>
              <a:ext uri="{FF2B5EF4-FFF2-40B4-BE49-F238E27FC236}">
                <a16:creationId xmlns:a16="http://schemas.microsoft.com/office/drawing/2014/main" id="{FD3509C8-7877-6946-8CE5-00F7B9552E0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432800" y="3725227"/>
            <a:ext cx="2919113" cy="183531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buNone/>
              <a:defRPr sz="1600" b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46EC1DFF-6B7A-4C4C-9BDC-76D1FE8DD6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32800" y="5692068"/>
            <a:ext cx="2919113" cy="53275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127BF259-DAF9-B243-B6F0-58E2A58BD7D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1200"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053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DDE9C-955A-40E0-AEDB-57EE5B377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092AA-470A-438D-B06A-389D4965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C0FCC-269D-49E4-B1A8-2F5D9EEA5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A52BEA90-E6BE-45F4-8D5D-C2E01FE3DBC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2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8" r:id="rId4"/>
    <p:sldLayoutId id="2147483679" r:id="rId5"/>
    <p:sldLayoutId id="2147483680" r:id="rId6"/>
    <p:sldLayoutId id="2147483682" r:id="rId7"/>
    <p:sldLayoutId id="2147483687" r:id="rId8"/>
    <p:sldLayoutId id="2147483686" r:id="rId9"/>
    <p:sldLayoutId id="214748368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Fog-covered mountain&#10;">
            <a:extLst>
              <a:ext uri="{FF2B5EF4-FFF2-40B4-BE49-F238E27FC236}">
                <a16:creationId xmlns:a16="http://schemas.microsoft.com/office/drawing/2014/main" id="{7913F9A8-5859-8441-9D34-EA6DF53BAF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/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60E6CE8-7AB6-B54A-8434-8F730542E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2343"/>
            <a:ext cx="12188952" cy="2031324"/>
          </a:xfrm>
        </p:spPr>
        <p:txBody>
          <a:bodyPr/>
          <a:lstStyle/>
          <a:p>
            <a:r>
              <a:rPr lang="en-US" dirty="0"/>
              <a:t>Modeling the Effects of the Paleocene-Eocene Thermal Maximum </a:t>
            </a:r>
            <a:br>
              <a:rPr lang="en-US" dirty="0"/>
            </a:br>
            <a:r>
              <a:rPr lang="en-US" sz="2400" dirty="0"/>
              <a:t>Allison Davis </a:t>
            </a:r>
          </a:p>
        </p:txBody>
      </p:sp>
      <p:pic>
        <p:nvPicPr>
          <p:cNvPr id="3" name="Picture 2" descr="A comparison of the earth's temperature">
            <a:extLst>
              <a:ext uri="{FF2B5EF4-FFF2-40B4-BE49-F238E27FC236}">
                <a16:creationId xmlns:a16="http://schemas.microsoft.com/office/drawing/2014/main" id="{A94317F8-F4C1-0764-FA57-7BA20B4A6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975" y="3120251"/>
            <a:ext cx="5942050" cy="33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1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EFD92-C4A8-C04F-AA2D-B10B3973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How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8038C7-F913-CC43-B811-9406234F0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3175" y="1199626"/>
            <a:ext cx="10047347" cy="5268286"/>
          </a:xfrm>
        </p:spPr>
        <p:txBody>
          <a:bodyPr/>
          <a:lstStyle/>
          <a:p>
            <a:pPr lvl="0"/>
            <a:r>
              <a:rPr lang="en-US" u="sng" dirty="0"/>
              <a:t>Context</a:t>
            </a:r>
            <a:r>
              <a:rPr lang="en-US" dirty="0"/>
              <a:t>: </a:t>
            </a:r>
          </a:p>
          <a:p>
            <a:pPr lvl="0"/>
            <a:r>
              <a:rPr lang="en-US" b="0" dirty="0"/>
              <a:t>-   Late Paleocene-early Eocene experienced a sudden global warming event, which is recognized by the    </a:t>
            </a:r>
            <a:r>
              <a:rPr lang="en-US" b="0" dirty="0">
                <a:solidFill>
                  <a:schemeClr val="bg1"/>
                </a:solidFill>
              </a:rPr>
              <a:t>dd</a:t>
            </a:r>
            <a:r>
              <a:rPr lang="en-US" b="0" dirty="0"/>
              <a:t>sudden decrease in </a:t>
            </a:r>
            <a:r>
              <a:rPr lang="el-GR" b="0" dirty="0"/>
              <a:t>δ</a:t>
            </a:r>
            <a:r>
              <a:rPr lang="en-US" b="0" dirty="0"/>
              <a:t>13C found in rock samples and ocean sediments during this time period</a:t>
            </a:r>
          </a:p>
          <a:p>
            <a:pPr lvl="0"/>
            <a:r>
              <a:rPr lang="en-US" b="0" dirty="0"/>
              <a:t>-   The flux of 12C in the system led to a 5-8˚C increase in temperature, which led to a more rapid hydrological </a:t>
            </a:r>
            <a:r>
              <a:rPr lang="en-US" b="0" dirty="0">
                <a:solidFill>
                  <a:schemeClr val="bg1"/>
                </a:solidFill>
              </a:rPr>
              <a:t>dd</a:t>
            </a:r>
            <a:r>
              <a:rPr lang="en-US" b="0" dirty="0"/>
              <a:t>cycle process that caused intense flooding and erosion of the continental surface</a:t>
            </a:r>
          </a:p>
          <a:p>
            <a:pPr lvl="0"/>
            <a:r>
              <a:rPr lang="en-US" b="0" dirty="0"/>
              <a:t>-   The increased flooding led to a higher percent of continental bodies being covered by shallow bodies of </a:t>
            </a:r>
            <a:r>
              <a:rPr lang="en-US" b="0" dirty="0">
                <a:solidFill>
                  <a:schemeClr val="bg1"/>
                </a:solidFill>
              </a:rPr>
              <a:t>dd</a:t>
            </a:r>
            <a:r>
              <a:rPr lang="en-US" b="0" dirty="0"/>
              <a:t>water</a:t>
            </a:r>
          </a:p>
          <a:p>
            <a:pPr lvl="0"/>
            <a:r>
              <a:rPr lang="en-US" u="sng" dirty="0"/>
              <a:t>How I Modelled Water Overtaking a Continental Landmass</a:t>
            </a:r>
            <a:r>
              <a:rPr lang="en-US" dirty="0"/>
              <a:t>: 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Randomly generated terrain (np.random.seed)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Defined terrain by creating random corners for the terrain grid and building off them using the diamond-square algorithm 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Created a coastline and defined a difference between land and water (True- land, False- water) + color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Created a function that calculated the total land mass over time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Created three plots (initial state, changing state, graphical evidence)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Animated the sea level rising on land from .3 to .8 and plot 3 to update simultaneously 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Defining a stopping threshold so the sea level doesn’t overtake the whole landmass </a:t>
            </a:r>
          </a:p>
          <a:p>
            <a:pPr marL="285750" lvl="0" indent="-285750">
              <a:buFontTx/>
              <a:buChar char="-"/>
            </a:pPr>
            <a:r>
              <a:rPr lang="en-US" b="0" dirty="0"/>
              <a:t>Save as a gif (mp4 wasn’t working with VS Code?)</a:t>
            </a:r>
          </a:p>
        </p:txBody>
      </p:sp>
    </p:spTree>
    <p:extLst>
      <p:ext uri="{BB962C8B-B14F-4D97-AF65-F5344CB8AC3E}">
        <p14:creationId xmlns:p14="http://schemas.microsoft.com/office/powerpoint/2010/main" val="2691753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86DD66-4C89-CF4F-B2FB-DD3DB9618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Animation</a:t>
            </a:r>
          </a:p>
        </p:txBody>
      </p:sp>
      <p:pic>
        <p:nvPicPr>
          <p:cNvPr id="12" name="Picture Placeholder 11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1C29C104-3D88-E429-5FC4-389290114797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1" r="-1758"/>
          <a:stretch>
            <a:fillRect/>
          </a:stretch>
        </p:blipFill>
        <p:spPr>
          <a:xfrm>
            <a:off x="508460" y="1742378"/>
            <a:ext cx="11192136" cy="3373244"/>
          </a:xfrm>
        </p:spPr>
      </p:pic>
    </p:spTree>
    <p:extLst>
      <p:ext uri="{BB962C8B-B14F-4D97-AF65-F5344CB8AC3E}">
        <p14:creationId xmlns:p14="http://schemas.microsoft.com/office/powerpoint/2010/main" val="9720343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6">
      <a:dk1>
        <a:srgbClr val="000000"/>
      </a:dk1>
      <a:lt1>
        <a:srgbClr val="FFFFFF"/>
      </a:lt1>
      <a:dk2>
        <a:srgbClr val="574512"/>
      </a:dk2>
      <a:lt2>
        <a:srgbClr val="6C3C0D"/>
      </a:lt2>
      <a:accent1>
        <a:srgbClr val="DDDDDD"/>
      </a:accent1>
      <a:accent2>
        <a:srgbClr val="616A78"/>
      </a:accent2>
      <a:accent3>
        <a:srgbClr val="B18A2C"/>
      </a:accent3>
      <a:accent4>
        <a:srgbClr val="D87C1B"/>
      </a:accent4>
      <a:accent5>
        <a:srgbClr val="2E515E"/>
      </a:accent5>
      <a:accent6>
        <a:srgbClr val="1D7CB8"/>
      </a:accent6>
      <a:hlink>
        <a:srgbClr val="FFFFFF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ssertion-Evidence-Template_Win32_CP_v19.potx" id="{F7F7AC7C-B7AB-44FD-AC83-76356AEA967F}" vid="{C271DA4D-3F28-4C4F-A66E-BDB8F32B9A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Assertion evidence presentation</Template>
  <TotalTime>57</TotalTime>
  <Words>232</Words>
  <Application>Microsoft Office PowerPoint</Application>
  <PresentationFormat>Widescreen</PresentationFormat>
  <Paragraphs>17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Modeling the Effects of the Paleocene-Eocene Thermal Maximum  Allison Davis </vt:lpstr>
      <vt:lpstr>Goals and How</vt:lpstr>
      <vt:lpstr>Final Animation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Allison D</dc:creator>
  <cp:lastModifiedBy>Allison D</cp:lastModifiedBy>
  <cp:revision>2</cp:revision>
  <dcterms:created xsi:type="dcterms:W3CDTF">2025-12-04T19:09:18Z</dcterms:created>
  <dcterms:modified xsi:type="dcterms:W3CDTF">2025-12-04T20:06:26Z</dcterms:modified>
</cp:coreProperties>
</file>