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4"/>
    <p:restoredTop sz="94496"/>
  </p:normalViewPr>
  <p:slideViewPr>
    <p:cSldViewPr snapToGrid="0">
      <p:cViewPr varScale="1">
        <p:scale>
          <a:sx n="69" d="100"/>
          <a:sy n="69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4192F-BFC5-4E27-BFA4-4C0067AD83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74C2E-03D3-486C-ABEB-9E95295D0A5C}">
      <dgm:prSet/>
      <dgm:spPr/>
      <dgm:t>
        <a:bodyPr/>
        <a:lstStyle/>
        <a:p>
          <a:r>
            <a:rPr lang="en-US"/>
            <a:t>How does the mean increase?</a:t>
          </a:r>
        </a:p>
      </dgm:t>
    </dgm:pt>
    <dgm:pt modelId="{72624402-2B2E-4B59-AB71-EC26D62DD153}" type="parTrans" cxnId="{228ADF4C-02CC-47A9-9FC6-88D9F58523EA}">
      <dgm:prSet/>
      <dgm:spPr/>
      <dgm:t>
        <a:bodyPr/>
        <a:lstStyle/>
        <a:p>
          <a:endParaRPr lang="en-US"/>
        </a:p>
      </dgm:t>
    </dgm:pt>
    <dgm:pt modelId="{00CD53AB-7B5E-4D99-98A8-3460F94D41AC}" type="sibTrans" cxnId="{228ADF4C-02CC-47A9-9FC6-88D9F58523EA}">
      <dgm:prSet/>
      <dgm:spPr/>
      <dgm:t>
        <a:bodyPr/>
        <a:lstStyle/>
        <a:p>
          <a:endParaRPr lang="en-US"/>
        </a:p>
      </dgm:t>
    </dgm:pt>
    <dgm:pt modelId="{13A2930C-4928-40E9-A9E7-E0E85CA393FA}">
      <dgm:prSet/>
      <dgm:spPr/>
      <dgm:t>
        <a:bodyPr/>
        <a:lstStyle/>
        <a:p>
          <a:r>
            <a:rPr lang="en-US" dirty="0"/>
            <a:t>Increase in global temperatures is accelerating due to human emissions; it has been debated how this relationship is best modeled [4] [6] [7] [8]</a:t>
          </a:r>
        </a:p>
      </dgm:t>
    </dgm:pt>
    <dgm:pt modelId="{617C16D3-FAE2-4DB6-9B54-DD01B64E1F32}" type="parTrans" cxnId="{890EABE3-6068-4E30-AE69-B92906970A1D}">
      <dgm:prSet/>
      <dgm:spPr/>
      <dgm:t>
        <a:bodyPr/>
        <a:lstStyle/>
        <a:p>
          <a:endParaRPr lang="en-US"/>
        </a:p>
      </dgm:t>
    </dgm:pt>
    <dgm:pt modelId="{44602831-8074-451E-A387-4B76D6126066}" type="sibTrans" cxnId="{890EABE3-6068-4E30-AE69-B92906970A1D}">
      <dgm:prSet/>
      <dgm:spPr/>
      <dgm:t>
        <a:bodyPr/>
        <a:lstStyle/>
        <a:p>
          <a:endParaRPr lang="en-US"/>
        </a:p>
      </dgm:t>
    </dgm:pt>
    <dgm:pt modelId="{48CFA01E-F959-4C04-AA5F-FC6E1D029962}">
      <dgm:prSet/>
      <dgm:spPr/>
      <dgm:t>
        <a:bodyPr/>
        <a:lstStyle/>
        <a:p>
          <a:r>
            <a:rPr lang="en-US" dirty="0"/>
            <a:t>So I wanted to compare exponential regression and linear regression (cubic fit)</a:t>
          </a:r>
        </a:p>
      </dgm:t>
    </dgm:pt>
    <dgm:pt modelId="{E7723C17-C768-4B2F-90FF-112A6AB74173}" type="parTrans" cxnId="{08786A1A-43EB-4EBA-BEDC-03CC448C241D}">
      <dgm:prSet/>
      <dgm:spPr/>
      <dgm:t>
        <a:bodyPr/>
        <a:lstStyle/>
        <a:p>
          <a:endParaRPr lang="en-US"/>
        </a:p>
      </dgm:t>
    </dgm:pt>
    <dgm:pt modelId="{55C5EDBE-9B44-41E5-9614-65317236ED00}" type="sibTrans" cxnId="{08786A1A-43EB-4EBA-BEDC-03CC448C241D}">
      <dgm:prSet/>
      <dgm:spPr/>
      <dgm:t>
        <a:bodyPr/>
        <a:lstStyle/>
        <a:p>
          <a:endParaRPr lang="en-US"/>
        </a:p>
      </dgm:t>
    </dgm:pt>
    <dgm:pt modelId="{76EE0D24-6903-4C3B-99C2-7A830166541F}">
      <dgm:prSet/>
      <dgm:spPr/>
      <dgm:t>
        <a:bodyPr/>
        <a:lstStyle/>
        <a:p>
          <a:r>
            <a:rPr lang="en-US"/>
            <a:t>How I did this:</a:t>
          </a:r>
        </a:p>
      </dgm:t>
    </dgm:pt>
    <dgm:pt modelId="{9C4DF347-60DB-4F33-844A-5587CADBC327}" type="parTrans" cxnId="{AF5E5AE6-B936-4610-9F2D-E213707BFE3A}">
      <dgm:prSet/>
      <dgm:spPr/>
      <dgm:t>
        <a:bodyPr/>
        <a:lstStyle/>
        <a:p>
          <a:endParaRPr lang="en-US"/>
        </a:p>
      </dgm:t>
    </dgm:pt>
    <dgm:pt modelId="{2A32B144-92E5-479E-BAAB-8C54152D47FD}" type="sibTrans" cxnId="{AF5E5AE6-B936-4610-9F2D-E213707BFE3A}">
      <dgm:prSet/>
      <dgm:spPr/>
      <dgm:t>
        <a:bodyPr/>
        <a:lstStyle/>
        <a:p>
          <a:endParaRPr lang="en-US"/>
        </a:p>
      </dgm:t>
    </dgm:pt>
    <dgm:pt modelId="{CD29DCD1-00DA-49B3-8491-614C4AF880D5}">
      <dgm:prSet/>
      <dgm:spPr/>
      <dgm:t>
        <a:bodyPr/>
        <a:lstStyle/>
        <a:p>
          <a:r>
            <a:rPr lang="en-US" dirty="0"/>
            <a:t>Calculated the next year’s mean temperature anomaly based on exponential or linear regression (on mean yearly temperature anomaly)</a:t>
          </a:r>
        </a:p>
      </dgm:t>
    </dgm:pt>
    <dgm:pt modelId="{4F5BFF36-8A2F-4D68-9CD9-0977735FD5B6}" type="parTrans" cxnId="{D035B444-44FC-4390-A1BB-6A66A5DAB741}">
      <dgm:prSet/>
      <dgm:spPr/>
      <dgm:t>
        <a:bodyPr/>
        <a:lstStyle/>
        <a:p>
          <a:endParaRPr lang="en-US"/>
        </a:p>
      </dgm:t>
    </dgm:pt>
    <dgm:pt modelId="{54F929ED-D924-490C-BB86-95C739957CC6}" type="sibTrans" cxnId="{D035B444-44FC-4390-A1BB-6A66A5DAB741}">
      <dgm:prSet/>
      <dgm:spPr/>
      <dgm:t>
        <a:bodyPr/>
        <a:lstStyle/>
        <a:p>
          <a:endParaRPr lang="en-US"/>
        </a:p>
      </dgm:t>
    </dgm:pt>
    <dgm:pt modelId="{C2769EF7-97CD-430F-AD24-B3E509D636B6}">
      <dgm:prSet/>
      <dgm:spPr/>
      <dgm:t>
        <a:bodyPr/>
        <a:lstStyle/>
        <a:p>
          <a:r>
            <a:rPr lang="en-US" dirty="0"/>
            <a:t>Generated a new temperature anomaly distribution for each year, and generated 12 random values from this distribution (also added some Gaussian noise) [9]</a:t>
          </a:r>
        </a:p>
      </dgm:t>
    </dgm:pt>
    <dgm:pt modelId="{2CB02BED-AB30-4E01-91CD-8C4D7C430BB3}" type="parTrans" cxnId="{6F423955-A35A-4E8E-B6B1-9A6FC6B6165C}">
      <dgm:prSet/>
      <dgm:spPr/>
      <dgm:t>
        <a:bodyPr/>
        <a:lstStyle/>
        <a:p>
          <a:endParaRPr lang="en-US"/>
        </a:p>
      </dgm:t>
    </dgm:pt>
    <dgm:pt modelId="{3DB28307-2DAE-4C68-884C-0852370F4990}" type="sibTrans" cxnId="{6F423955-A35A-4E8E-B6B1-9A6FC6B6165C}">
      <dgm:prSet/>
      <dgm:spPr/>
      <dgm:t>
        <a:bodyPr/>
        <a:lstStyle/>
        <a:p>
          <a:endParaRPr lang="en-US"/>
        </a:p>
      </dgm:t>
    </dgm:pt>
    <dgm:pt modelId="{C2CC4D26-4B14-4297-BF39-3D50217FB494}">
      <dgm:prSet/>
      <dgm:spPr/>
      <dgm:t>
        <a:bodyPr/>
        <a:lstStyle/>
        <a:p>
          <a:r>
            <a:rPr lang="en-US" dirty="0"/>
            <a:t>Graphed the average of the 100 simulations as a spiral, inspired by Ed Hawkins’ temperature spiral [3] [10]</a:t>
          </a:r>
        </a:p>
      </dgm:t>
    </dgm:pt>
    <dgm:pt modelId="{912646D4-B245-4BA7-85E3-C26675A07AB6}" type="parTrans" cxnId="{787F768B-FE6D-4F4A-B7D2-7182F7AC26D9}">
      <dgm:prSet/>
      <dgm:spPr/>
      <dgm:t>
        <a:bodyPr/>
        <a:lstStyle/>
        <a:p>
          <a:endParaRPr lang="en-US"/>
        </a:p>
      </dgm:t>
    </dgm:pt>
    <dgm:pt modelId="{A8773E6E-36FD-4E40-94F8-214BBA2C1B3D}" type="sibTrans" cxnId="{787F768B-FE6D-4F4A-B7D2-7182F7AC26D9}">
      <dgm:prSet/>
      <dgm:spPr/>
      <dgm:t>
        <a:bodyPr/>
        <a:lstStyle/>
        <a:p>
          <a:endParaRPr lang="en-US"/>
        </a:p>
      </dgm:t>
    </dgm:pt>
    <dgm:pt modelId="{E657A7D9-7379-B947-A73F-400C33379836}" type="pres">
      <dgm:prSet presAssocID="{B164192F-BFC5-4E27-BFA4-4C0067AD83EB}" presName="linear" presStyleCnt="0">
        <dgm:presLayoutVars>
          <dgm:dir/>
          <dgm:animLvl val="lvl"/>
          <dgm:resizeHandles val="exact"/>
        </dgm:presLayoutVars>
      </dgm:prSet>
      <dgm:spPr/>
    </dgm:pt>
    <dgm:pt modelId="{37456D36-C021-EE4B-B00F-EDE5940D4A79}" type="pres">
      <dgm:prSet presAssocID="{A3074C2E-03D3-486C-ABEB-9E95295D0A5C}" presName="parentLin" presStyleCnt="0"/>
      <dgm:spPr/>
    </dgm:pt>
    <dgm:pt modelId="{87E6A740-9747-0740-AF83-280AE7D94455}" type="pres">
      <dgm:prSet presAssocID="{A3074C2E-03D3-486C-ABEB-9E95295D0A5C}" presName="parentLeftMargin" presStyleLbl="node1" presStyleIdx="0" presStyleCnt="2"/>
      <dgm:spPr/>
    </dgm:pt>
    <dgm:pt modelId="{D8E5F24B-949B-A84D-A096-5D2F2D6B477D}" type="pres">
      <dgm:prSet presAssocID="{A3074C2E-03D3-486C-ABEB-9E95295D0A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95D7DD-0B9B-6E47-8839-E718A9DF26F3}" type="pres">
      <dgm:prSet presAssocID="{A3074C2E-03D3-486C-ABEB-9E95295D0A5C}" presName="negativeSpace" presStyleCnt="0"/>
      <dgm:spPr/>
    </dgm:pt>
    <dgm:pt modelId="{9E299D33-1F15-2146-ABB8-BB8D2B9A4EAD}" type="pres">
      <dgm:prSet presAssocID="{A3074C2E-03D3-486C-ABEB-9E95295D0A5C}" presName="childText" presStyleLbl="conFgAcc1" presStyleIdx="0" presStyleCnt="2">
        <dgm:presLayoutVars>
          <dgm:bulletEnabled val="1"/>
        </dgm:presLayoutVars>
      </dgm:prSet>
      <dgm:spPr/>
    </dgm:pt>
    <dgm:pt modelId="{67FA8CED-0146-714C-AB1F-C3A07E92E4E1}" type="pres">
      <dgm:prSet presAssocID="{00CD53AB-7B5E-4D99-98A8-3460F94D41AC}" presName="spaceBetweenRectangles" presStyleCnt="0"/>
      <dgm:spPr/>
    </dgm:pt>
    <dgm:pt modelId="{76E91BD2-EE4E-D345-92D8-65826883CD5B}" type="pres">
      <dgm:prSet presAssocID="{76EE0D24-6903-4C3B-99C2-7A830166541F}" presName="parentLin" presStyleCnt="0"/>
      <dgm:spPr/>
    </dgm:pt>
    <dgm:pt modelId="{E109E9B1-26E9-874B-B247-C5FA74F1A3BF}" type="pres">
      <dgm:prSet presAssocID="{76EE0D24-6903-4C3B-99C2-7A830166541F}" presName="parentLeftMargin" presStyleLbl="node1" presStyleIdx="0" presStyleCnt="2"/>
      <dgm:spPr/>
    </dgm:pt>
    <dgm:pt modelId="{F3B6B1EC-1072-1F47-8C98-EA823AE35F42}" type="pres">
      <dgm:prSet presAssocID="{76EE0D24-6903-4C3B-99C2-7A830166541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B3C78F-CC20-5442-8B5C-3FC3F984A119}" type="pres">
      <dgm:prSet presAssocID="{76EE0D24-6903-4C3B-99C2-7A830166541F}" presName="negativeSpace" presStyleCnt="0"/>
      <dgm:spPr/>
    </dgm:pt>
    <dgm:pt modelId="{4A1EF900-2A91-1C41-933E-A5F7572FC1B9}" type="pres">
      <dgm:prSet presAssocID="{76EE0D24-6903-4C3B-99C2-7A830166541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F91005-A3F3-8C43-8827-9F029DE72449}" type="presOf" srcId="{CD29DCD1-00DA-49B3-8491-614C4AF880D5}" destId="{4A1EF900-2A91-1C41-933E-A5F7572FC1B9}" srcOrd="0" destOrd="0" presId="urn:microsoft.com/office/officeart/2005/8/layout/list1"/>
    <dgm:cxn modelId="{D3D7FA0F-90B2-7543-9132-8D485782FA87}" type="presOf" srcId="{C2769EF7-97CD-430F-AD24-B3E509D636B6}" destId="{4A1EF900-2A91-1C41-933E-A5F7572FC1B9}" srcOrd="0" destOrd="1" presId="urn:microsoft.com/office/officeart/2005/8/layout/list1"/>
    <dgm:cxn modelId="{08786A1A-43EB-4EBA-BEDC-03CC448C241D}" srcId="{A3074C2E-03D3-486C-ABEB-9E95295D0A5C}" destId="{48CFA01E-F959-4C04-AA5F-FC6E1D029962}" srcOrd="1" destOrd="0" parTransId="{E7723C17-C768-4B2F-90FF-112A6AB74173}" sibTransId="{55C5EDBE-9B44-41E5-9614-65317236ED00}"/>
    <dgm:cxn modelId="{441E5E22-0A9D-E14F-8288-4734E2DF706E}" type="presOf" srcId="{A3074C2E-03D3-486C-ABEB-9E95295D0A5C}" destId="{D8E5F24B-949B-A84D-A096-5D2F2D6B477D}" srcOrd="1" destOrd="0" presId="urn:microsoft.com/office/officeart/2005/8/layout/list1"/>
    <dgm:cxn modelId="{BD144D36-6337-C743-AF23-7C51E24E7148}" type="presOf" srcId="{76EE0D24-6903-4C3B-99C2-7A830166541F}" destId="{F3B6B1EC-1072-1F47-8C98-EA823AE35F42}" srcOrd="1" destOrd="0" presId="urn:microsoft.com/office/officeart/2005/8/layout/list1"/>
    <dgm:cxn modelId="{D035B444-44FC-4390-A1BB-6A66A5DAB741}" srcId="{76EE0D24-6903-4C3B-99C2-7A830166541F}" destId="{CD29DCD1-00DA-49B3-8491-614C4AF880D5}" srcOrd="0" destOrd="0" parTransId="{4F5BFF36-8A2F-4D68-9CD9-0977735FD5B6}" sibTransId="{54F929ED-D924-490C-BB86-95C739957CC6}"/>
    <dgm:cxn modelId="{228ADF4C-02CC-47A9-9FC6-88D9F58523EA}" srcId="{B164192F-BFC5-4E27-BFA4-4C0067AD83EB}" destId="{A3074C2E-03D3-486C-ABEB-9E95295D0A5C}" srcOrd="0" destOrd="0" parTransId="{72624402-2B2E-4B59-AB71-EC26D62DD153}" sibTransId="{00CD53AB-7B5E-4D99-98A8-3460F94D41AC}"/>
    <dgm:cxn modelId="{5C31A44D-225A-D645-9693-AE5A80675E40}" type="presOf" srcId="{48CFA01E-F959-4C04-AA5F-FC6E1D029962}" destId="{9E299D33-1F15-2146-ABB8-BB8D2B9A4EAD}" srcOrd="0" destOrd="1" presId="urn:microsoft.com/office/officeart/2005/8/layout/list1"/>
    <dgm:cxn modelId="{6F423955-A35A-4E8E-B6B1-9A6FC6B6165C}" srcId="{76EE0D24-6903-4C3B-99C2-7A830166541F}" destId="{C2769EF7-97CD-430F-AD24-B3E509D636B6}" srcOrd="1" destOrd="0" parTransId="{2CB02BED-AB30-4E01-91CD-8C4D7C430BB3}" sibTransId="{3DB28307-2DAE-4C68-884C-0852370F4990}"/>
    <dgm:cxn modelId="{A7DF5B7B-52EE-744F-BE21-9B61307C81B7}" type="presOf" srcId="{B164192F-BFC5-4E27-BFA4-4C0067AD83EB}" destId="{E657A7D9-7379-B947-A73F-400C33379836}" srcOrd="0" destOrd="0" presId="urn:microsoft.com/office/officeart/2005/8/layout/list1"/>
    <dgm:cxn modelId="{787F768B-FE6D-4F4A-B7D2-7182F7AC26D9}" srcId="{76EE0D24-6903-4C3B-99C2-7A830166541F}" destId="{C2CC4D26-4B14-4297-BF39-3D50217FB494}" srcOrd="2" destOrd="0" parTransId="{912646D4-B245-4BA7-85E3-C26675A07AB6}" sibTransId="{A8773E6E-36FD-4E40-94F8-214BBA2C1B3D}"/>
    <dgm:cxn modelId="{32E6D79E-0CD0-5543-9813-4B1E48AF2FFD}" type="presOf" srcId="{A3074C2E-03D3-486C-ABEB-9E95295D0A5C}" destId="{87E6A740-9747-0740-AF83-280AE7D94455}" srcOrd="0" destOrd="0" presId="urn:microsoft.com/office/officeart/2005/8/layout/list1"/>
    <dgm:cxn modelId="{21096AA4-BF2A-FF45-9235-569E98F0A56A}" type="presOf" srcId="{C2CC4D26-4B14-4297-BF39-3D50217FB494}" destId="{4A1EF900-2A91-1C41-933E-A5F7572FC1B9}" srcOrd="0" destOrd="2" presId="urn:microsoft.com/office/officeart/2005/8/layout/list1"/>
    <dgm:cxn modelId="{6F855BBD-ED40-2A48-84A3-0BC0487F0CE3}" type="presOf" srcId="{76EE0D24-6903-4C3B-99C2-7A830166541F}" destId="{E109E9B1-26E9-874B-B247-C5FA74F1A3BF}" srcOrd="0" destOrd="0" presId="urn:microsoft.com/office/officeart/2005/8/layout/list1"/>
    <dgm:cxn modelId="{890EABE3-6068-4E30-AE69-B92906970A1D}" srcId="{A3074C2E-03D3-486C-ABEB-9E95295D0A5C}" destId="{13A2930C-4928-40E9-A9E7-E0E85CA393FA}" srcOrd="0" destOrd="0" parTransId="{617C16D3-FAE2-4DB6-9B54-DD01B64E1F32}" sibTransId="{44602831-8074-451E-A387-4B76D6126066}"/>
    <dgm:cxn modelId="{A4E6A9E5-75D2-CB49-93A6-BDC10C4126DE}" type="presOf" srcId="{13A2930C-4928-40E9-A9E7-E0E85CA393FA}" destId="{9E299D33-1F15-2146-ABB8-BB8D2B9A4EAD}" srcOrd="0" destOrd="0" presId="urn:microsoft.com/office/officeart/2005/8/layout/list1"/>
    <dgm:cxn modelId="{AF5E5AE6-B936-4610-9F2D-E213707BFE3A}" srcId="{B164192F-BFC5-4E27-BFA4-4C0067AD83EB}" destId="{76EE0D24-6903-4C3B-99C2-7A830166541F}" srcOrd="1" destOrd="0" parTransId="{9C4DF347-60DB-4F33-844A-5587CADBC327}" sibTransId="{2A32B144-92E5-479E-BAAB-8C54152D47FD}"/>
    <dgm:cxn modelId="{880E7B70-494C-4D4D-8800-686C555F1E2A}" type="presParOf" srcId="{E657A7D9-7379-B947-A73F-400C33379836}" destId="{37456D36-C021-EE4B-B00F-EDE5940D4A79}" srcOrd="0" destOrd="0" presId="urn:microsoft.com/office/officeart/2005/8/layout/list1"/>
    <dgm:cxn modelId="{AD0EA4C6-73C2-D74D-A792-D5893A4435E0}" type="presParOf" srcId="{37456D36-C021-EE4B-B00F-EDE5940D4A79}" destId="{87E6A740-9747-0740-AF83-280AE7D94455}" srcOrd="0" destOrd="0" presId="urn:microsoft.com/office/officeart/2005/8/layout/list1"/>
    <dgm:cxn modelId="{FFABB57C-01F8-A344-8F6E-FFAEB472B78B}" type="presParOf" srcId="{37456D36-C021-EE4B-B00F-EDE5940D4A79}" destId="{D8E5F24B-949B-A84D-A096-5D2F2D6B477D}" srcOrd="1" destOrd="0" presId="urn:microsoft.com/office/officeart/2005/8/layout/list1"/>
    <dgm:cxn modelId="{4B29C584-08CC-F34C-AC2C-59203290298F}" type="presParOf" srcId="{E657A7D9-7379-B947-A73F-400C33379836}" destId="{C995D7DD-0B9B-6E47-8839-E718A9DF26F3}" srcOrd="1" destOrd="0" presId="urn:microsoft.com/office/officeart/2005/8/layout/list1"/>
    <dgm:cxn modelId="{458FBA0F-EE07-2E4B-827D-4A054DBFF2A4}" type="presParOf" srcId="{E657A7D9-7379-B947-A73F-400C33379836}" destId="{9E299D33-1F15-2146-ABB8-BB8D2B9A4EAD}" srcOrd="2" destOrd="0" presId="urn:microsoft.com/office/officeart/2005/8/layout/list1"/>
    <dgm:cxn modelId="{19EF3A52-CE86-8D41-AE25-8B022B7FD9D7}" type="presParOf" srcId="{E657A7D9-7379-B947-A73F-400C33379836}" destId="{67FA8CED-0146-714C-AB1F-C3A07E92E4E1}" srcOrd="3" destOrd="0" presId="urn:microsoft.com/office/officeart/2005/8/layout/list1"/>
    <dgm:cxn modelId="{1B50AE13-882A-804F-9ED7-317E534DA857}" type="presParOf" srcId="{E657A7D9-7379-B947-A73F-400C33379836}" destId="{76E91BD2-EE4E-D345-92D8-65826883CD5B}" srcOrd="4" destOrd="0" presId="urn:microsoft.com/office/officeart/2005/8/layout/list1"/>
    <dgm:cxn modelId="{2313DFCD-EA37-0340-90BE-E88F747E478C}" type="presParOf" srcId="{76E91BD2-EE4E-D345-92D8-65826883CD5B}" destId="{E109E9B1-26E9-874B-B247-C5FA74F1A3BF}" srcOrd="0" destOrd="0" presId="urn:microsoft.com/office/officeart/2005/8/layout/list1"/>
    <dgm:cxn modelId="{E4FF415E-820C-7441-8038-2DB89E3D983E}" type="presParOf" srcId="{76E91BD2-EE4E-D345-92D8-65826883CD5B}" destId="{F3B6B1EC-1072-1F47-8C98-EA823AE35F42}" srcOrd="1" destOrd="0" presId="urn:microsoft.com/office/officeart/2005/8/layout/list1"/>
    <dgm:cxn modelId="{2E0A467B-16C2-C846-8376-9E6C26902542}" type="presParOf" srcId="{E657A7D9-7379-B947-A73F-400C33379836}" destId="{9EB3C78F-CC20-5442-8B5C-3FC3F984A119}" srcOrd="5" destOrd="0" presId="urn:microsoft.com/office/officeart/2005/8/layout/list1"/>
    <dgm:cxn modelId="{9D877BA5-D8B4-9840-8FD9-5716E84C2DCD}" type="presParOf" srcId="{E657A7D9-7379-B947-A73F-400C33379836}" destId="{4A1EF900-2A91-1C41-933E-A5F7572FC1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9D33-1F15-2146-ABB8-BB8D2B9A4EAD}">
      <dsp:nvSpPr>
        <dsp:cNvPr id="0" name=""/>
        <dsp:cNvSpPr/>
      </dsp:nvSpPr>
      <dsp:spPr>
        <a:xfrm>
          <a:off x="0" y="406572"/>
          <a:ext cx="5800724" cy="1713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01" tIns="354076" rIns="45020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Increase in global temperatures is accelerating due to human emissions; it has been debated how this relationship is best modeled [4] [6] [7] [8]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So I wanted to compare exponential regression and linear regression (cubic fit)</a:t>
          </a:r>
        </a:p>
      </dsp:txBody>
      <dsp:txXfrm>
        <a:off x="0" y="406572"/>
        <a:ext cx="5800724" cy="1713599"/>
      </dsp:txXfrm>
    </dsp:sp>
    <dsp:sp modelId="{D8E5F24B-949B-A84D-A096-5D2F2D6B477D}">
      <dsp:nvSpPr>
        <dsp:cNvPr id="0" name=""/>
        <dsp:cNvSpPr/>
      </dsp:nvSpPr>
      <dsp:spPr>
        <a:xfrm>
          <a:off x="290036" y="155652"/>
          <a:ext cx="406050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77" tIns="0" rIns="1534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does the mean increase?</a:t>
          </a:r>
        </a:p>
      </dsp:txBody>
      <dsp:txXfrm>
        <a:off x="314534" y="180150"/>
        <a:ext cx="4011510" cy="452844"/>
      </dsp:txXfrm>
    </dsp:sp>
    <dsp:sp modelId="{4A1EF900-2A91-1C41-933E-A5F7572FC1B9}">
      <dsp:nvSpPr>
        <dsp:cNvPr id="0" name=""/>
        <dsp:cNvSpPr/>
      </dsp:nvSpPr>
      <dsp:spPr>
        <a:xfrm>
          <a:off x="0" y="2462892"/>
          <a:ext cx="5800724" cy="2945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01" tIns="354076" rIns="45020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Calculated the next year’s mean temperature anomaly based on exponential or linear regression (on mean yearly temperature anomaly)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Generated a new temperature anomaly distribution for each year, and generated 12 random values from this distribution (also added some Gaussian noise) [9]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Graphed the average of the 100 simulations as a spiral, inspired by Ed Hawkins’ temperature spiral [3] [10]</a:t>
          </a:r>
        </a:p>
      </dsp:txBody>
      <dsp:txXfrm>
        <a:off x="0" y="2462892"/>
        <a:ext cx="5800724" cy="2945249"/>
      </dsp:txXfrm>
    </dsp:sp>
    <dsp:sp modelId="{F3B6B1EC-1072-1F47-8C98-EA823AE35F42}">
      <dsp:nvSpPr>
        <dsp:cNvPr id="0" name=""/>
        <dsp:cNvSpPr/>
      </dsp:nvSpPr>
      <dsp:spPr>
        <a:xfrm>
          <a:off x="290036" y="2211972"/>
          <a:ext cx="406050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77" tIns="0" rIns="1534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I did this:</a:t>
          </a:r>
        </a:p>
      </dsp:txBody>
      <dsp:txXfrm>
        <a:off x="314534" y="2236470"/>
        <a:ext cx="401151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6E0E-4EC7-72A1-00B8-8EA170D8D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520C0-1A6C-F45A-8E6F-5D45D899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97242-6524-2D0F-2FB1-8080AB11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F63A-DEB4-FB08-A970-3D969EAC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0CBE-86F3-17C4-4E83-B3DCF5BB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5F5C-3B20-3628-A6AF-85089879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4BBF1-B424-266C-7F4D-75EA5A446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33AB-3504-CC92-F354-C9AEE7A3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F3E2-FC3D-F9D0-2928-ECBF716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AF6-13C2-213E-8CAC-5E2E5797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74083-61AC-ADD2-4328-5AA8C88C9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EC54-DEFC-4FB6-AB9D-C6FA03B27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A045-09FA-2516-370A-908D9982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D606-47B5-6124-4916-118A9092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DBF7-76BE-4060-B006-F2D3F326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F7EC-5B6E-C265-2FEE-CE19E984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B14E0-21B7-25A9-1196-17A2250E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85DD-AD89-E2EE-F04B-62C8B53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6C965-981F-F33C-2E2C-99CA78FC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5F90A-A691-BB75-A939-0214F2C6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A605-4D99-D6B6-C79E-41680409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BCCB6-B192-D255-5D97-61A764061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F77B-1748-55B9-83C3-022EEF07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A4E87-3442-2081-F470-C41D7720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8481-724F-4964-AD15-5F56A7EB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01F8-EF6E-E519-6081-44F7D0B9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B8A3-8433-BCD7-3E41-AD090ADCF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32EFE-2452-6ACC-44D5-803246E7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58225-17EF-113F-2B2F-4E7A7EA1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1803A-C2E3-BCC6-6CBC-0F3CE27A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4E619-7C9A-D1C2-0E01-38A6B208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33BD-FC3B-2BD5-B59E-DE4D766B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F0DCF-B533-C16B-DA84-CAB79E2E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A5F6C-DCC0-E18C-FBC9-F94D1AFD3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AB8D9-1208-C2C2-899F-ADDCE7C11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EF45C-F890-759E-4559-44BB32816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0E99C-C616-9B8B-A546-69BF7142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3B0F6-C207-C3FF-B8DC-98CFB135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69D07-757A-9D2E-1CE8-60DCFABA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8EF-907F-F3F4-D036-A12F6C2B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8184D-BD6E-592E-955D-AF53B9C7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B7FBA-E447-9F14-F09E-55BD89A8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D364D-2408-4B7B-E932-8C5FAA97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448F9-3D09-20FB-E921-2D5A1833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7B706-E5A0-CBAC-49FF-A31D6A2F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26688-3CAD-7F5E-5DED-2BD41D6B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364D-61AB-3598-9E04-51B6012D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78A49-F257-F75F-6BC9-CA1E97AB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A1E67-E1FA-719E-D590-B5C00C9C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0EBA9-E32B-0D23-ACCF-AAA38A11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ABA77-540F-9D42-F30A-899DE05D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2D34A-2EC8-3FDC-9811-B0F2B891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7D2A-6D1D-BABB-8990-4F6290C5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B8428-3AF7-0527-1B2E-98166D7D0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9D49-84B1-20BE-9954-E0137B2B5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99EF3-8A7E-4E11-4FFE-1A3C196D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DFA17-4AC3-A276-7046-E3D7F4B3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FE7BA-CA8E-7B4C-EF87-826A95E2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3EDCE-093A-A9E2-BBEE-ABB9DD69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80797-E3FA-DFD8-C231-9D9AD3157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FC81-C460-0B93-A110-C3A4FA066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73308-4D9B-FF4E-B12A-DE4F93F5C514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ABDD-B5F0-06E3-DB50-383805730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4C53-1495-47E8-2D6A-B5AC31DE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CFA75-1F0B-6A49-9C61-5334C274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1223/x5t95v" TargetMode="External"/><Relationship Id="rId3" Type="http://schemas.openxmlformats.org/officeDocument/2006/relationships/hyperlink" Target="https://www.giss.nasa.gov/pubs/abs/le07900t.html" TargetMode="External"/><Relationship Id="rId7" Type="http://schemas.openxmlformats.org/officeDocument/2006/relationships/hyperlink" Target="https://www.climate.gov/news-features/understanding-climate/climate-change-global-temperature" TargetMode="External"/><Relationship Id="rId2" Type="http://schemas.openxmlformats.org/officeDocument/2006/relationships/hyperlink" Target="https://data.giss.nasa.gov/gistem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281/zenodo.15922567" TargetMode="External"/><Relationship Id="rId5" Type="http://schemas.openxmlformats.org/officeDocument/2006/relationships/hyperlink" Target="https://science.nasa.gov/earth/measuring_global_temperature/" TargetMode="External"/><Relationship Id="rId4" Type="http://schemas.openxmlformats.org/officeDocument/2006/relationships/hyperlink" Target="https://doi.org/10.5281/zenodo.15881696" TargetMode="External"/><Relationship Id="rId9" Type="http://schemas.openxmlformats.org/officeDocument/2006/relationships/hyperlink" Target="https://doi.org/10.1038/s41561-024-01580-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quest.io/blog/climate-temperature-spirals-python/" TargetMode="External"/><Relationship Id="rId2" Type="http://schemas.openxmlformats.org/officeDocument/2006/relationships/hyperlink" Target="https://medium.com/@ms_somanna/guide-to-adding-noise-to-your-data-using-python-and-numpy-c8be815df5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8A98D6-844F-E74C-86C8-CB7D861BE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Climate Change Visualization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19B5FBA8-B110-13A6-8C3B-EDE5127EC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Ellie Bucher</a:t>
            </a:r>
          </a:p>
        </p:txBody>
      </p:sp>
      <p:pic>
        <p:nvPicPr>
          <p:cNvPr id="15" name="Picture 14" descr="A circular diagram with different colors of lines&#10;&#10;AI-generated content may be incorrect.">
            <a:extLst>
              <a:ext uri="{FF2B5EF4-FFF2-40B4-BE49-F238E27FC236}">
                <a16:creationId xmlns:a16="http://schemas.microsoft.com/office/drawing/2014/main" id="{0CEFE6BA-983D-5B3A-78A0-A98FEC6F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2001"/>
            <a:ext cx="5608320" cy="50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9E140E-57CC-F0BF-0057-57AFB2C3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&amp; Methods</a:t>
            </a:r>
            <a:endParaRPr lang="en-US" dirty="0"/>
          </a:p>
        </p:txBody>
      </p:sp>
      <p:graphicFrame>
        <p:nvGraphicFramePr>
          <p:cNvPr id="23" name="Content Placeholder 10">
            <a:extLst>
              <a:ext uri="{FF2B5EF4-FFF2-40B4-BE49-F238E27FC236}">
                <a16:creationId xmlns:a16="http://schemas.microsoft.com/office/drawing/2014/main" id="{2D32397D-823E-4E1A-8A57-A1641E140A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5539646"/>
              </p:ext>
            </p:extLst>
          </p:nvPr>
        </p:nvGraphicFramePr>
        <p:xfrm>
          <a:off x="6096000" y="1186962"/>
          <a:ext cx="5800724" cy="556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E4A46E0-8237-3E35-A084-3E318C33D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4" y="1485900"/>
            <a:ext cx="5800726" cy="5006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Data</a:t>
            </a:r>
          </a:p>
          <a:p>
            <a:r>
              <a:rPr lang="en-US" sz="2000" dirty="0"/>
              <a:t>Used GISTEMP from NASA Goddard Institute for Space Studies [1] [2]</a:t>
            </a:r>
          </a:p>
          <a:p>
            <a:pPr lvl="1"/>
            <a:r>
              <a:rPr lang="en-US" sz="2000" dirty="0"/>
              <a:t>Global temperature anomalies, or deviations from baseline mean temperature from years 1951-1980</a:t>
            </a:r>
          </a:p>
          <a:p>
            <a:pPr marL="0" indent="0">
              <a:buNone/>
            </a:pPr>
            <a:r>
              <a:rPr lang="en-US" sz="2000" dirty="0"/>
              <a:t>Methods &amp; Simulation</a:t>
            </a:r>
          </a:p>
          <a:p>
            <a:r>
              <a:rPr lang="en-US" sz="2000" dirty="0"/>
              <a:t>Monte Carlo simulation (100 runs) to predict next 75 years of temperature anomalies based on a distribution of temperature anomalies that shifts each year</a:t>
            </a:r>
          </a:p>
          <a:p>
            <a:r>
              <a:rPr lang="en-US" sz="2000" dirty="0"/>
              <a:t>Distribution of temperature anomaly for a given year is roughly normal, but due to climate change, it changes every year [5]</a:t>
            </a:r>
          </a:p>
          <a:p>
            <a:pPr lvl="1"/>
            <a:r>
              <a:rPr lang="en-US" sz="2000" dirty="0"/>
              <a:t>Mean increases, standard deviation is different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98B330-A201-89B1-23BA-91A8A1E19127}"/>
              </a:ext>
            </a:extLst>
          </p:cNvPr>
          <p:cNvSpPr txBox="1"/>
          <p:nvPr/>
        </p:nvSpPr>
        <p:spPr>
          <a:xfrm>
            <a:off x="4955822" y="103355"/>
            <a:ext cx="342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Note: Numbers in brackets correspond to references on final slide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727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72054-5622-AAA4-A86B-C7F1CBC4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Visualizations</a:t>
            </a:r>
          </a:p>
        </p:txBody>
      </p:sp>
      <p:pic>
        <p:nvPicPr>
          <p:cNvPr id="3" name="animation1">
            <a:hlinkClick r:id="" action="ppaction://media"/>
            <a:extLst>
              <a:ext uri="{FF2B5EF4-FFF2-40B4-BE49-F238E27FC236}">
                <a16:creationId xmlns:a16="http://schemas.microsoft.com/office/drawing/2014/main" id="{026C8B81-154F-C610-0348-936CBB147C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" y="1716274"/>
            <a:ext cx="6096000" cy="4571999"/>
          </a:xfrm>
          <a:prstGeom prst="rect">
            <a:avLst/>
          </a:prstGeom>
        </p:spPr>
      </p:pic>
      <p:pic>
        <p:nvPicPr>
          <p:cNvPr id="6" name="animation2">
            <a:hlinkClick r:id="" action="ppaction://media"/>
            <a:extLst>
              <a:ext uri="{FF2B5EF4-FFF2-40B4-BE49-F238E27FC236}">
                <a16:creationId xmlns:a16="http://schemas.microsoft.com/office/drawing/2014/main" id="{22EC6FD6-51FB-25F1-9E52-82A163225A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1716274"/>
            <a:ext cx="6000771" cy="45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2B67-E1FF-8564-0ECB-4E1F9F81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-888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51AF-2A58-CB43-2307-05895BA89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891822"/>
            <a:ext cx="11988800" cy="5966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Data</a:t>
            </a:r>
          </a:p>
          <a:p>
            <a:pPr marL="0" indent="0">
              <a:buNone/>
            </a:pPr>
            <a:r>
              <a:rPr lang="en-US" sz="1800" dirty="0"/>
              <a:t>[1] GISTEMP Team, 2025: </a:t>
            </a:r>
            <a:r>
              <a:rPr lang="en-US" sz="1800" i="1" dirty="0"/>
              <a:t>GISS Surface Temperature Analysis (GISTEMP), version 4</a:t>
            </a:r>
            <a:r>
              <a:rPr lang="en-US" sz="1800" dirty="0"/>
              <a:t>. NASA Goddard Institute for Space Studies. Dataset accessed 2025-11-24 at </a:t>
            </a:r>
            <a:r>
              <a:rPr lang="en-US" sz="1800" dirty="0">
                <a:hlinkClick r:id="rId2"/>
              </a:rPr>
              <a:t>https://data.giss.nasa.gov/gistemp/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[2] Lenssen, N., G.A. Schmidt, M. Hendrickson, P. Jacobs, M. Menne, and R. Ruedy, 2024: </a:t>
            </a:r>
            <a:r>
              <a:rPr lang="en-US" sz="1800" dirty="0">
                <a:hlinkClick r:id="rId3"/>
              </a:rPr>
              <a:t>A GISTEMPv4 observational uncertainty ensemble</a:t>
            </a:r>
            <a:r>
              <a:rPr lang="en-US" sz="1800" dirty="0"/>
              <a:t>. </a:t>
            </a:r>
            <a:r>
              <a:rPr lang="en-US" sz="1800" i="1" dirty="0"/>
              <a:t>J. </a:t>
            </a:r>
            <a:r>
              <a:rPr lang="en-US" sz="1800" i="1" dirty="0" err="1"/>
              <a:t>Geophys</a:t>
            </a:r>
            <a:r>
              <a:rPr lang="en-US" sz="1800" i="1" dirty="0"/>
              <a:t>. Res. Atmos.</a:t>
            </a:r>
            <a:r>
              <a:rPr lang="en-US" sz="1800" dirty="0"/>
              <a:t>, </a:t>
            </a:r>
            <a:r>
              <a:rPr lang="en-US" sz="1800" b="1" dirty="0"/>
              <a:t>129</a:t>
            </a:r>
            <a:r>
              <a:rPr lang="en-US" sz="1800" dirty="0"/>
              <a:t>, no. 17, e2023JD040179, doi:10.1029/2023JD040179.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Temperature Anomaly and Climate Change Information; Climate Spiral</a:t>
            </a:r>
          </a:p>
          <a:p>
            <a:pPr marL="0" indent="0">
              <a:buNone/>
            </a:pPr>
            <a:r>
              <a:rPr lang="en-US" sz="1800" dirty="0"/>
              <a:t>[3] Mark </a:t>
            </a:r>
            <a:r>
              <a:rPr lang="en-US" sz="1800" dirty="0" err="1"/>
              <a:t>SubbaRao</a:t>
            </a:r>
            <a:r>
              <a:rPr lang="en-US" sz="1800" dirty="0"/>
              <a:t>. (2023). NASA Climate Spiral 1880-Present. </a:t>
            </a:r>
            <a:r>
              <a:rPr lang="en-US" sz="1800" dirty="0" err="1"/>
              <a:t>Zenodo</a:t>
            </a:r>
            <a:r>
              <a:rPr lang="en-US" sz="1800" dirty="0"/>
              <a:t>. </a:t>
            </a:r>
            <a:r>
              <a:rPr lang="en-US" sz="1800" dirty="0">
                <a:hlinkClick r:id="rId4"/>
              </a:rPr>
              <a:t>https://doi.org/10.5281/zenodo.15881696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[4] </a:t>
            </a:r>
            <a:r>
              <a:rPr lang="en-US" sz="1800" dirty="0">
                <a:effectLst/>
              </a:rPr>
              <a:t>NASA. (2025, January 28). </a:t>
            </a:r>
            <a:r>
              <a:rPr lang="en-US" sz="1800" i="1" dirty="0">
                <a:effectLst/>
              </a:rPr>
              <a:t>This is how scientists measure global temperature - NASA science</a:t>
            </a:r>
            <a:r>
              <a:rPr lang="en-US" sz="1800" dirty="0">
                <a:effectLst/>
              </a:rPr>
              <a:t>. NASA. </a:t>
            </a:r>
            <a:r>
              <a:rPr lang="en-US" sz="1800" dirty="0">
                <a:effectLst/>
                <a:hlinkClick r:id="rId5"/>
              </a:rPr>
              <a:t>https://science.nasa.gov/earth/measuring_global_temperature</a:t>
            </a:r>
            <a:r>
              <a:rPr lang="en-US" sz="1800" dirty="0">
                <a:hlinkClick r:id="rId5"/>
              </a:rPr>
              <a:t>/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[5] Mark </a:t>
            </a:r>
            <a:r>
              <a:rPr lang="en-US" sz="1800" dirty="0" err="1"/>
              <a:t>SubbaRao</a:t>
            </a:r>
            <a:r>
              <a:rPr lang="en-US" sz="1800" dirty="0"/>
              <a:t>, &amp; Jenny Marder Fadoul. (2025). Shifting Distribution of Land Temperature Anomalies, 1964-2024. </a:t>
            </a:r>
            <a:r>
              <a:rPr lang="en-US" sz="1800" dirty="0" err="1"/>
              <a:t>Zenodo</a:t>
            </a:r>
            <a:r>
              <a:rPr lang="en-US" sz="1800" dirty="0"/>
              <a:t>. </a:t>
            </a:r>
            <a:r>
              <a:rPr lang="en-US" sz="1800" dirty="0">
                <a:hlinkClick r:id="rId6"/>
              </a:rPr>
              <a:t>https://doi.org/10.5281/zenodo.15922567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[6] </a:t>
            </a:r>
            <a:r>
              <a:rPr lang="en-US" sz="1800" dirty="0">
                <a:effectLst/>
              </a:rPr>
              <a:t>Dahlman, R. L. A. L. (2025, May 29). </a:t>
            </a:r>
            <a:r>
              <a:rPr lang="en-US" sz="1800" i="1" dirty="0">
                <a:effectLst/>
              </a:rPr>
              <a:t>Climate change: Global temperature</a:t>
            </a:r>
            <a:r>
              <a:rPr lang="en-US" sz="1800" dirty="0">
                <a:effectLst/>
              </a:rPr>
              <a:t>. NOAA </a:t>
            </a:r>
            <a:r>
              <a:rPr lang="en-US" sz="1800" dirty="0" err="1">
                <a:effectLst/>
              </a:rPr>
              <a:t>Climate.gov</a:t>
            </a:r>
            <a:r>
              <a:rPr lang="en-US" sz="1800" dirty="0">
                <a:effectLst/>
              </a:rPr>
              <a:t>. </a:t>
            </a:r>
            <a:r>
              <a:rPr lang="en-US" sz="1800" dirty="0">
                <a:effectLst/>
                <a:hlinkClick r:id="rId7"/>
              </a:rPr>
              <a:t>https://www.climate.gov/news-features/understanding-climate/climate-change-global-temperature</a:t>
            </a:r>
            <a:r>
              <a:rPr lang="en-US" sz="18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[7] </a:t>
            </a:r>
            <a:r>
              <a:rPr lang="en-US" sz="1800" dirty="0">
                <a:effectLst/>
              </a:rPr>
              <a:t>Noll, M. (2023). </a:t>
            </a:r>
            <a:r>
              <a:rPr lang="en-US" sz="1800" i="1" dirty="0">
                <a:effectLst/>
              </a:rPr>
              <a:t>Exponential Life-Threatening Rise of the Global Temperature</a:t>
            </a:r>
            <a:r>
              <a:rPr lang="en-US" sz="1800" dirty="0">
                <a:effectLst/>
              </a:rPr>
              <a:t>. </a:t>
            </a:r>
            <a:r>
              <a:rPr lang="en-US" sz="1800" dirty="0">
                <a:effectLst/>
                <a:hlinkClick r:id="rId8"/>
              </a:rPr>
              <a:t>https://doi.org/10.31223/x5t95v</a:t>
            </a:r>
            <a:r>
              <a:rPr lang="en-US" sz="18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[8] </a:t>
            </a:r>
            <a:r>
              <a:rPr lang="en-US" sz="1800" dirty="0">
                <a:effectLst/>
              </a:rPr>
              <a:t>Jarvis, A., &amp; Forster, P. M. (2024). Estimated human-induced warming from a linear temperature and atmospheric CO2 relationship. </a:t>
            </a:r>
            <a:r>
              <a:rPr lang="en-US" sz="1800" i="1" dirty="0">
                <a:effectLst/>
              </a:rPr>
              <a:t>Nature Geoscience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17</a:t>
            </a:r>
            <a:r>
              <a:rPr lang="en-US" sz="1800" dirty="0">
                <a:effectLst/>
              </a:rPr>
              <a:t>(12), 1222–1224. </a:t>
            </a:r>
            <a:r>
              <a:rPr lang="en-US" sz="1800" dirty="0">
                <a:effectLst/>
                <a:hlinkClick r:id="rId9"/>
              </a:rPr>
              <a:t>https://doi.org/10.1038/s41561-024-01580-5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1720AF-D2FF-1C8D-9B05-163899F52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8846"/>
            <a:ext cx="0" cy="177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25373" tIns="-125373" rIns="-125373" bIns="-12537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10DCA-D024-B1B5-265C-A60F1417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E137-6E97-565A-3092-133455EF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-888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References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0C08-7790-771F-E7D1-0B26C571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891822"/>
            <a:ext cx="11988800" cy="5966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Code References</a:t>
            </a:r>
          </a:p>
          <a:p>
            <a:pPr marL="0" indent="0">
              <a:buNone/>
            </a:pPr>
            <a:r>
              <a:rPr lang="en-US" sz="1800" dirty="0"/>
              <a:t>Used </a:t>
            </a:r>
            <a:r>
              <a:rPr lang="en-US" sz="1800" dirty="0" err="1"/>
              <a:t>numpy</a:t>
            </a:r>
            <a:r>
              <a:rPr lang="en-US" sz="1800" dirty="0"/>
              <a:t>, matplotlib, </a:t>
            </a:r>
            <a:r>
              <a:rPr lang="en-US" sz="1800" dirty="0" err="1"/>
              <a:t>scipy</a:t>
            </a:r>
            <a:r>
              <a:rPr lang="en-US" sz="1800" dirty="0"/>
              <a:t>, </a:t>
            </a:r>
            <a:r>
              <a:rPr lang="en-US" sz="1800" dirty="0" err="1"/>
              <a:t>sklearn</a:t>
            </a:r>
            <a:r>
              <a:rPr lang="en-US" sz="1800" dirty="0"/>
              <a:t> documentation</a:t>
            </a:r>
          </a:p>
          <a:p>
            <a:pPr marL="0" indent="0">
              <a:buNone/>
            </a:pPr>
            <a:r>
              <a:rPr lang="en-US" sz="1800" dirty="0"/>
              <a:t>Went to this website to understand Gaussian noise: </a:t>
            </a:r>
          </a:p>
          <a:p>
            <a:pPr marL="0" indent="0">
              <a:buNone/>
            </a:pPr>
            <a:r>
              <a:rPr lang="en-US" sz="1800" dirty="0">
                <a:effectLst/>
              </a:rPr>
              <a:t>[9] Sonna, M. (n.d.). </a:t>
            </a:r>
            <a:r>
              <a:rPr lang="en-US" sz="1800" i="1" dirty="0">
                <a:effectLst/>
              </a:rPr>
              <a:t>Guide to adding noise to your data using Python and </a:t>
            </a:r>
            <a:r>
              <a:rPr lang="en-US" sz="1800" i="1" dirty="0" err="1">
                <a:effectLst/>
              </a:rPr>
              <a:t>Numpy</a:t>
            </a:r>
            <a:r>
              <a:rPr lang="en-US" sz="1800" dirty="0">
                <a:effectLst/>
              </a:rPr>
              <a:t>. Medium. </a:t>
            </a:r>
            <a:r>
              <a:rPr lang="en-US" sz="1800" dirty="0">
                <a:effectLst/>
                <a:hlinkClick r:id="rId2"/>
              </a:rPr>
              <a:t>https://medium.com/@ms_somanna/guide-to-adding-noise-to-your-data-using-python-and-numpy-c8be815df524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Went to this website to understand how to graph my data in polar coordinates:</a:t>
            </a:r>
          </a:p>
          <a:p>
            <a:pPr marL="0" indent="0">
              <a:buNone/>
            </a:pPr>
            <a:r>
              <a:rPr lang="en-US" sz="1800" dirty="0">
                <a:effectLst/>
              </a:rPr>
              <a:t>[10] Dataquest. (2023, February 23). </a:t>
            </a:r>
            <a:r>
              <a:rPr lang="en-US" sz="1800" i="1" dirty="0">
                <a:effectLst/>
              </a:rPr>
              <a:t>Generating climate temperature spirals in Python</a:t>
            </a:r>
            <a:r>
              <a:rPr lang="en-US" sz="1800" dirty="0">
                <a:effectLst/>
              </a:rPr>
              <a:t>. </a:t>
            </a:r>
            <a:r>
              <a:rPr lang="en-US" sz="1800" dirty="0">
                <a:effectLst/>
                <a:hlinkClick r:id="rId3"/>
              </a:rPr>
              <a:t>https://www.dataquest.io/blog/climate-temperature-spirals-python/</a:t>
            </a:r>
            <a:r>
              <a:rPr lang="en-US" sz="1800" dirty="0">
                <a:effectLst/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E7112C-885E-CF8F-1D2A-FA8E8DC3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8846"/>
            <a:ext cx="0" cy="177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25373" tIns="-125373" rIns="-125373" bIns="-12537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7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675</Words>
  <Application>Microsoft Macintosh PowerPoint</Application>
  <PresentationFormat>Widescreen</PresentationFormat>
  <Paragraphs>40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Helvetica</vt:lpstr>
      <vt:lpstr>Office Theme</vt:lpstr>
      <vt:lpstr>Climate Change Visualization</vt:lpstr>
      <vt:lpstr>Topic &amp; Methods</vt:lpstr>
      <vt:lpstr>Visualizations</vt:lpstr>
      <vt:lpstr>References</vt:lpstr>
      <vt:lpstr>References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Ellie Bucher</dc:creator>
  <cp:lastModifiedBy>Ellie Bucher</cp:lastModifiedBy>
  <cp:revision>2</cp:revision>
  <dcterms:created xsi:type="dcterms:W3CDTF">2025-12-02T07:07:38Z</dcterms:created>
  <dcterms:modified xsi:type="dcterms:W3CDTF">2025-12-02T23:52:37Z</dcterms:modified>
</cp:coreProperties>
</file>