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Roboto" panose="02000000000000000000" pitchFamily="2" charset="0"/>
      <p:regular r:id="rId7"/>
      <p:bold r:id="rId8"/>
      <p:italic r:id="rId9"/>
      <p:boldItalic r:id="rId10"/>
    </p:embeddedFont>
    <p:embeddedFont>
      <p:font typeface="Roboto Slab" pitchFamily="2" charset="0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68"/>
  </p:normalViewPr>
  <p:slideViewPr>
    <p:cSldViewPr snapToGrid="0">
      <p:cViewPr>
        <p:scale>
          <a:sx n="99" d="100"/>
          <a:sy n="99" d="100"/>
        </p:scale>
        <p:origin x="1904" y="8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fbdc5c2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9fbdc5c2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fbdc5c2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fbdc5c2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ons_of_Uranus" TargetMode="External"/><Relationship Id="rId2" Type="http://schemas.openxmlformats.org/officeDocument/2006/relationships/hyperlink" Target="https://science.nasa.gov/uranus/moons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sd.jpl.nasa.go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896294" y="407406"/>
            <a:ext cx="7351412" cy="10491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/>
              <a:t>Orbital Differences Between Uranus’s Regular and Irregular Moons</a:t>
            </a:r>
            <a:endParaRPr sz="3200"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668876" y="3394880"/>
            <a:ext cx="2163778" cy="584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By: Karan Bhakta</a:t>
            </a:r>
            <a:endParaRPr sz="2000" dirty="0"/>
          </a:p>
        </p:txBody>
      </p:sp>
      <p:cxnSp>
        <p:nvCxnSpPr>
          <p:cNvPr id="3" name="Google Shape;12;p2">
            <a:extLst>
              <a:ext uri="{FF2B5EF4-FFF2-40B4-BE49-F238E27FC236}">
                <a16:creationId xmlns:a16="http://schemas.microsoft.com/office/drawing/2014/main" id="{16EE9FED-7D07-F70B-B995-BB601E3C4723}"/>
              </a:ext>
            </a:extLst>
          </p:cNvPr>
          <p:cNvCxnSpPr>
            <a:cxnSpLocks/>
          </p:cNvCxnSpPr>
          <p:nvPr/>
        </p:nvCxnSpPr>
        <p:spPr>
          <a:xfrm>
            <a:off x="668876" y="1456574"/>
            <a:ext cx="7806249" cy="0"/>
          </a:xfrm>
          <a:prstGeom prst="straightConnector1">
            <a:avLst/>
          </a:prstGeom>
          <a:ln w="31750"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26" name="Picture 2" descr="New research prompts rethink on chances of life on Uranus moons">
            <a:extLst>
              <a:ext uri="{FF2B5EF4-FFF2-40B4-BE49-F238E27FC236}">
                <a16:creationId xmlns:a16="http://schemas.microsoft.com/office/drawing/2014/main" id="{AC11A7C2-EAB1-FF26-94F5-3F69090C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07" y="1922030"/>
            <a:ext cx="4877117" cy="27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478116" y="167559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"/>
              </a:rPr>
              <a:t>Topic and methods used</a:t>
            </a:r>
            <a:endParaRPr dirty="0">
              <a:latin typeface=""/>
            </a:endParaRPr>
          </a:p>
        </p:txBody>
      </p:sp>
      <p:cxnSp>
        <p:nvCxnSpPr>
          <p:cNvPr id="2" name="Google Shape;12;p2">
            <a:extLst>
              <a:ext uri="{FF2B5EF4-FFF2-40B4-BE49-F238E27FC236}">
                <a16:creationId xmlns:a16="http://schemas.microsoft.com/office/drawing/2014/main" id="{3D105C14-A01E-5525-04A2-8673B15B7ABF}"/>
              </a:ext>
            </a:extLst>
          </p:cNvPr>
          <p:cNvCxnSpPr>
            <a:cxnSpLocks/>
          </p:cNvCxnSpPr>
          <p:nvPr/>
        </p:nvCxnSpPr>
        <p:spPr>
          <a:xfrm>
            <a:off x="559916" y="853659"/>
            <a:ext cx="8286400" cy="0"/>
          </a:xfrm>
          <a:prstGeom prst="straightConnector1">
            <a:avLst/>
          </a:prstGeom>
          <a:ln w="31750"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Rectangle 5">
            <a:extLst>
              <a:ext uri="{FF2B5EF4-FFF2-40B4-BE49-F238E27FC236}">
                <a16:creationId xmlns:a16="http://schemas.microsoft.com/office/drawing/2014/main" id="{32E61137-69EE-D3F6-2D33-6D021C44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63" y="1415363"/>
            <a:ext cx="881523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"/>
              </a:rPr>
              <a:t>Models the Uranian System: Uranus and 26 of its moons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"/>
              </a:rPr>
              <a:t>Compares the orbits between regular vs irregular moons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solidFill>
                  <a:schemeClr val="tx1"/>
                </a:solidFill>
                <a:latin typeface=""/>
              </a:rPr>
              <a:t>     -  Regular: Sphere shape and formed with Uranus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solidFill>
                  <a:schemeClr val="tx1"/>
                </a:solidFill>
                <a:latin typeface=""/>
              </a:rPr>
              <a:t>     -  Irregular: Asteroids or Kuiper-belt-type bodies that Uranus grabbed with its gravity later 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"/>
              </a:rPr>
              <a:t>Shows both a 3D view and a 2D top view to visualize orbital structure.</a:t>
            </a:r>
          </a:p>
        </p:txBody>
      </p:sp>
      <p:sp>
        <p:nvSpPr>
          <p:cNvPr id="40" name="Google Shape;127;g20edc0b287f_6_0">
            <a:extLst>
              <a:ext uri="{FF2B5EF4-FFF2-40B4-BE49-F238E27FC236}">
                <a16:creationId xmlns:a16="http://schemas.microsoft.com/office/drawing/2014/main" id="{47704C9F-AE8F-9599-0AC8-A6E9FEC175C4}"/>
              </a:ext>
            </a:extLst>
          </p:cNvPr>
          <p:cNvSpPr/>
          <p:nvPr/>
        </p:nvSpPr>
        <p:spPr>
          <a:xfrm>
            <a:off x="559916" y="1019043"/>
            <a:ext cx="1170913" cy="3963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"/>
              </a:rPr>
              <a:t>Topic</a:t>
            </a:r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id="{17300CF0-F579-0D46-9D10-70C2DA2AB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16" y="3348305"/>
            <a:ext cx="49727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"/>
              </a:rPr>
              <a:t>Keplerian two-body orbit mode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"/>
              </a:rPr>
              <a:t>Kepler’s equation – converts time into position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"/>
              </a:rPr>
              <a:t>Ellipse geometry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"/>
              </a:rPr>
              <a:t>Inclination / 3D tilt</a:t>
            </a:r>
          </a:p>
        </p:txBody>
      </p:sp>
      <p:pic>
        <p:nvPicPr>
          <p:cNvPr id="48" name="Picture 4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FAE4F8E-187A-154D-58EA-0FF39621F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635" y="3398337"/>
            <a:ext cx="1463222" cy="614799"/>
          </a:xfrm>
          <a:prstGeom prst="rect">
            <a:avLst/>
          </a:prstGeom>
        </p:spPr>
      </p:pic>
      <p:pic>
        <p:nvPicPr>
          <p:cNvPr id="50" name="Picture 49" descr="A black and white symbol&#10;&#10;AI-generated content may be incorrect.">
            <a:extLst>
              <a:ext uri="{FF2B5EF4-FFF2-40B4-BE49-F238E27FC236}">
                <a16:creationId xmlns:a16="http://schemas.microsoft.com/office/drawing/2014/main" id="{16B0FA5D-1DC0-0F2C-A82F-B9AFF5E3E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140" y="2936961"/>
            <a:ext cx="1910757" cy="411344"/>
          </a:xfrm>
          <a:prstGeom prst="rect">
            <a:avLst/>
          </a:prstGeom>
        </p:spPr>
      </p:pic>
      <p:pic>
        <p:nvPicPr>
          <p:cNvPr id="52" name="Picture 51" descr="A mathematical equation with numbers and symbols&#10;&#10;AI-generated content may be incorrect.">
            <a:extLst>
              <a:ext uri="{FF2B5EF4-FFF2-40B4-BE49-F238E27FC236}">
                <a16:creationId xmlns:a16="http://schemas.microsoft.com/office/drawing/2014/main" id="{7D3582EE-CEE4-973B-9DAA-673A2152A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118" y="4063168"/>
            <a:ext cx="3053894" cy="870789"/>
          </a:xfrm>
          <a:prstGeom prst="rect">
            <a:avLst/>
          </a:prstGeom>
        </p:spPr>
      </p:pic>
      <p:sp>
        <p:nvSpPr>
          <p:cNvPr id="54" name="Google Shape;127;g20edc0b287f_6_0">
            <a:extLst>
              <a:ext uri="{FF2B5EF4-FFF2-40B4-BE49-F238E27FC236}">
                <a16:creationId xmlns:a16="http://schemas.microsoft.com/office/drawing/2014/main" id="{A15C4211-0D16-B790-0E24-F494BFDCD249}"/>
              </a:ext>
            </a:extLst>
          </p:cNvPr>
          <p:cNvSpPr/>
          <p:nvPr/>
        </p:nvSpPr>
        <p:spPr>
          <a:xfrm>
            <a:off x="559915" y="2843979"/>
            <a:ext cx="1268885" cy="3963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"/>
              </a:rPr>
              <a:t>Methods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60AE6-5555-1989-8DEE-D4A652985581}"/>
              </a:ext>
            </a:extLst>
          </p:cNvPr>
          <p:cNvSpPr/>
          <p:nvPr/>
        </p:nvSpPr>
        <p:spPr>
          <a:xfrm>
            <a:off x="8693238" y="4700789"/>
            <a:ext cx="450761" cy="442710"/>
          </a:xfrm>
          <a:prstGeom prst="rect">
            <a:avLst/>
          </a:prstGeom>
          <a:solidFill>
            <a:schemeClr val="accent2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"/>
              </a:rPr>
              <a:t>1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;p14">
            <a:extLst>
              <a:ext uri="{FF2B5EF4-FFF2-40B4-BE49-F238E27FC236}">
                <a16:creationId xmlns:a16="http://schemas.microsoft.com/office/drawing/2014/main" id="{53D7494F-BFEF-6A2F-FD5F-E6CC2C6EC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900" y="-89448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"/>
              </a:rPr>
              <a:t>Animations</a:t>
            </a:r>
            <a:endParaRPr sz="2400" dirty="0">
              <a:latin typeface=""/>
            </a:endParaRPr>
          </a:p>
        </p:txBody>
      </p:sp>
      <p:cxnSp>
        <p:nvCxnSpPr>
          <p:cNvPr id="7" name="Google Shape;12;p2">
            <a:extLst>
              <a:ext uri="{FF2B5EF4-FFF2-40B4-BE49-F238E27FC236}">
                <a16:creationId xmlns:a16="http://schemas.microsoft.com/office/drawing/2014/main" id="{273C44BA-A03D-47CA-19A3-82B210458507}"/>
              </a:ext>
            </a:extLst>
          </p:cNvPr>
          <p:cNvCxnSpPr>
            <a:cxnSpLocks/>
          </p:cNvCxnSpPr>
          <p:nvPr/>
        </p:nvCxnSpPr>
        <p:spPr>
          <a:xfrm>
            <a:off x="478754" y="569602"/>
            <a:ext cx="7806249" cy="0"/>
          </a:xfrm>
          <a:prstGeom prst="straightConnector1">
            <a:avLst/>
          </a:prstGeom>
          <a:ln w="31750"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EE335CD-A1F9-2EC4-35D7-FA5AF87008B2}"/>
              </a:ext>
            </a:extLst>
          </p:cNvPr>
          <p:cNvSpPr/>
          <p:nvPr/>
        </p:nvSpPr>
        <p:spPr>
          <a:xfrm>
            <a:off x="8693238" y="4700789"/>
            <a:ext cx="450761" cy="442710"/>
          </a:xfrm>
          <a:prstGeom prst="rect">
            <a:avLst/>
          </a:prstGeom>
          <a:solidFill>
            <a:schemeClr val="accent2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"/>
              </a:rPr>
              <a:t>2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"/>
            </a:endParaRPr>
          </a:p>
        </p:txBody>
      </p:sp>
      <p:pic>
        <p:nvPicPr>
          <p:cNvPr id="29" name="animation1">
            <a:hlinkClick r:id="" action="ppaction://media"/>
            <a:extLst>
              <a:ext uri="{FF2B5EF4-FFF2-40B4-BE49-F238E27FC236}">
                <a16:creationId xmlns:a16="http://schemas.microsoft.com/office/drawing/2014/main" id="{704DB750-AEB7-3D41-39B5-53C93C92C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5314" t="5939" r="8303" b="12697"/>
          <a:stretch>
            <a:fillRect/>
          </a:stretch>
        </p:blipFill>
        <p:spPr>
          <a:xfrm>
            <a:off x="112098" y="772015"/>
            <a:ext cx="4351525" cy="4098738"/>
          </a:xfrm>
          <a:prstGeom prst="roundRect">
            <a:avLst/>
          </a:prstGeom>
        </p:spPr>
      </p:pic>
      <p:pic>
        <p:nvPicPr>
          <p:cNvPr id="31" name="animation2">
            <a:hlinkClick r:id="" action="ppaction://media"/>
            <a:extLst>
              <a:ext uri="{FF2B5EF4-FFF2-40B4-BE49-F238E27FC236}">
                <a16:creationId xmlns:a16="http://schemas.microsoft.com/office/drawing/2014/main" id="{25D83803-9DE6-BEF6-2032-5DA9FFC700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3490" t="7011" r="4616" b="8608"/>
          <a:stretch>
            <a:fillRect/>
          </a:stretch>
        </p:blipFill>
        <p:spPr>
          <a:xfrm>
            <a:off x="4572000" y="874948"/>
            <a:ext cx="4351525" cy="399580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86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0DD94-5652-76FB-2EBD-317AA63AA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05" y="1399462"/>
            <a:ext cx="8277346" cy="3156383"/>
          </a:xfrm>
        </p:spPr>
        <p:txBody>
          <a:bodyPr/>
          <a:lstStyle/>
          <a:p>
            <a:r>
              <a:rPr lang="en-US" dirty="0">
                <a:latin typeface=""/>
                <a:hlinkClick r:id="rId2"/>
              </a:rPr>
              <a:t>https://science.nasa.gov/uranus/moons/</a:t>
            </a:r>
            <a:endParaRPr lang="en-US" dirty="0">
              <a:latin typeface=""/>
            </a:endParaRPr>
          </a:p>
          <a:p>
            <a:r>
              <a:rPr lang="en-US" dirty="0">
                <a:latin typeface=""/>
                <a:hlinkClick r:id="rId3"/>
              </a:rPr>
              <a:t>https://en.wikipedia.org/wiki/Moons_of_Uranus</a:t>
            </a:r>
            <a:endParaRPr lang="en-US" dirty="0">
              <a:latin typeface=""/>
            </a:endParaRPr>
          </a:p>
          <a:p>
            <a:r>
              <a:rPr lang="en-US" dirty="0">
                <a:latin typeface=""/>
                <a:hlinkClick r:id="rId4"/>
              </a:rPr>
              <a:t>https://ssd.jpl.nasa.gov/</a:t>
            </a:r>
            <a:endParaRPr lang="en-US" dirty="0">
              <a:latin typeface=""/>
            </a:endParaRPr>
          </a:p>
          <a:p>
            <a:endParaRPr lang="en-US" dirty="0">
              <a:latin typeface=""/>
            </a:endParaRPr>
          </a:p>
          <a:p>
            <a:endParaRPr lang="en-US" dirty="0">
              <a:latin typeface=""/>
            </a:endParaRPr>
          </a:p>
        </p:txBody>
      </p:sp>
      <p:sp>
        <p:nvSpPr>
          <p:cNvPr id="10" name="Google Shape;71;p14">
            <a:extLst>
              <a:ext uri="{FF2B5EF4-FFF2-40B4-BE49-F238E27FC236}">
                <a16:creationId xmlns:a16="http://schemas.microsoft.com/office/drawing/2014/main" id="{CF3BF6C0-B4E3-64D2-97F5-353FC1D09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900" y="282731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"/>
              </a:rPr>
              <a:t>References</a:t>
            </a:r>
            <a:endParaRPr dirty="0">
              <a:latin typeface=""/>
            </a:endParaRPr>
          </a:p>
        </p:txBody>
      </p:sp>
      <p:cxnSp>
        <p:nvCxnSpPr>
          <p:cNvPr id="11" name="Google Shape;12;p2">
            <a:extLst>
              <a:ext uri="{FF2B5EF4-FFF2-40B4-BE49-F238E27FC236}">
                <a16:creationId xmlns:a16="http://schemas.microsoft.com/office/drawing/2014/main" id="{1E21847F-FA21-FD44-DA6E-69515FC6DE44}"/>
              </a:ext>
            </a:extLst>
          </p:cNvPr>
          <p:cNvCxnSpPr>
            <a:cxnSpLocks/>
          </p:cNvCxnSpPr>
          <p:nvPr/>
        </p:nvCxnSpPr>
        <p:spPr>
          <a:xfrm>
            <a:off x="478754" y="941781"/>
            <a:ext cx="7806249" cy="0"/>
          </a:xfrm>
          <a:prstGeom prst="straightConnector1">
            <a:avLst/>
          </a:prstGeom>
          <a:ln w="31750"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1CAA4C8-7C21-77BB-F6B0-5F43392E919B}"/>
              </a:ext>
            </a:extLst>
          </p:cNvPr>
          <p:cNvSpPr/>
          <p:nvPr/>
        </p:nvSpPr>
        <p:spPr>
          <a:xfrm>
            <a:off x="8693238" y="4700789"/>
            <a:ext cx="450761" cy="442710"/>
          </a:xfrm>
          <a:prstGeom prst="rect">
            <a:avLst/>
          </a:prstGeom>
          <a:solidFill>
            <a:schemeClr val="accent2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"/>
              </a:rPr>
              <a:t>3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2419387"/>
      </p:ext>
    </p:extLst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137</Words>
  <Application>Microsoft Macintosh PowerPoint</Application>
  <PresentationFormat>On-screen Show (16:9)</PresentationFormat>
  <Paragraphs>22</Paragraphs>
  <Slides>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Roboto</vt:lpstr>
      <vt:lpstr>Arial</vt:lpstr>
      <vt:lpstr>Roboto Slab</vt:lpstr>
      <vt:lpstr>Marina</vt:lpstr>
      <vt:lpstr>Orbital Differences Between Uranus’s Regular and Irregular Moons</vt:lpstr>
      <vt:lpstr>Topic and methods used</vt:lpstr>
      <vt:lpstr>Animations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Karan Bhakta</cp:lastModifiedBy>
  <cp:revision>3</cp:revision>
  <dcterms:modified xsi:type="dcterms:W3CDTF">2025-12-02T06:11:21Z</dcterms:modified>
</cp:coreProperties>
</file>