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Inter"/>
      <p:regular r:id="rId9"/>
      <p:bold r:id="rId10"/>
      <p:italic r:id="rId11"/>
      <p:boldItalic r:id="rId12"/>
    </p:embeddedFont>
    <p:embeddedFont>
      <p:font typeface="Jua"/>
      <p:regular r:id="rId13"/>
    </p:embeddedFont>
    <p:embeddedFont>
      <p:font typeface="Cinzel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Inter-italic.fntdata"/><Relationship Id="rId10" Type="http://schemas.openxmlformats.org/officeDocument/2006/relationships/font" Target="fonts/Inter-bold.fntdata"/><Relationship Id="rId13" Type="http://schemas.openxmlformats.org/officeDocument/2006/relationships/font" Target="fonts/Jua-regular.fntdata"/><Relationship Id="rId12" Type="http://schemas.openxmlformats.org/officeDocument/2006/relationships/font" Target="fonts/Inter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Inter-regular.fntdata"/><Relationship Id="rId15" Type="http://schemas.openxmlformats.org/officeDocument/2006/relationships/font" Target="fonts/Cinzel-bold.fntdata"/><Relationship Id="rId14" Type="http://schemas.openxmlformats.org/officeDocument/2006/relationships/font" Target="fonts/Cinze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eb5cd01b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0eb5cd01b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bb4f23ae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bb4f23ae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bb4f23ae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bb4f23ae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f77ad7641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f77ad7641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 rot="-391">
            <a:off x="713225" y="3786932"/>
            <a:ext cx="52689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13225" y="1883371"/>
            <a:ext cx="5268900" cy="18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1"/>
          <p:cNvSpPr txBox="1"/>
          <p:nvPr>
            <p:ph hasCustomPrompt="1" type="title"/>
          </p:nvPr>
        </p:nvSpPr>
        <p:spPr>
          <a:xfrm rot="402">
            <a:off x="719950" y="1303475"/>
            <a:ext cx="7704000" cy="20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1978800" y="3285775"/>
            <a:ext cx="51864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4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720000" y="2612759"/>
            <a:ext cx="4360200" cy="15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720000" y="580988"/>
            <a:ext cx="1863600" cy="1805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1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 rot="455">
            <a:off x="720000" y="4048313"/>
            <a:ext cx="45348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540000"/>
            <a:ext cx="77037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0000" y="1237079"/>
            <a:ext cx="7703700" cy="3366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■"/>
              <a:defRPr sz="1050"/>
            </a:lvl1pPr>
            <a:lvl2pPr indent="-295275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indent="-295275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indent="-295275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indent="-295275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indent="-295275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indent="-295275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indent="-295275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indent="-295275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1519838" y="1166488"/>
            <a:ext cx="2907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b="1" sz="3100">
                <a:latin typeface="Cinzel"/>
                <a:ea typeface="Cinzel"/>
                <a:cs typeface="Cinzel"/>
                <a:sym typeface="Cinzel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subTitle"/>
          </p:nvPr>
        </p:nvSpPr>
        <p:spPr>
          <a:xfrm>
            <a:off x="4716563" y="1166488"/>
            <a:ext cx="29076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b="1" sz="3100"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Jua"/>
              <a:buNone/>
              <a:defRPr b="1" sz="2000">
                <a:latin typeface="Jua"/>
                <a:ea typeface="Jua"/>
                <a:cs typeface="Jua"/>
                <a:sym typeface="Jua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3" type="subTitle"/>
          </p:nvPr>
        </p:nvSpPr>
        <p:spPr>
          <a:xfrm>
            <a:off x="1519838" y="2949813"/>
            <a:ext cx="29076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4" type="subTitle"/>
          </p:nvPr>
        </p:nvSpPr>
        <p:spPr>
          <a:xfrm>
            <a:off x="4716563" y="2949813"/>
            <a:ext cx="29076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592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 rot="-220">
            <a:off x="2230650" y="1882189"/>
            <a:ext cx="4682700" cy="21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1139000" y="955050"/>
            <a:ext cx="6866100" cy="32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1256400" y="1492013"/>
            <a:ext cx="66312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004050" y="2482388"/>
            <a:ext cx="5135700" cy="11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61616">
              <a:alpha val="486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0"/>
          <p:cNvSpPr txBox="1"/>
          <p:nvPr>
            <p:ph type="title"/>
          </p:nvPr>
        </p:nvSpPr>
        <p:spPr>
          <a:xfrm>
            <a:off x="1476700" y="3222000"/>
            <a:ext cx="6190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Cinzel"/>
              <a:buNone/>
              <a:defRPr b="1" sz="3100">
                <a:solidFill>
                  <a:schemeClr val="dk2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7ETayLB6gu4fjpMsAbbGeVdL4ts4eW7w/view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idx="1" type="subTitle"/>
          </p:nvPr>
        </p:nvSpPr>
        <p:spPr>
          <a:xfrm rot="-391">
            <a:off x="713225" y="3786932"/>
            <a:ext cx="5268900" cy="4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Tanvi Batra</a:t>
            </a:r>
            <a:endParaRPr/>
          </a:p>
        </p:txBody>
      </p:sp>
      <p:sp>
        <p:nvSpPr>
          <p:cNvPr id="59" name="Google Shape;59;p15"/>
          <p:cNvSpPr txBox="1"/>
          <p:nvPr>
            <p:ph type="ctrTitle"/>
          </p:nvPr>
        </p:nvSpPr>
        <p:spPr>
          <a:xfrm>
            <a:off x="713225" y="2031458"/>
            <a:ext cx="5960400" cy="17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Modeling Meteoroid Ablation and Atmospheric Light Curves</a:t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60" name="Google Shape;6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4275" y="320350"/>
            <a:ext cx="2164200" cy="216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700255" y="678213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to a Meteoroid?</a:t>
            </a:r>
            <a:endParaRPr/>
          </a:p>
        </p:txBody>
      </p:sp>
      <p:sp>
        <p:nvSpPr>
          <p:cNvPr id="66" name="Google Shape;66;p16"/>
          <p:cNvSpPr txBox="1"/>
          <p:nvPr>
            <p:ph idx="4294967295" type="body"/>
          </p:nvPr>
        </p:nvSpPr>
        <p:spPr>
          <a:xfrm>
            <a:off x="700400" y="1229144"/>
            <a:ext cx="7703700" cy="25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A meteoroid enters the atmosphere at 20–70 km/s and slams into the air.</a:t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/>
              <a:t>The air in front of it compresses and heats up, causing the surface of the meteoroid to melt and vaporize.</a:t>
            </a:r>
            <a:endParaRPr b="1" sz="17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/>
              <a:t>This process - ablation - is what starts the meteor’s glow.</a:t>
            </a:r>
            <a:endParaRPr b="1" sz="1700"/>
          </a:p>
        </p:txBody>
      </p:sp>
      <p:pic>
        <p:nvPicPr>
          <p:cNvPr id="67" name="Google Shape;67;p16" title="Screen Shot 2025-11-30 at 10.36.38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3375" y="4037144"/>
            <a:ext cx="243840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700255" y="678213"/>
            <a:ext cx="7704000" cy="63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Physics Behind the Glow</a:t>
            </a:r>
            <a:endParaRPr/>
          </a:p>
        </p:txBody>
      </p:sp>
      <p:sp>
        <p:nvSpPr>
          <p:cNvPr id="73" name="Google Shape;73;p17"/>
          <p:cNvSpPr txBox="1"/>
          <p:nvPr>
            <p:ph idx="4294967295" type="body"/>
          </p:nvPr>
        </p:nvSpPr>
        <p:spPr>
          <a:xfrm>
            <a:off x="700405" y="1466762"/>
            <a:ext cx="7703700" cy="26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/>
              <a:t>The meteor’s light comes from the air, not the rock.</a:t>
            </a:r>
            <a:endParaRPr b="1" sz="19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900"/>
              <a:t>As the meteoroid loses mass, energy is dumped into the atmosphere.</a:t>
            </a:r>
            <a:endParaRPr b="1" sz="1900"/>
          </a:p>
        </p:txBody>
      </p:sp>
      <p:pic>
        <p:nvPicPr>
          <p:cNvPr id="74" name="Google Shape;74;p17" title="Screen Shot 2025-11-30 at 10.36.5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900" y="3603475"/>
            <a:ext cx="2762250" cy="10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anim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1938"/>
            <a:ext cx="8839199" cy="407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ci-fi Short Film Pitch Deck Infographics by Slidesgo">
  <a:themeElements>
    <a:clrScheme name="Simple Light">
      <a:dk1>
        <a:srgbClr val="161616"/>
      </a:dk1>
      <a:lt1>
        <a:srgbClr val="FFFFFF"/>
      </a:lt1>
      <a:dk2>
        <a:srgbClr val="FAF9EC"/>
      </a:dk2>
      <a:lt2>
        <a:srgbClr val="160D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AF9E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