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embeddedFontLst>
    <p:embeddedFont>
      <p:font typeface="DM Sans" pitchFamily="2" charset="77"/>
      <p:regular r:id="rId8"/>
      <p:bold r:id="rId9"/>
      <p:italic r:id="rId10"/>
      <p:boldItalic r:id="rId11"/>
    </p:embeddedFont>
    <p:embeddedFont>
      <p:font typeface="Tinos" pitchFamily="2" charset="77"/>
      <p:regular r:id="rId12"/>
      <p:bold r:id="rId12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CDDCFD-9049-4325-8F37-DA6B7BAF24C6}">
  <a:tblStyle styleId="{2BCDDCFD-9049-4325-8F37-DA6B7BAF24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08"/>
    <p:restoredTop sz="94643"/>
  </p:normalViewPr>
  <p:slideViewPr>
    <p:cSldViewPr snapToGrid="0">
      <p:cViewPr varScale="1">
        <p:scale>
          <a:sx n="153" d="100"/>
          <a:sy n="153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14b076b8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01" name="Google Shape;301;g214b076b8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This is real tracking data for 1 Arctic tern using satellite tracking data from the OBIS-SEAMAP database. This is not a simulation; I use it to estimate the regions the bird travels through.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70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This is the centerpiece of the project. Here I show my biased random walk method, my waypoint-guided navigation, and the animation showing movement over time.</a:t>
            </a:r>
          </a:p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80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Path color shows latitude zone—red in the Arctic, orange in temperate waters, green in the tropics, cyan in the South Atlantic, and blue in the Antarctic—so the round-trip animation visually shows the tern crossing major ecological regions.</a:t>
            </a:r>
          </a:p>
        </p:txBody>
      </p:sp>
    </p:spTree>
    <p:extLst>
      <p:ext uri="{BB962C8B-B14F-4D97-AF65-F5344CB8AC3E}">
        <p14:creationId xmlns:p14="http://schemas.microsoft.com/office/powerpoint/2010/main" val="94120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55000"/>
          </a:blip>
          <a:srcRect t="16015"/>
          <a:stretch/>
        </p:blipFill>
        <p:spPr>
          <a:xfrm>
            <a:off x="0" y="0"/>
            <a:ext cx="91888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>
            <a:spLocks noGrp="1"/>
          </p:cNvSpPr>
          <p:nvPr>
            <p:ph type="pic" idx="2"/>
          </p:nvPr>
        </p:nvSpPr>
        <p:spPr>
          <a:xfrm>
            <a:off x="5541375" y="772899"/>
            <a:ext cx="1773600" cy="19668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250" y="1310375"/>
            <a:ext cx="4326600" cy="238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3250" y="3725425"/>
            <a:ext cx="4326600" cy="35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-19050" y="228600"/>
            <a:ext cx="9172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2"/>
          <p:cNvPicPr preferRelativeResize="0"/>
          <p:nvPr/>
        </p:nvPicPr>
        <p:blipFill rotWithShape="1">
          <a:blip r:embed="rId2">
            <a:alphaModFix amt="55000"/>
          </a:blip>
          <a:srcRect t="16015"/>
          <a:stretch/>
        </p:blipFill>
        <p:spPr>
          <a:xfrm>
            <a:off x="-22412" y="0"/>
            <a:ext cx="9188823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32"/>
          <p:cNvCxnSpPr/>
          <p:nvPr/>
        </p:nvCxnSpPr>
        <p:spPr>
          <a:xfrm>
            <a:off x="-14250" y="4599425"/>
            <a:ext cx="9172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32"/>
          <p:cNvCxnSpPr/>
          <p:nvPr/>
        </p:nvCxnSpPr>
        <p:spPr>
          <a:xfrm>
            <a:off x="-19050" y="228600"/>
            <a:ext cx="9172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32"/>
          <p:cNvCxnSpPr/>
          <p:nvPr/>
        </p:nvCxnSpPr>
        <p:spPr>
          <a:xfrm>
            <a:off x="713225" y="228600"/>
            <a:ext cx="0" cy="4903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32"/>
          <p:cNvCxnSpPr/>
          <p:nvPr/>
        </p:nvCxnSpPr>
        <p:spPr>
          <a:xfrm>
            <a:off x="8670900" y="228600"/>
            <a:ext cx="0" cy="4903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3"/>
          <p:cNvPicPr preferRelativeResize="0"/>
          <p:nvPr/>
        </p:nvPicPr>
        <p:blipFill rotWithShape="1">
          <a:blip r:embed="rId2">
            <a:alphaModFix amt="55000"/>
          </a:blip>
          <a:srcRect t="16015"/>
          <a:stretch/>
        </p:blipFill>
        <p:spPr>
          <a:xfrm>
            <a:off x="-22412" y="0"/>
            <a:ext cx="9188823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Google Shape;287;p33"/>
          <p:cNvCxnSpPr/>
          <p:nvPr/>
        </p:nvCxnSpPr>
        <p:spPr>
          <a:xfrm>
            <a:off x="-19050" y="228600"/>
            <a:ext cx="9172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33"/>
          <p:cNvCxnSpPr/>
          <p:nvPr/>
        </p:nvCxnSpPr>
        <p:spPr>
          <a:xfrm>
            <a:off x="710520" y="228600"/>
            <a:ext cx="0" cy="4903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33"/>
          <p:cNvCxnSpPr/>
          <p:nvPr/>
        </p:nvCxnSpPr>
        <p:spPr>
          <a:xfrm>
            <a:off x="8430770" y="228600"/>
            <a:ext cx="0" cy="4903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33"/>
          <p:cNvCxnSpPr/>
          <p:nvPr/>
        </p:nvCxnSpPr>
        <p:spPr>
          <a:xfrm>
            <a:off x="8817270" y="228600"/>
            <a:ext cx="0" cy="4903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33"/>
          <p:cNvCxnSpPr/>
          <p:nvPr/>
        </p:nvCxnSpPr>
        <p:spPr>
          <a:xfrm>
            <a:off x="-14250" y="4599425"/>
            <a:ext cx="9172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" name="Google Shape;292;p33"/>
          <p:cNvCxnSpPr/>
          <p:nvPr/>
        </p:nvCxnSpPr>
        <p:spPr>
          <a:xfrm>
            <a:off x="-14250" y="4886825"/>
            <a:ext cx="9172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None/>
              <a:defRPr sz="3000" b="1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8" r:id="rId3"/>
    <p:sldLayoutId id="2147483679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hyperlink" Target="https://ipt.env.duke.edu/resource?r=zd_705" TargetMode="Externa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3" name="Google Shape;303;p37"/>
          <p:cNvCxnSpPr/>
          <p:nvPr/>
        </p:nvCxnSpPr>
        <p:spPr>
          <a:xfrm>
            <a:off x="5878250" y="244300"/>
            <a:ext cx="0" cy="4903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4" name="Google Shape;304;p37"/>
          <p:cNvCxnSpPr/>
          <p:nvPr/>
        </p:nvCxnSpPr>
        <p:spPr>
          <a:xfrm>
            <a:off x="7652575" y="244300"/>
            <a:ext cx="0" cy="4903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9" name="Google Shape;309;p37"/>
          <p:cNvSpPr txBox="1">
            <a:spLocks noGrp="1"/>
          </p:cNvSpPr>
          <p:nvPr>
            <p:ph type="subTitle" idx="1"/>
          </p:nvPr>
        </p:nvSpPr>
        <p:spPr>
          <a:xfrm>
            <a:off x="352380" y="3717315"/>
            <a:ext cx="4326600" cy="3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</a:t>
            </a:r>
            <a:r>
              <a:rPr lang="en" dirty="0"/>
              <a:t>hahad Althenayan</a:t>
            </a:r>
            <a:endParaRPr dirty="0"/>
          </a:p>
        </p:txBody>
      </p:sp>
      <p:sp>
        <p:nvSpPr>
          <p:cNvPr id="310" name="Google Shape;310;p37"/>
          <p:cNvSpPr txBox="1">
            <a:spLocks noGrp="1"/>
          </p:cNvSpPr>
          <p:nvPr>
            <p:ph type="ctrTitle"/>
          </p:nvPr>
        </p:nvSpPr>
        <p:spPr>
          <a:xfrm>
            <a:off x="352380" y="1250085"/>
            <a:ext cx="4326600" cy="238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0" dirty="0"/>
              <a:t>From Pole to Pole: A Stochastic Model of Arctic Tern Migration</a:t>
            </a:r>
            <a:endParaRPr sz="4000" dirty="0"/>
          </a:p>
        </p:txBody>
      </p:sp>
      <p:pic>
        <p:nvPicPr>
          <p:cNvPr id="5" name="Picture Placeholder 4" descr="A bird flying in the air&#10;&#10;AI-generated content may be incorrect.">
            <a:extLst>
              <a:ext uri="{FF2B5EF4-FFF2-40B4-BE49-F238E27FC236}">
                <a16:creationId xmlns:a16="http://schemas.microsoft.com/office/drawing/2014/main" id="{629B3A6F-B3AC-F5E9-7BE8-0BC21C8EAC1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3939" r="13939"/>
          <a:stretch>
            <a:fillRect/>
          </a:stretch>
        </p:blipFill>
        <p:spPr>
          <a:xfrm>
            <a:off x="5034226" y="619570"/>
            <a:ext cx="3817621" cy="4233478"/>
          </a:xfrm>
        </p:spPr>
      </p:pic>
      <p:sp>
        <p:nvSpPr>
          <p:cNvPr id="311" name="Google Shape;311;p37"/>
          <p:cNvSpPr/>
          <p:nvPr/>
        </p:nvSpPr>
        <p:spPr>
          <a:xfrm>
            <a:off x="6233497" y="324818"/>
            <a:ext cx="1559868" cy="408712"/>
          </a:xfrm>
          <a:prstGeom prst="rect">
            <a:avLst/>
          </a:prstGeom>
          <a:solidFill>
            <a:srgbClr val="A54072">
              <a:alpha val="673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115C19-8E47-B637-4240-B1F0A2FC8F1D}"/>
              </a:ext>
            </a:extLst>
          </p:cNvPr>
          <p:cNvSpPr txBox="1"/>
          <p:nvPr/>
        </p:nvSpPr>
        <p:spPr>
          <a:xfrm>
            <a:off x="207060" y="282990"/>
            <a:ext cx="1303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None/>
            </a:pPr>
            <a:r>
              <a:rPr lang="en-US" sz="2000" b="1" i="0" u="none" strike="noStrike" dirty="0">
                <a:solidFill>
                  <a:srgbClr val="741B47"/>
                </a:solidFill>
                <a:effectLst/>
                <a:latin typeface="Tinos" panose="02020603050405020304" pitchFamily="18" charset="0"/>
              </a:rPr>
              <a:t>Topic: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23780E-37E4-4BE1-ACF9-75C56AE1F7B5}"/>
              </a:ext>
            </a:extLst>
          </p:cNvPr>
          <p:cNvSpPr txBox="1"/>
          <p:nvPr/>
        </p:nvSpPr>
        <p:spPr>
          <a:xfrm>
            <a:off x="207060" y="744655"/>
            <a:ext cx="8936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None/>
            </a:pPr>
            <a:r>
              <a:rPr lang="en-US" b="0" i="0" u="none" strike="noStrike" dirty="0">
                <a:solidFill>
                  <a:srgbClr val="242424"/>
                </a:solidFill>
                <a:effectLst/>
                <a:latin typeface="DM Sans" pitchFamily="2" charset="77"/>
              </a:rPr>
              <a:t>This project models the Arctic tern’s pole-to-pole migration using a simplified computational approach. Instead of reproducing exact GPS tracks, the goal is to show how a tern could travel from the Arctic to Antarctica and back by combining purposeful navigation with environmental randomness.</a:t>
            </a:r>
            <a:endParaRPr lang="en-US" b="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10128-0407-EDB8-EA9E-0FBAC7923CB8}"/>
              </a:ext>
            </a:extLst>
          </p:cNvPr>
          <p:cNvSpPr txBox="1"/>
          <p:nvPr/>
        </p:nvSpPr>
        <p:spPr>
          <a:xfrm>
            <a:off x="207060" y="1556087"/>
            <a:ext cx="2967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None/>
            </a:pPr>
            <a:r>
              <a:rPr lang="en-US" sz="2000" b="1" dirty="0">
                <a:solidFill>
                  <a:srgbClr val="741B47"/>
                </a:solidFill>
                <a:latin typeface="Tinos" panose="02020603050405020304" pitchFamily="18" charset="0"/>
              </a:rPr>
              <a:t>Methods used: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CCBB1-43E8-7E2D-BD64-21D0DA865256}"/>
              </a:ext>
            </a:extLst>
          </p:cNvPr>
          <p:cNvSpPr txBox="1"/>
          <p:nvPr/>
        </p:nvSpPr>
        <p:spPr>
          <a:xfrm>
            <a:off x="166592" y="1956197"/>
            <a:ext cx="88108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None/>
            </a:pPr>
            <a:r>
              <a:rPr lang="en-US" b="0" i="0" u="none" strike="noStrike" dirty="0">
                <a:solidFill>
                  <a:srgbClr val="242424"/>
                </a:solidFill>
                <a:effectLst/>
                <a:latin typeface="DM Sans" pitchFamily="2" charset="77"/>
              </a:rPr>
              <a:t>Stochastic Agent Model:</a:t>
            </a:r>
            <a:endParaRPr lang="en-US" b="0" dirty="0">
              <a:effectLst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424"/>
                </a:solidFill>
                <a:effectLst/>
                <a:latin typeface="DM Sans" pitchFamily="2" charset="77"/>
              </a:rPr>
              <a:t>The tern is modeled as a single moving agent.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424"/>
                </a:solidFill>
                <a:effectLst/>
                <a:latin typeface="DM Sans" pitchFamily="2" charset="77"/>
              </a:rPr>
              <a:t>Real tracking data is used only to estimate major migration regions (Arctic → Iceland → Tropical Atlantic → Southern Ocean → Antarctica).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424"/>
                </a:solidFill>
                <a:effectLst/>
                <a:latin typeface="DM Sans" pitchFamily="2" charset="77"/>
              </a:rPr>
              <a:t>These regions become waypoints for the simulation.</a:t>
            </a:r>
          </a:p>
          <a:p>
            <a:pPr rtl="0">
              <a:buNone/>
            </a:pPr>
            <a:endParaRPr lang="en-US" b="0" i="0" u="none" strike="noStrike" dirty="0">
              <a:solidFill>
                <a:srgbClr val="242424"/>
              </a:solidFill>
              <a:effectLst/>
              <a:latin typeface="DM Sans" pitchFamily="2" charset="77"/>
            </a:endParaRPr>
          </a:p>
          <a:p>
            <a:pPr rtl="0">
              <a:buNone/>
            </a:pPr>
            <a:r>
              <a:rPr lang="en-US" b="0" i="0" u="none" strike="noStrike" dirty="0">
                <a:solidFill>
                  <a:srgbClr val="242424"/>
                </a:solidFill>
                <a:effectLst/>
                <a:latin typeface="DM Sans" pitchFamily="2" charset="77"/>
              </a:rPr>
              <a:t>Biased Random Walk:</a:t>
            </a:r>
            <a:endParaRPr lang="en-US" b="0" dirty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424"/>
                </a:solidFill>
                <a:effectLst/>
                <a:latin typeface="DM Sans" pitchFamily="2" charset="77"/>
              </a:rPr>
              <a:t>Each step = movement toward the next waypoint + </a:t>
            </a:r>
            <a:r>
              <a:rPr lang="en-US" dirty="0">
                <a:solidFill>
                  <a:srgbClr val="242424"/>
                </a:solidFill>
                <a:latin typeface="DM Sans" pitchFamily="2" charset="77"/>
              </a:rPr>
              <a:t>random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DM Sans" pitchFamily="2" charset="77"/>
              </a:rPr>
              <a:t> noise representing wind and uncertainty.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  <a:latin typeface="DM Sans" pitchFamily="2" charset="77"/>
              </a:rPr>
              <a:t>Produces a 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DM Sans" pitchFamily="2" charset="77"/>
              </a:rPr>
              <a:t>realistic curved, slightly </a:t>
            </a:r>
            <a:r>
              <a:rPr lang="en-US" dirty="0">
                <a:solidFill>
                  <a:srgbClr val="242424"/>
                </a:solidFill>
                <a:latin typeface="DM Sans" pitchFamily="2" charset="77"/>
              </a:rPr>
              <a:t>noisy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DM Sans" pitchFamily="2" charset="77"/>
              </a:rPr>
              <a:t> path rather than a straight line.</a:t>
            </a:r>
          </a:p>
          <a:p>
            <a:pPr rtl="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242424"/>
              </a:solidFill>
              <a:latin typeface="DM Sans" pitchFamily="2" charset="77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  <a:latin typeface="DM Sans" pitchFamily="2" charset="77"/>
              </a:rPr>
              <a:t>I use three notebooks: one supporting notebook to visualize the real tracking data used to estimate waypoints (Arctic_Tern_Real_Migration_Analysis), one core notebook for the required stochastic simulation (Arctic_Tern_Migration_Simulation), and one bonus notebook that adds a full round-trip simulation and color-coded regions (Arctic_Tern_Migration_Roundtrip_Simulation).</a:t>
            </a:r>
          </a:p>
          <a:p>
            <a:pPr>
              <a:buNone/>
            </a:pPr>
            <a:br>
              <a:rPr lang="en-US" sz="1200" b="0" dirty="0">
                <a:effectLst/>
              </a:rPr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211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305BAF-87F5-F46E-B23B-D12C342C63E9}"/>
              </a:ext>
            </a:extLst>
          </p:cNvPr>
          <p:cNvSpPr txBox="1"/>
          <p:nvPr/>
        </p:nvSpPr>
        <p:spPr>
          <a:xfrm>
            <a:off x="0" y="215480"/>
            <a:ext cx="846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This is real tracking data for 1 Arctic tern. I use it to estimate the regions the bird travels through. Source: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  <a:hlinkClick r:id="rId5"/>
              </a:rPr>
              <a:t>https://ipt.env.duke.edu/resource?r=zd_705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pic>
        <p:nvPicPr>
          <p:cNvPr id="8" name="animation1.mp4">
            <a:hlinkClick r:id="" action="ppaction://media"/>
            <a:extLst>
              <a:ext uri="{FF2B5EF4-FFF2-40B4-BE49-F238E27FC236}">
                <a16:creationId xmlns:a16="http://schemas.microsoft.com/office/drawing/2014/main" id="{7C0F2A73-6D3C-1A01-EC6C-D4545DB5466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738700"/>
            <a:ext cx="9144000" cy="44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4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4C6CAE-B0CB-52DD-E60B-383179A1470B}"/>
              </a:ext>
            </a:extLst>
          </p:cNvPr>
          <p:cNvSpPr txBox="1"/>
          <p:nvPr/>
        </p:nvSpPr>
        <p:spPr>
          <a:xfrm>
            <a:off x="-1" y="230221"/>
            <a:ext cx="9532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biased random-walk simulation that moves the tern toward regional waypoints while adding wind-like randomness.</a:t>
            </a:r>
          </a:p>
        </p:txBody>
      </p:sp>
      <p:pic>
        <p:nvPicPr>
          <p:cNvPr id="7" name="animation2.mp4">
            <a:hlinkClick r:id="" action="ppaction://media"/>
            <a:extLst>
              <a:ext uri="{FF2B5EF4-FFF2-40B4-BE49-F238E27FC236}">
                <a16:creationId xmlns:a16="http://schemas.microsoft.com/office/drawing/2014/main" id="{78765A98-39F2-E77E-C825-ABDA8E1AE9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537998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0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7AC9E5-2ABB-7841-040C-38E22CD83690}"/>
              </a:ext>
            </a:extLst>
          </p:cNvPr>
          <p:cNvSpPr txBox="1"/>
          <p:nvPr/>
        </p:nvSpPr>
        <p:spPr>
          <a:xfrm>
            <a:off x="0" y="263723"/>
            <a:ext cx="9387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 color shows latitude zone; the round-trip animation visually shows the tern crossing major ecological regions.</a:t>
            </a:r>
          </a:p>
        </p:txBody>
      </p:sp>
      <p:pic>
        <p:nvPicPr>
          <p:cNvPr id="2" name="animation3.mp4">
            <a:hlinkClick r:id="" action="ppaction://media"/>
            <a:extLst>
              <a:ext uri="{FF2B5EF4-FFF2-40B4-BE49-F238E27FC236}">
                <a16:creationId xmlns:a16="http://schemas.microsoft.com/office/drawing/2014/main" id="{6C8054EF-6D3C-0746-3E71-1DDBAEC3D5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715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l about Migratory Bird Day by Slidesgo">
  <a:themeElements>
    <a:clrScheme name="Simple Light">
      <a:dk1>
        <a:srgbClr val="242424"/>
      </a:dk1>
      <a:lt1>
        <a:srgbClr val="FFFFFF"/>
      </a:lt1>
      <a:dk2>
        <a:srgbClr val="741B47"/>
      </a:dk2>
      <a:lt2>
        <a:srgbClr val="A54072"/>
      </a:lt2>
      <a:accent1>
        <a:srgbClr val="F3EAD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424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403</Words>
  <Application>Microsoft Macintosh PowerPoint</Application>
  <PresentationFormat>On-screen Show (16:9)</PresentationFormat>
  <Paragraphs>23</Paragraphs>
  <Slides>5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Tinos</vt:lpstr>
      <vt:lpstr>DM Sans</vt:lpstr>
      <vt:lpstr>All about Migratory Bird Day by Slidesgo</vt:lpstr>
      <vt:lpstr>From Pole to Pole: A Stochastic Model of Arctic Tern Migration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Shahad Althenayan</cp:lastModifiedBy>
  <cp:revision>6</cp:revision>
  <dcterms:modified xsi:type="dcterms:W3CDTF">2025-12-03T21:10:52Z</dcterms:modified>
</cp:coreProperties>
</file>