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slide" Target="slides/slide5.xml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252159c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252159c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cfd47903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cfd4790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c252159c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c252159c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cfd47903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acfd47903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3262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50" y="-9325"/>
            <a:ext cx="9144000" cy="5143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9919" l="17191" r="17491" t="6934"/>
          <a:stretch/>
        </p:blipFill>
        <p:spPr>
          <a:xfrm>
            <a:off x="3877050" y="1114675"/>
            <a:ext cx="1389901" cy="13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0" y="2063625"/>
            <a:ext cx="8520600" cy="17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3748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2" type="blank">
  <p:cSld name="BLANK">
    <p:bg>
      <p:bgPr>
        <a:solidFill>
          <a:srgbClr val="00326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-62125" y="-25900"/>
            <a:ext cx="9265800" cy="5282700"/>
          </a:xfrm>
          <a:prstGeom prst="rect">
            <a:avLst/>
          </a:prstGeom>
          <a:solidFill>
            <a:srgbClr val="C482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type="title"/>
          </p:nvPr>
        </p:nvSpPr>
        <p:spPr>
          <a:xfrm>
            <a:off x="490250" y="109250"/>
            <a:ext cx="6385500" cy="33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62" name="Google Shape;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93250" y="1754625"/>
            <a:ext cx="480445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title="UCB_Horizontal UDARWHT.png"/>
          <p:cNvPicPr preferRelativeResize="0"/>
          <p:nvPr/>
        </p:nvPicPr>
        <p:blipFill rotWithShape="1">
          <a:blip r:embed="rId3">
            <a:alphaModFix/>
          </a:blip>
          <a:srcRect b="398" l="0" r="-20" t="0"/>
          <a:stretch/>
        </p:blipFill>
        <p:spPr>
          <a:xfrm>
            <a:off x="633124" y="4663213"/>
            <a:ext cx="1527050" cy="27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250" y="-9325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311700" y="2063625"/>
            <a:ext cx="8520600" cy="17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4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4820E"/>
              </a:buClr>
              <a:buSzPts val="5200"/>
              <a:buNone/>
              <a:defRPr sz="5200">
                <a:solidFill>
                  <a:srgbClr val="C4820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4820E"/>
              </a:buClr>
              <a:buSzPts val="5200"/>
              <a:buNone/>
              <a:defRPr sz="5200">
                <a:solidFill>
                  <a:srgbClr val="C4820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4820E"/>
              </a:buClr>
              <a:buSzPts val="5200"/>
              <a:buNone/>
              <a:defRPr sz="5200">
                <a:solidFill>
                  <a:srgbClr val="C4820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4820E"/>
              </a:buClr>
              <a:buSzPts val="5200"/>
              <a:buNone/>
              <a:defRPr sz="5200">
                <a:solidFill>
                  <a:srgbClr val="C4820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4820E"/>
              </a:buClr>
              <a:buSzPts val="5200"/>
              <a:buNone/>
              <a:defRPr sz="5200">
                <a:solidFill>
                  <a:srgbClr val="C4820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4820E"/>
              </a:buClr>
              <a:buSzPts val="5200"/>
              <a:buNone/>
              <a:defRPr sz="5200">
                <a:solidFill>
                  <a:srgbClr val="C4820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4820E"/>
              </a:buClr>
              <a:buSzPts val="5200"/>
              <a:buNone/>
              <a:defRPr sz="5200">
                <a:solidFill>
                  <a:srgbClr val="C4820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4820E"/>
              </a:buClr>
              <a:buSzPts val="5200"/>
              <a:buNone/>
              <a:defRPr sz="5200">
                <a:solidFill>
                  <a:srgbClr val="C4820E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311700" y="3748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400"/>
              <a:buNone/>
              <a:defRPr sz="2400">
                <a:solidFill>
                  <a:srgbClr val="00326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 sz="2800">
                <a:solidFill>
                  <a:srgbClr val="00326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 sz="2800">
                <a:solidFill>
                  <a:srgbClr val="00326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 sz="2800">
                <a:solidFill>
                  <a:srgbClr val="00326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 sz="2800">
                <a:solidFill>
                  <a:srgbClr val="00326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 sz="2800">
                <a:solidFill>
                  <a:srgbClr val="00326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 sz="2800">
                <a:solidFill>
                  <a:srgbClr val="00326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 sz="2800">
                <a:solidFill>
                  <a:srgbClr val="00326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 sz="2800">
                <a:solidFill>
                  <a:srgbClr val="003262"/>
                </a:solidFill>
              </a:defRPr>
            </a:lvl9pPr>
          </a:lstStyle>
          <a:p/>
        </p:txBody>
      </p:sp>
      <p:pic>
        <p:nvPicPr>
          <p:cNvPr id="21" name="Google Shape;21;p3" title="Berkeley_Seal_HEX 003057 BerkeleyBlue.png"/>
          <p:cNvPicPr preferRelativeResize="0"/>
          <p:nvPr/>
        </p:nvPicPr>
        <p:blipFill rotWithShape="1">
          <a:blip r:embed="rId2">
            <a:alphaModFix/>
          </a:blip>
          <a:srcRect b="0" l="-2859" r="0" t="0"/>
          <a:stretch/>
        </p:blipFill>
        <p:spPr>
          <a:xfrm>
            <a:off x="3877925" y="1113600"/>
            <a:ext cx="1388149" cy="134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>
                <a:solidFill>
                  <a:srgbClr val="00326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>
                <a:solidFill>
                  <a:srgbClr val="00326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>
                <a:solidFill>
                  <a:srgbClr val="0032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>
                <a:solidFill>
                  <a:srgbClr val="0032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>
                <a:solidFill>
                  <a:srgbClr val="0032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>
                <a:solidFill>
                  <a:srgbClr val="0032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>
                <a:solidFill>
                  <a:srgbClr val="0032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>
                <a:solidFill>
                  <a:srgbClr val="0032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>
                <a:solidFill>
                  <a:srgbClr val="0032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None/>
              <a:defRPr>
                <a:solidFill>
                  <a:srgbClr val="003262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326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1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-62125" y="-25900"/>
            <a:ext cx="9265800" cy="5256300"/>
          </a:xfrm>
          <a:prstGeom prst="rect">
            <a:avLst/>
          </a:prstGeom>
          <a:solidFill>
            <a:srgbClr val="3B7E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9" title="UCB_Horizontal UDARWHT.png"/>
          <p:cNvPicPr preferRelativeResize="0"/>
          <p:nvPr/>
        </p:nvPicPr>
        <p:blipFill rotWithShape="1">
          <a:blip r:embed="rId2">
            <a:alphaModFix/>
          </a:blip>
          <a:srcRect b="398" l="0" r="-20" t="0"/>
          <a:stretch/>
        </p:blipFill>
        <p:spPr>
          <a:xfrm>
            <a:off x="633124" y="4663213"/>
            <a:ext cx="1527050" cy="27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250" y="1830825"/>
            <a:ext cx="4804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/>
          <p:nvPr>
            <p:ph type="title"/>
          </p:nvPr>
        </p:nvSpPr>
        <p:spPr>
          <a:xfrm>
            <a:off x="490250" y="109250"/>
            <a:ext cx="6385500" cy="33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99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2800"/>
              <a:buFont typeface="Open Sans"/>
              <a:buNone/>
              <a:defRPr sz="2800">
                <a:solidFill>
                  <a:srgbClr val="00326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  <a:defRPr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19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000">
                <a:solidFill>
                  <a:schemeClr val="dk2"/>
                </a:solidFill>
              </a:defRPr>
            </a:lvl1pPr>
            <a:lvl2pPr lvl="1">
              <a:buNone/>
              <a:defRPr sz="1000">
                <a:solidFill>
                  <a:schemeClr val="dk2"/>
                </a:solidFill>
              </a:defRPr>
            </a:lvl2pPr>
            <a:lvl3pPr lvl="2">
              <a:buNone/>
              <a:defRPr sz="1000">
                <a:solidFill>
                  <a:schemeClr val="dk2"/>
                </a:solidFill>
              </a:defRPr>
            </a:lvl3pPr>
            <a:lvl4pPr lvl="3">
              <a:buNone/>
              <a:defRPr sz="1000">
                <a:solidFill>
                  <a:schemeClr val="dk2"/>
                </a:solidFill>
              </a:defRPr>
            </a:lvl4pPr>
            <a:lvl5pPr lvl="4">
              <a:buNone/>
              <a:defRPr sz="1000">
                <a:solidFill>
                  <a:schemeClr val="dk2"/>
                </a:solidFill>
              </a:defRPr>
            </a:lvl5pPr>
            <a:lvl6pPr lvl="5">
              <a:buNone/>
              <a:defRPr sz="1000">
                <a:solidFill>
                  <a:schemeClr val="dk2"/>
                </a:solidFill>
              </a:defRPr>
            </a:lvl6pPr>
            <a:lvl7pPr lvl="6">
              <a:buNone/>
              <a:defRPr sz="1000">
                <a:solidFill>
                  <a:schemeClr val="dk2"/>
                </a:solidFill>
              </a:defRPr>
            </a:lvl7pPr>
            <a:lvl8pPr lvl="7">
              <a:buNone/>
              <a:defRPr sz="1000">
                <a:solidFill>
                  <a:schemeClr val="dk2"/>
                </a:solidFill>
              </a:defRPr>
            </a:lvl8pPr>
            <a:lvl9pPr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UCB_Horizontal UDAR540.png"/>
          <p:cNvPicPr preferRelativeResize="0"/>
          <p:nvPr/>
        </p:nvPicPr>
        <p:blipFill rotWithShape="1">
          <a:blip r:embed="rId1">
            <a:alphaModFix/>
          </a:blip>
          <a:srcRect b="-31779" l="-2712" r="-2407" t="-31779"/>
          <a:stretch/>
        </p:blipFill>
        <p:spPr>
          <a:xfrm>
            <a:off x="7022200" y="4460525"/>
            <a:ext cx="1600548" cy="468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311700" y="423800"/>
            <a:ext cx="8520600" cy="21303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the Effectiveness of Pokémon Moves using Particle Dynamics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77" y="1813300"/>
            <a:ext cx="3339613" cy="333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7675" y="2687230"/>
            <a:ext cx="2688832" cy="268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3825" y="814600"/>
            <a:ext cx="4719199" cy="47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Almario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0915" y="2990725"/>
            <a:ext cx="2284600" cy="22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7">
            <a:alphaModFix/>
          </a:blip>
          <a:srcRect b="20097" l="13332" r="62373" t="70894"/>
          <a:stretch/>
        </p:blipFill>
        <p:spPr>
          <a:xfrm>
            <a:off x="3041275" y="3712400"/>
            <a:ext cx="3061450" cy="6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Representing Pokémon Attributes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152475"/>
            <a:ext cx="612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Pokémon battles typically encoded as numbers and equations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What if certain moves were represented as particles moving </a:t>
            </a:r>
            <a:r>
              <a:rPr lang="en">
                <a:solidFill>
                  <a:schemeClr val="dk1"/>
                </a:solidFill>
              </a:rPr>
              <a:t>over time?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Water Gun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Aqua Jet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Surf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Type matchups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Water particles on a fire Pokémon?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Particle behavior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More concentrated vs less concentrated distributions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Modeled using probabilities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829" y="2093775"/>
            <a:ext cx="2397649" cy="289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" name="Google Shape;82;p15"/>
          <p:cNvSpPr txBox="1"/>
          <p:nvPr/>
        </p:nvSpPr>
        <p:spPr>
          <a:xfrm>
            <a:off x="6975100" y="1782200"/>
            <a:ext cx="22134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Data for Aqua Jet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50" y="4483331"/>
            <a:ext cx="6129300" cy="34416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198350" y="4776300"/>
            <a:ext cx="22134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-"/>
            </a:pPr>
            <a:r>
              <a:rPr b="1"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Bulbapedia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 title="SquirtleWaterGunSlugma.gif"/>
          <p:cNvPicPr preferRelativeResize="0"/>
          <p:nvPr/>
        </p:nvPicPr>
        <p:blipFill rotWithShape="1">
          <a:blip r:embed="rId3">
            <a:alphaModFix/>
          </a:blip>
          <a:srcRect b="23710" l="0" r="0" t="0"/>
          <a:stretch/>
        </p:blipFill>
        <p:spPr>
          <a:xfrm>
            <a:off x="431813" y="202851"/>
            <a:ext cx="8280374" cy="473779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04726"/>
            <a:ext cx="2397025" cy="23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565" y="-48525"/>
            <a:ext cx="2284600" cy="22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 title="BlastoiseAquaJetMagcargo.gif"/>
          <p:cNvPicPr preferRelativeResize="0"/>
          <p:nvPr/>
        </p:nvPicPr>
        <p:blipFill rotWithShape="1">
          <a:blip r:embed="rId3">
            <a:alphaModFix/>
          </a:blip>
          <a:srcRect b="25722" l="0" r="0" t="0"/>
          <a:stretch/>
        </p:blipFill>
        <p:spPr>
          <a:xfrm>
            <a:off x="297725" y="190550"/>
            <a:ext cx="8548550" cy="476239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5150" y="0"/>
            <a:ext cx="2349625" cy="23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1850" y="-367425"/>
            <a:ext cx="3189851" cy="31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 title="BlastoiseSurfMagcargo.gif"/>
          <p:cNvPicPr preferRelativeResize="0"/>
          <p:nvPr/>
        </p:nvPicPr>
        <p:blipFill rotWithShape="1">
          <a:blip r:embed="rId3">
            <a:alphaModFix/>
          </a:blip>
          <a:srcRect b="23710" l="0" r="0" t="0"/>
          <a:stretch/>
        </p:blipFill>
        <p:spPr>
          <a:xfrm>
            <a:off x="240937" y="93613"/>
            <a:ext cx="8662125" cy="495627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5150" y="0"/>
            <a:ext cx="2349625" cy="23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1850" y="-367425"/>
            <a:ext cx="3189851" cy="31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B6770"/>
      </a:dk2>
      <a:lt2>
        <a:srgbClr val="EEEEEE"/>
      </a:lt2>
      <a:accent1>
        <a:srgbClr val="FDB515"/>
      </a:accent1>
      <a:accent2>
        <a:srgbClr val="003057"/>
      </a:accent2>
      <a:accent3>
        <a:srgbClr val="4F758B"/>
      </a:accent3>
      <a:accent4>
        <a:srgbClr val="C4820E"/>
      </a:accent4>
      <a:accent5>
        <a:srgbClr val="00B0DA"/>
      </a:accent5>
      <a:accent6>
        <a:srgbClr val="859438"/>
      </a:accent6>
      <a:hlink>
        <a:srgbClr val="20CBD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