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media1.mp4" ContentType="video/unknown"/>
  <Override PartName="/ppt/media/media2.mp4" ContentType="video/unknown"/>
  <Override PartName="/ppt/media/media3.mp4" ContentType="video/unknown"/>
  <Override PartName="/ppt/media/media4.mp4" ContentType="video/unknown"/>
  <Override PartName="/ppt/media/image3.jpeg" ContentType="image/jpeg"/>
  <Override PartName="/ppt/media/image4.jpeg" ContentType="image/jpeg"/>
  <Override PartName="/ppt/media/image5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</p:sldIdLst>
  <p:sldSz cx="18288000" cy="10287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 b="def" i="def"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3" name="Shape 113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n-lt"/>
        <a:ea typeface="+mn-ea"/>
        <a:cs typeface="+mn-cs"/>
        <a:sym typeface="Arial"/>
      </a:defRPr>
    </a:lvl1pPr>
    <a:lvl2pPr indent="228600" latinLnBrk="0">
      <a:defRPr sz="1400">
        <a:latin typeface="+mn-lt"/>
        <a:ea typeface="+mn-ea"/>
        <a:cs typeface="+mn-cs"/>
        <a:sym typeface="Arial"/>
      </a:defRPr>
    </a:lvl2pPr>
    <a:lvl3pPr indent="457200" latinLnBrk="0">
      <a:defRPr sz="1400">
        <a:latin typeface="+mn-lt"/>
        <a:ea typeface="+mn-ea"/>
        <a:cs typeface="+mn-cs"/>
        <a:sym typeface="Arial"/>
      </a:defRPr>
    </a:lvl3pPr>
    <a:lvl4pPr indent="685800" latinLnBrk="0">
      <a:defRPr sz="1400">
        <a:latin typeface="+mn-lt"/>
        <a:ea typeface="+mn-ea"/>
        <a:cs typeface="+mn-cs"/>
        <a:sym typeface="Arial"/>
      </a:defRPr>
    </a:lvl4pPr>
    <a:lvl5pPr indent="914400" latinLnBrk="0">
      <a:defRPr sz="1400">
        <a:latin typeface="+mn-lt"/>
        <a:ea typeface="+mn-ea"/>
        <a:cs typeface="+mn-cs"/>
        <a:sym typeface="Arial"/>
      </a:defRPr>
    </a:lvl5pPr>
    <a:lvl6pPr indent="1143000" latinLnBrk="0">
      <a:defRPr sz="1400">
        <a:latin typeface="+mn-lt"/>
        <a:ea typeface="+mn-ea"/>
        <a:cs typeface="+mn-cs"/>
        <a:sym typeface="Arial"/>
      </a:defRPr>
    </a:lvl6pPr>
    <a:lvl7pPr indent="1371600" latinLnBrk="0">
      <a:defRPr sz="1400">
        <a:latin typeface="+mn-lt"/>
        <a:ea typeface="+mn-ea"/>
        <a:cs typeface="+mn-cs"/>
        <a:sym typeface="Arial"/>
      </a:defRPr>
    </a:lvl7pPr>
    <a:lvl8pPr indent="1600200" latinLnBrk="0">
      <a:defRPr sz="1400">
        <a:latin typeface="+mn-lt"/>
        <a:ea typeface="+mn-ea"/>
        <a:cs typeface="+mn-cs"/>
        <a:sym typeface="Arial"/>
      </a:defRPr>
    </a:lvl8pPr>
    <a:lvl9pPr indent="1828800" latinLnBrk="0">
      <a:defRPr sz="14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ERTICAL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Title Text"/>
          <p:cNvSpPr txBox="1"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96" name="Body Level One…"/>
          <p:cNvSpPr txBox="1"/>
          <p:nvPr>
            <p:ph type="body" sz="quarter" idx="1"/>
          </p:nvPr>
        </p:nvSpPr>
        <p:spPr>
          <a:xfrm rot="5400000">
            <a:off x="2309017" y="-251618"/>
            <a:ext cx="4525966" cy="8229601"/>
          </a:xfrm>
          <a:prstGeom prst="rect">
            <a:avLst/>
          </a:prstGeom>
        </p:spPr>
        <p:txBody>
          <a:bodyPr/>
          <a:lstStyle>
            <a:lvl1pPr indent="-342900">
              <a:spcBef>
                <a:spcPts val="300"/>
              </a:spcBef>
            </a:lvl1pPr>
            <a:lvl2pPr marL="963384" indent="-391884">
              <a:spcBef>
                <a:spcPts val="300"/>
              </a:spcBef>
            </a:lvl2pPr>
            <a:lvl3pPr marL="1485900" indent="-457200">
              <a:spcBef>
                <a:spcPts val="300"/>
              </a:spcBef>
            </a:lvl3pPr>
            <a:lvl4pPr marL="2034538" indent="-548638">
              <a:spcBef>
                <a:spcPts val="300"/>
              </a:spcBef>
            </a:lvl4pPr>
            <a:lvl5pPr marL="2491738" indent="-548638">
              <a:spcBef>
                <a:spcPts val="300"/>
              </a:spcBef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ERTICAL_TITLE_AND_VERTICAL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itle Text"/>
          <p:cNvSpPr txBox="1"/>
          <p:nvPr>
            <p:ph type="title"/>
          </p:nvPr>
        </p:nvSpPr>
        <p:spPr>
          <a:xfrm rot="5400000">
            <a:off x="4732337" y="2171700"/>
            <a:ext cx="5851528" cy="2057401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05" name="Body Level One…"/>
          <p:cNvSpPr txBox="1"/>
          <p:nvPr>
            <p:ph type="body" sz="quarter" idx="1"/>
          </p:nvPr>
        </p:nvSpPr>
        <p:spPr>
          <a:xfrm rot="5400000">
            <a:off x="541337" y="190500"/>
            <a:ext cx="5851527" cy="6019800"/>
          </a:xfrm>
          <a:prstGeom prst="rect">
            <a:avLst/>
          </a:prstGeom>
        </p:spPr>
        <p:txBody>
          <a:bodyPr/>
          <a:lstStyle>
            <a:lvl1pPr indent="-342900">
              <a:spcBef>
                <a:spcPts val="300"/>
              </a:spcBef>
            </a:lvl1pPr>
            <a:lvl2pPr marL="963384" indent="-391884">
              <a:spcBef>
                <a:spcPts val="300"/>
              </a:spcBef>
            </a:lvl2pPr>
            <a:lvl3pPr marL="1485900" indent="-457200">
              <a:spcBef>
                <a:spcPts val="300"/>
              </a:spcBef>
            </a:lvl3pPr>
            <a:lvl4pPr marL="2034538" indent="-548638">
              <a:spcBef>
                <a:spcPts val="300"/>
              </a:spcBef>
            </a:lvl4pPr>
            <a:lvl5pPr marL="2491738" indent="-548638">
              <a:spcBef>
                <a:spcPts val="300"/>
              </a:spcBef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Text"/>
          <p:cNvSpPr txBox="1"/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9" name="Body Level One…"/>
          <p:cNvSpPr txBox="1"/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381000" indent="-355600" algn="ctr">
              <a:buClrTx/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381000" indent="25400" algn="ctr">
              <a:buClrTx/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381000" indent="25400" algn="ctr">
              <a:buClrTx/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381000" indent="25400" algn="ctr">
              <a:buClrTx/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381000" indent="25400" algn="ctr">
              <a:buClrTx/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Text"/>
          <p:cNvSpPr txBox="1"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8" name="Body Level One…"/>
          <p:cNvSpPr txBox="1"/>
          <p:nvPr>
            <p:ph type="body" sz="quarter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indent="-342900">
              <a:spcBef>
                <a:spcPts val="300"/>
              </a:spcBef>
            </a:lvl1pPr>
            <a:lvl2pPr marL="963384" indent="-391884">
              <a:spcBef>
                <a:spcPts val="300"/>
              </a:spcBef>
            </a:lvl2pPr>
            <a:lvl3pPr marL="1485900" indent="-457200">
              <a:spcBef>
                <a:spcPts val="300"/>
              </a:spcBef>
            </a:lvl3pPr>
            <a:lvl4pPr marL="2034538" indent="-548638">
              <a:spcBef>
                <a:spcPts val="300"/>
              </a:spcBef>
            </a:lvl4pPr>
            <a:lvl5pPr marL="2491738" indent="-548638">
              <a:spcBef>
                <a:spcPts val="300"/>
              </a:spcBef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Text"/>
          <p:cNvSpPr txBox="1"/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b="1" sz="4000"/>
            </a:lvl1pPr>
          </a:lstStyle>
          <a:p>
            <a:pPr/>
            <a:r>
              <a:t>Title Text</a:t>
            </a:r>
          </a:p>
        </p:txBody>
      </p:sp>
      <p:sp>
        <p:nvSpPr>
          <p:cNvPr id="37" name="Body Level One…"/>
          <p:cNvSpPr txBox="1"/>
          <p:nvPr>
            <p:ph type="body" sz="quarter" idx="1"/>
          </p:nvPr>
        </p:nvSpPr>
        <p:spPr>
          <a:xfrm>
            <a:off x="722312" y="2906713"/>
            <a:ext cx="7772401" cy="1500190"/>
          </a:xfrm>
          <a:prstGeom prst="rect">
            <a:avLst/>
          </a:prstGeom>
        </p:spPr>
        <p:txBody>
          <a:bodyPr anchor="b"/>
          <a:lstStyle>
            <a:lvl1pPr marL="0" indent="228600"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228600"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228600"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228600"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228600"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_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itle Text"/>
          <p:cNvSpPr txBox="1"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6" name="Body Level One…"/>
          <p:cNvSpPr txBox="1"/>
          <p:nvPr>
            <p:ph type="body" sz="quarter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 indent="-406400">
              <a:spcBef>
                <a:spcPts val="500"/>
              </a:spcBef>
              <a:buSzPts val="2800"/>
              <a:defRPr sz="2800"/>
            </a:lvl1pPr>
            <a:lvl2pPr marL="977900" indent="-444500">
              <a:spcBef>
                <a:spcPts val="500"/>
              </a:spcBef>
              <a:buSzPts val="2800"/>
              <a:defRPr sz="2800"/>
            </a:lvl2pPr>
            <a:lvl3pPr marL="1513838" indent="-497838">
              <a:spcBef>
                <a:spcPts val="500"/>
              </a:spcBef>
              <a:buSzPts val="2800"/>
              <a:defRPr sz="2800"/>
            </a:lvl3pPr>
            <a:lvl4pPr marL="2019300" indent="-533400">
              <a:spcBef>
                <a:spcPts val="500"/>
              </a:spcBef>
              <a:buSzPts val="2800"/>
              <a:defRPr sz="2800"/>
            </a:lvl4pPr>
            <a:lvl5pPr marL="2476500" indent="-533400">
              <a:spcBef>
                <a:spcPts val="500"/>
              </a:spcBef>
              <a:buSzPts val="2800"/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7" name="Google Shape;36;p6"/>
          <p:cNvSpPr txBox="1"/>
          <p:nvPr>
            <p:ph type="body" sz="quarter" idx="21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_OBJECTS_WITH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itle Text"/>
          <p:cNvSpPr txBox="1"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6" name="Body Level One…"/>
          <p:cNvSpPr txBox="1"/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228600">
              <a:spcBef>
                <a:spcPts val="400"/>
              </a:spcBef>
              <a:buClrTx/>
              <a:buSzTx/>
              <a:buFontTx/>
              <a:buNone/>
              <a:defRPr b="1" sz="2400"/>
            </a:lvl1pPr>
            <a:lvl2pPr marL="0" indent="228600">
              <a:spcBef>
                <a:spcPts val="400"/>
              </a:spcBef>
              <a:buClrTx/>
              <a:buSzTx/>
              <a:buFontTx/>
              <a:buNone/>
              <a:defRPr b="1" sz="2400"/>
            </a:lvl2pPr>
            <a:lvl3pPr marL="0" indent="228600">
              <a:spcBef>
                <a:spcPts val="400"/>
              </a:spcBef>
              <a:buClrTx/>
              <a:buSzTx/>
              <a:buFontTx/>
              <a:buNone/>
              <a:defRPr b="1" sz="2400"/>
            </a:lvl3pPr>
            <a:lvl4pPr marL="0" indent="228600">
              <a:spcBef>
                <a:spcPts val="400"/>
              </a:spcBef>
              <a:buClrTx/>
              <a:buSzTx/>
              <a:buFontTx/>
              <a:buNone/>
              <a:defRPr b="1" sz="2400"/>
            </a:lvl4pPr>
            <a:lvl5pPr marL="0" indent="228600">
              <a:spcBef>
                <a:spcPts val="400"/>
              </a:spcBef>
              <a:buClrTx/>
              <a:buSzTx/>
              <a:buFontTx/>
              <a:buNone/>
              <a:defRPr b="1"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" name="Google Shape;43;p7"/>
          <p:cNvSpPr txBox="1"/>
          <p:nvPr>
            <p:ph type="body" sz="quarter" idx="21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8" name="Google Shape;44;p7"/>
          <p:cNvSpPr txBox="1"/>
          <p:nvPr>
            <p:ph type="body" sz="quarter" idx="22"/>
          </p:nvPr>
        </p:nvSpPr>
        <p:spPr>
          <a:xfrm>
            <a:off x="4645025" y="1535111"/>
            <a:ext cx="4041775" cy="639766"/>
          </a:xfrm>
          <a:prstGeom prst="rect">
            <a:avLst/>
          </a:prstGeom>
        </p:spPr>
        <p:txBody>
          <a:bodyPr anchor="b"/>
          <a:lstStyle/>
          <a:p>
            <a:pPr/>
          </a:p>
        </p:txBody>
      </p:sp>
      <p:sp>
        <p:nvSpPr>
          <p:cNvPr id="59" name="Google Shape;45;p7"/>
          <p:cNvSpPr txBox="1"/>
          <p:nvPr>
            <p:ph type="body" sz="quarter" idx="23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itle Text"/>
          <p:cNvSpPr txBox="1"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OBJECT_WITH_CAPTIO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itle Text"/>
          <p:cNvSpPr txBox="1"/>
          <p:nvPr>
            <p:ph type="title"/>
          </p:nvPr>
        </p:nvSpPr>
        <p:spPr>
          <a:xfrm>
            <a:off x="457200" y="273050"/>
            <a:ext cx="3008316" cy="1162050"/>
          </a:xfrm>
          <a:prstGeom prst="rect">
            <a:avLst/>
          </a:prstGeom>
        </p:spPr>
        <p:txBody>
          <a:bodyPr anchor="b"/>
          <a:lstStyle>
            <a:lvl1pPr algn="l">
              <a:defRPr b="1" sz="2000"/>
            </a:lvl1pPr>
          </a:lstStyle>
          <a:p>
            <a:pPr/>
            <a:r>
              <a:t>Title Text</a:t>
            </a:r>
          </a:p>
        </p:txBody>
      </p:sp>
      <p:sp>
        <p:nvSpPr>
          <p:cNvPr id="76" name="Body Level One…"/>
          <p:cNvSpPr txBox="1"/>
          <p:nvPr>
            <p:ph type="body" sz="quarter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7" name="Google Shape;57;p9"/>
          <p:cNvSpPr txBox="1"/>
          <p:nvPr>
            <p:ph type="body" sz="quarter" idx="21"/>
          </p:nvPr>
        </p:nvSpPr>
        <p:spPr>
          <a:xfrm>
            <a:off x="457198" y="1435100"/>
            <a:ext cx="3008317" cy="4691063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ICTURE_WITH_CAPTIO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Title Text"/>
          <p:cNvSpPr txBox="1"/>
          <p:nvPr>
            <p:ph type="title"/>
          </p:nvPr>
        </p:nvSpPr>
        <p:spPr>
          <a:xfrm>
            <a:off x="1792288" y="4800600"/>
            <a:ext cx="5486403" cy="566738"/>
          </a:xfrm>
          <a:prstGeom prst="rect">
            <a:avLst/>
          </a:prstGeom>
        </p:spPr>
        <p:txBody>
          <a:bodyPr anchor="b"/>
          <a:lstStyle>
            <a:lvl1pPr algn="l">
              <a:defRPr b="1" sz="2000"/>
            </a:lvl1pPr>
          </a:lstStyle>
          <a:p>
            <a:pPr/>
            <a:r>
              <a:t>Title Text</a:t>
            </a:r>
          </a:p>
        </p:txBody>
      </p:sp>
      <p:sp>
        <p:nvSpPr>
          <p:cNvPr id="86" name="Google Shape;63;p10"/>
          <p:cNvSpPr/>
          <p:nvPr>
            <p:ph type="pic" sz="quarter" idx="21"/>
          </p:nvPr>
        </p:nvSpPr>
        <p:spPr>
          <a:xfrm>
            <a:off x="1792288" y="612775"/>
            <a:ext cx="5486403" cy="4114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87" name="Body Level One…"/>
          <p:cNvSpPr txBox="1"/>
          <p:nvPr>
            <p:ph type="body" sz="quarter" idx="1"/>
          </p:nvPr>
        </p:nvSpPr>
        <p:spPr>
          <a:xfrm>
            <a:off x="1792288" y="5367337"/>
            <a:ext cx="5486403" cy="804865"/>
          </a:xfrm>
          <a:prstGeom prst="rect">
            <a:avLst/>
          </a:prstGeom>
        </p:spPr>
        <p:txBody>
          <a:bodyPr/>
          <a:lstStyle>
            <a:lvl1pPr marL="0" indent="228600">
              <a:spcBef>
                <a:spcPts val="200"/>
              </a:spcBef>
              <a:buClrTx/>
              <a:buSzTx/>
              <a:buFontTx/>
              <a:buNone/>
              <a:defRPr sz="1400"/>
            </a:lvl1pPr>
            <a:lvl2pPr marL="0" indent="228600">
              <a:spcBef>
                <a:spcPts val="200"/>
              </a:spcBef>
              <a:buClrTx/>
              <a:buSzTx/>
              <a:buFontTx/>
              <a:buNone/>
              <a:defRPr sz="1400"/>
            </a:lvl2pPr>
            <a:lvl3pPr marL="0" indent="228600">
              <a:spcBef>
                <a:spcPts val="200"/>
              </a:spcBef>
              <a:buClrTx/>
              <a:buSzTx/>
              <a:buFontTx/>
              <a:buNone/>
              <a:defRPr sz="1400"/>
            </a:lvl3pPr>
            <a:lvl4pPr marL="0" indent="228600">
              <a:spcBef>
                <a:spcPts val="200"/>
              </a:spcBef>
              <a:buClrTx/>
              <a:buSzTx/>
              <a:buFontTx/>
              <a:buNone/>
              <a:defRPr sz="1400"/>
            </a:lvl4pPr>
            <a:lvl5pPr marL="0" indent="228600">
              <a:spcBef>
                <a:spcPts val="200"/>
              </a:spcBef>
              <a:buClrTx/>
              <a:buSzTx/>
              <a:buFontTx/>
              <a:buNone/>
              <a:defRPr sz="1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2740025" y="1154906"/>
            <a:ext cx="14630400" cy="25026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10207625" y="3657600"/>
            <a:ext cx="7162800" cy="6629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8428219" y="6414781"/>
            <a:ext cx="258582" cy="248264"/>
          </a:xfrm>
          <a:prstGeom prst="rect">
            <a:avLst/>
          </a:prstGeom>
          <a:ln w="12700">
            <a:miter lim="400000"/>
          </a:ln>
        </p:spPr>
        <p:txBody>
          <a:bodyPr wrap="none" lIns="45699" tIns="45699" rIns="45699" bIns="45699" anchor="ctr">
            <a:spAutoFit/>
          </a:bodyPr>
          <a:lstStyle>
            <a:lvl1pPr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ransition xmlns:p14="http://schemas.microsoft.com/office/powerpoint/2010/main" spd="med" advClick="1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titleStyle>
    <p:bodyStyle>
      <a:lvl1pPr marL="457200" marR="0" indent="-43180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000000"/>
        </a:buClr>
        <a:buSzPts val="32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972457" marR="0" indent="-464457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000000"/>
        </a:buClr>
        <a:buSzPts val="3200"/>
        <a:buFont typeface="Arial"/>
        <a:buChar char="–"/>
        <a:tabLst/>
        <a:defRPr b="0" baseline="0" cap="none" i="0" spc="0" strike="noStrike" sz="3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498600" marR="0" indent="-50800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000000"/>
        </a:buClr>
        <a:buSzPts val="32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2042160" marR="0" indent="-56896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000000"/>
        </a:buClr>
        <a:buSzPts val="3200"/>
        <a:buFont typeface="Arial"/>
        <a:buChar char="–"/>
        <a:tabLst/>
        <a:defRPr b="0" baseline="0" cap="none" i="0" spc="0" strike="noStrike" sz="3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2499360" marR="0" indent="-56896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000000"/>
        </a:buClr>
        <a:buSzPts val="3200"/>
        <a:buFont typeface="Arial"/>
        <a:buChar char="»"/>
        <a:tabLst/>
        <a:defRPr b="0" baseline="0" cap="none" i="0" spc="0" strike="noStrike" sz="3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2956560" marR="0" indent="-56896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000000"/>
        </a:buClr>
        <a:buSzPts val="32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3413759" marR="0" indent="-568959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000000"/>
        </a:buClr>
        <a:buSzPts val="32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3870959" marR="0" indent="-568959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000000"/>
        </a:buClr>
        <a:buSzPts val="32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4328159" marR="0" indent="-568959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000000"/>
        </a:buClr>
        <a:buSzPts val="32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2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video" Target="../media/media1.mp4"/><Relationship Id="rId4" Type="http://schemas.microsoft.com/office/2007/relationships/media" Target="../media/media1.mp4"/><Relationship Id="rId5" Type="http://schemas.openxmlformats.org/officeDocument/2006/relationships/image" Target="../media/image3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9.png"/><Relationship Id="rId4" Type="http://schemas.openxmlformats.org/officeDocument/2006/relationships/video" Target="../media/media2.mp4"/><Relationship Id="rId5" Type="http://schemas.microsoft.com/office/2007/relationships/media" Target="../media/media2.mp4"/><Relationship Id="rId6" Type="http://schemas.openxmlformats.org/officeDocument/2006/relationships/image" Target="../media/image10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video" Target="../media/media3.mp4"/><Relationship Id="rId4" Type="http://schemas.microsoft.com/office/2007/relationships/media" Target="../media/media3.mp4"/><Relationship Id="rId5" Type="http://schemas.openxmlformats.org/officeDocument/2006/relationships/image" Target="../media/image11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video" Target="../media/media4.mp4"/><Relationship Id="rId4" Type="http://schemas.microsoft.com/office/2007/relationships/media" Target="../media/media4.mp4"/><Relationship Id="rId5" Type="http://schemas.openxmlformats.org/officeDocument/2006/relationships/image" Target="../media/image12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Relationship Id="rId4" Type="http://schemas.openxmlformats.org/officeDocument/2006/relationships/image" Target="../media/image5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hyperlink" Target="https://davidmorin.physics.fas.harvard.edu/sites/g/files/omnuum12331/files/2025-10/waves_miscellaneous.pdf" TargetMode="External"/><Relationship Id="rId4" Type="http://schemas.openxmlformats.org/officeDocument/2006/relationships/hyperlink" Target="https://remote2.ece.illinois.edu/~erhan/FieldsWaves/secure/notes/ECE450Sp10/350lect33.pdf" TargetMode="External"/><Relationship Id="rId5" Type="http://schemas.openxmlformats.org/officeDocument/2006/relationships/hyperlink" Target="https://www.sfu.ca/phys/346/121/resources/physics_of_microwave_ovens.pdf" TargetMode="External"/><Relationship Id="rId6" Type="http://schemas.openxmlformats.org/officeDocument/2006/relationships/hyperlink" Target="https://www.multiphysics.us/thermoelectromagnetics.html" TargetMode="External"/><Relationship Id="rId7" Type="http://schemas.openxmlformats.org/officeDocument/2006/relationships/hyperlink" Target="https://docs.scipy.org/doc/scipy/reference/generated/scipy.ndimage.rotate.html" TargetMode="Externa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84;p13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16" name="Google Shape;85;p13"/>
          <p:cNvSpPr txBox="1"/>
          <p:nvPr/>
        </p:nvSpPr>
        <p:spPr>
          <a:xfrm>
            <a:off x="224163" y="3429003"/>
            <a:ext cx="9316502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7200">
                <a:latin typeface="凸版文久見出し明朝 エクストラボールド"/>
                <a:ea typeface="凸版文久見出し明朝 エクストラボールド"/>
                <a:cs typeface="凸版文久見出し明朝 エクストラボールド"/>
                <a:sym typeface="凸版文久見出し明朝 エクストラボールド"/>
              </a:defRPr>
            </a:lvl1pPr>
          </a:lstStyle>
          <a:p>
            <a:pPr/>
            <a:r>
              <a:t>Uneven Heating of Microwave Ovens</a:t>
            </a:r>
          </a:p>
        </p:txBody>
      </p:sp>
      <p:sp>
        <p:nvSpPr>
          <p:cNvPr id="117" name="Google Shape;87;p13"/>
          <p:cNvSpPr txBox="1"/>
          <p:nvPr/>
        </p:nvSpPr>
        <p:spPr>
          <a:xfrm>
            <a:off x="3409729" y="6185575"/>
            <a:ext cx="2945403" cy="40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ct val="140000"/>
              </a:lnSpc>
              <a:defRPr sz="3200">
                <a:latin typeface="凸版文久見出し明朝 エクストラボールド"/>
                <a:ea typeface="凸版文久見出し明朝 エクストラボールド"/>
                <a:cs typeface="凸版文久見出し明朝 エクストラボールド"/>
                <a:sym typeface="凸版文久見出し明朝 エクストラボールド"/>
              </a:defRPr>
            </a:lvl1pPr>
          </a:lstStyle>
          <a:p>
            <a:pPr/>
            <a:r>
              <a:t>Edward Wang</a:t>
            </a:r>
          </a:p>
        </p:txBody>
      </p:sp>
      <p:pic>
        <p:nvPicPr>
          <p:cNvPr id="118" name="Google Shape;88;p13" descr="Google Shape;88;p1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456800" y="2440651"/>
            <a:ext cx="8108553" cy="54057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93;p14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21" name="Google Shape;95;p14"/>
          <p:cNvSpPr txBox="1"/>
          <p:nvPr/>
        </p:nvSpPr>
        <p:spPr>
          <a:xfrm>
            <a:off x="1166400" y="1233824"/>
            <a:ext cx="10581001" cy="806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40006"/>
              </a:lnSpc>
              <a:defRPr sz="6300">
                <a:latin typeface="凸版文久見出し明朝 エクストラボールド"/>
                <a:ea typeface="凸版文久見出し明朝 エクストラボールド"/>
                <a:cs typeface="凸版文久見出し明朝 エクストラボールド"/>
                <a:sym typeface="凸版文久見出し明朝 エクストラボールド"/>
              </a:defRPr>
            </a:lvl1pPr>
          </a:lstStyle>
          <a:p>
            <a:pPr/>
            <a:r>
              <a:t>Background</a:t>
            </a:r>
          </a:p>
        </p:txBody>
      </p:sp>
      <p:sp>
        <p:nvSpPr>
          <p:cNvPr id="122" name="Google Shape;96;p14"/>
          <p:cNvSpPr/>
          <p:nvPr/>
        </p:nvSpPr>
        <p:spPr>
          <a:xfrm>
            <a:off x="1166397" y="1028700"/>
            <a:ext cx="687327" cy="0"/>
          </a:xfrm>
          <a:prstGeom prst="line">
            <a:avLst/>
          </a:prstGeom>
          <a:ln w="76200"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23" name="Google Shape;97;p14"/>
          <p:cNvSpPr txBox="1"/>
          <p:nvPr/>
        </p:nvSpPr>
        <p:spPr>
          <a:xfrm>
            <a:off x="1185449" y="2797848"/>
            <a:ext cx="8671802" cy="70916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2" tIns="91422" rIns="91422" bIns="91422">
            <a:spAutoFit/>
          </a:bodyPr>
          <a:lstStyle/>
          <a:p>
            <a:pPr marL="457200" indent="-406400">
              <a:lnSpc>
                <a:spcPct val="150000"/>
              </a:lnSpc>
              <a:buClr>
                <a:srgbClr val="000000"/>
              </a:buClr>
              <a:buSzPts val="2800"/>
              <a:buFont typeface="Century Schoolbook"/>
              <a:buChar char="-"/>
              <a:defRPr sz="2800">
                <a:latin typeface="Century Schoolbook"/>
                <a:ea typeface="Century Schoolbook"/>
                <a:cs typeface="Century Schoolbook"/>
                <a:sym typeface="Century Schoolbook"/>
              </a:defRPr>
            </a:pPr>
            <a:r>
              <a:t>Magnetron emits microwaves at ~2.45 GHz </a:t>
            </a:r>
          </a:p>
          <a:p>
            <a:pPr marL="457200" indent="-406400">
              <a:lnSpc>
                <a:spcPct val="150000"/>
              </a:lnSpc>
              <a:buClr>
                <a:srgbClr val="000000"/>
              </a:buClr>
              <a:buSzPts val="2800"/>
              <a:buFont typeface="Century Schoolbook"/>
              <a:buChar char="-"/>
              <a:defRPr sz="2800">
                <a:latin typeface="Century Schoolbook"/>
                <a:ea typeface="Century Schoolbook"/>
                <a:cs typeface="Century Schoolbook"/>
                <a:sym typeface="Century Schoolbook"/>
              </a:defRPr>
            </a:pPr>
            <a:r>
              <a:t>Microwaves bounce around inside metal box </a:t>
            </a:r>
          </a:p>
          <a:p>
            <a:pPr marL="457200" indent="-406400">
              <a:lnSpc>
                <a:spcPct val="150000"/>
              </a:lnSpc>
              <a:buClr>
                <a:srgbClr val="000000"/>
              </a:buClr>
              <a:buSzPts val="2800"/>
              <a:buFont typeface="Century Schoolbook"/>
              <a:buChar char="-"/>
              <a:defRPr sz="2800">
                <a:latin typeface="Century Schoolbook"/>
                <a:ea typeface="Century Schoolbook"/>
                <a:cs typeface="Century Schoolbook"/>
                <a:sym typeface="Century Schoolbook"/>
              </a:defRPr>
            </a:pPr>
            <a:r>
              <a:t>Most of the waves interfere with themselves and are canceled out</a:t>
            </a:r>
          </a:p>
          <a:p>
            <a:pPr marL="457200" indent="-406400">
              <a:lnSpc>
                <a:spcPct val="150000"/>
              </a:lnSpc>
              <a:buClr>
                <a:srgbClr val="000000"/>
              </a:buClr>
              <a:buSzPts val="2800"/>
              <a:buFont typeface="Century Schoolbook"/>
              <a:buChar char="-"/>
              <a:defRPr sz="2800">
                <a:latin typeface="Century Schoolbook"/>
                <a:ea typeface="Century Schoolbook"/>
                <a:cs typeface="Century Schoolbook"/>
                <a:sym typeface="Century Schoolbook"/>
              </a:defRPr>
            </a:pPr>
            <a:r>
              <a:t>Only waves left are standing waves, created when two identical waves travel in opposite directions &amp; adds their energy up</a:t>
            </a:r>
          </a:p>
          <a:p>
            <a:pPr marL="457200" indent="-406400">
              <a:lnSpc>
                <a:spcPct val="150000"/>
              </a:lnSpc>
              <a:buClr>
                <a:srgbClr val="000000"/>
              </a:buClr>
              <a:buSzPts val="2800"/>
              <a:buFont typeface="Century Schoolbook"/>
              <a:buChar char="-"/>
              <a:defRPr sz="2800">
                <a:latin typeface="Century Schoolbook"/>
                <a:ea typeface="Century Schoolbook"/>
                <a:cs typeface="Century Schoolbook"/>
                <a:sym typeface="Century Schoolbook"/>
              </a:defRPr>
            </a:pPr>
            <a:r>
              <a:t>Fixed size oven, only waves with a whole number of half wavelengths within the box can perfectly reflect on itself, so there is a limited number of standing waves</a:t>
            </a:r>
          </a:p>
        </p:txBody>
      </p:sp>
      <p:pic>
        <p:nvPicPr>
          <p:cNvPr id="124" name="Picture 1" descr="Picture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150856" y="3596385"/>
            <a:ext cx="9516541" cy="47401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93;p14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27" name="Google Shape;95;p14"/>
          <p:cNvSpPr txBox="1"/>
          <p:nvPr/>
        </p:nvSpPr>
        <p:spPr>
          <a:xfrm>
            <a:off x="1166400" y="1233824"/>
            <a:ext cx="10581001" cy="806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40006"/>
              </a:lnSpc>
              <a:defRPr sz="6300">
                <a:latin typeface="凸版文久見出し明朝 エクストラボールド"/>
                <a:ea typeface="凸版文久見出し明朝 エクストラボールド"/>
                <a:cs typeface="凸版文久見出し明朝 エクストラボールド"/>
                <a:sym typeface="凸版文久見出し明朝 エクストラボールド"/>
              </a:defRPr>
            </a:lvl1pPr>
          </a:lstStyle>
          <a:p>
            <a:pPr/>
            <a:r>
              <a:t>Standing Wave</a:t>
            </a:r>
          </a:p>
        </p:txBody>
      </p:sp>
      <p:sp>
        <p:nvSpPr>
          <p:cNvPr id="128" name="Google Shape;96;p14"/>
          <p:cNvSpPr/>
          <p:nvPr/>
        </p:nvSpPr>
        <p:spPr>
          <a:xfrm>
            <a:off x="1166397" y="1028700"/>
            <a:ext cx="687327" cy="0"/>
          </a:xfrm>
          <a:prstGeom prst="line">
            <a:avLst/>
          </a:prstGeom>
          <a:ln w="76200"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129" name="media1.mp4" descr="media1.mp4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4231823" y="2694573"/>
            <a:ext cx="9824354" cy="73682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1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29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129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2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04;p15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32" name="Google Shape;106;p15"/>
          <p:cNvSpPr txBox="1"/>
          <p:nvPr/>
        </p:nvSpPr>
        <p:spPr>
          <a:xfrm>
            <a:off x="1166400" y="1233824"/>
            <a:ext cx="10581001" cy="806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40006"/>
              </a:lnSpc>
              <a:defRPr sz="6300">
                <a:latin typeface="凸版文久見出し明朝 エクストラボールド"/>
                <a:ea typeface="凸版文久見出し明朝 エクストラボールド"/>
                <a:cs typeface="凸版文久見出し明朝 エクストラボールド"/>
                <a:sym typeface="凸版文久見出し明朝 エクストラボールド"/>
              </a:defRPr>
            </a:lvl1pPr>
          </a:lstStyle>
          <a:p>
            <a:pPr/>
            <a:r>
              <a:t>Calculations &amp; Methods</a:t>
            </a:r>
          </a:p>
        </p:txBody>
      </p:sp>
      <p:sp>
        <p:nvSpPr>
          <p:cNvPr id="133" name="Google Shape;107;p15"/>
          <p:cNvSpPr/>
          <p:nvPr/>
        </p:nvSpPr>
        <p:spPr>
          <a:xfrm>
            <a:off x="1166397" y="1028700"/>
            <a:ext cx="687303" cy="0"/>
          </a:xfrm>
          <a:prstGeom prst="line">
            <a:avLst/>
          </a:prstGeom>
          <a:ln w="76200"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134" name="Screenshot 2025-12-02 at 1.57.32 AM.pngGoogle Shape;108;p15" descr="Screenshot 2025-12-02 at 1.57.32 AM.pngGoogle Shape;108;p1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6400" y="2728622"/>
            <a:ext cx="8769902" cy="10026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" name="Screenshot 2025-12-02 at 1.57.46 AM.pngGoogle Shape;109;p15" descr="Screenshot 2025-12-02 at 1.57.46 AM.pngGoogle Shape;109;p15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66400" y="4093150"/>
            <a:ext cx="8769902" cy="8704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" name="Screenshot 2025-12-02 at 1.59.06 AM.pngGoogle Shape;110;p15" descr="Screenshot 2025-12-02 at 1.59.06 AM.pngGoogle Shape;110;p15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66400" y="6989998"/>
            <a:ext cx="4500825" cy="12248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" name="Screenshot 2025-12-02 at 1.59.29 AM.pngGoogle Shape;111;p15" descr="Screenshot 2025-12-02 at 1.59.29 AM.pngGoogle Shape;111;p15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66400" y="5179400"/>
            <a:ext cx="6849751" cy="15948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" name="Screenshot 2025-12-02 at 2.10.03 AM.pngGoogle Shape;112;p15" descr="Screenshot 2025-12-02 at 2.10.03 AM.pngGoogle Shape;112;p15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166397" y="8541125"/>
            <a:ext cx="16376785" cy="1224803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Google Shape;113;p15"/>
          <p:cNvSpPr txBox="1"/>
          <p:nvPr/>
        </p:nvSpPr>
        <p:spPr>
          <a:xfrm>
            <a:off x="10253225" y="2880997"/>
            <a:ext cx="8671803" cy="5148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2" tIns="91422" rIns="91422" bIns="91422">
            <a:spAutoFit/>
          </a:bodyPr>
          <a:lstStyle/>
          <a:p>
            <a:pPr>
              <a:lnSpc>
                <a:spcPct val="150000"/>
              </a:lnSpc>
              <a:defRPr sz="2800">
                <a:latin typeface="Century Schoolbook"/>
                <a:ea typeface="Century Schoolbook"/>
                <a:cs typeface="Century Schoolbook"/>
                <a:sym typeface="Century Schoolbook"/>
              </a:defRPr>
            </a:pPr>
            <a:r>
              <a:t>2D Standing Wave Equation</a:t>
            </a:r>
          </a:p>
          <a:p>
            <a:pPr>
              <a:lnSpc>
                <a:spcPct val="150000"/>
              </a:lnSpc>
              <a:defRPr sz="2800">
                <a:latin typeface="Century Schoolbook"/>
                <a:ea typeface="Century Schoolbook"/>
                <a:cs typeface="Century Schoolbook"/>
                <a:sym typeface="Century Schoolbook"/>
              </a:defRPr>
            </a:pPr>
          </a:p>
          <a:p>
            <a:pPr>
              <a:lnSpc>
                <a:spcPct val="150000"/>
              </a:lnSpc>
              <a:defRPr sz="2800">
                <a:latin typeface="Century Schoolbook"/>
                <a:ea typeface="Century Schoolbook"/>
                <a:cs typeface="Century Schoolbook"/>
                <a:sym typeface="Century Schoolbook"/>
              </a:defRPr>
            </a:pPr>
            <a:r>
              <a:t>Solve standing wave in each dimension</a:t>
            </a:r>
          </a:p>
          <a:p>
            <a:pPr>
              <a:lnSpc>
                <a:spcPct val="150000"/>
              </a:lnSpc>
              <a:defRPr sz="2800">
                <a:latin typeface="Century Schoolbook"/>
                <a:ea typeface="Century Schoolbook"/>
                <a:cs typeface="Century Schoolbook"/>
                <a:sym typeface="Century Schoolbook"/>
              </a:defRPr>
            </a:pPr>
          </a:p>
          <a:p>
            <a:pPr>
              <a:lnSpc>
                <a:spcPct val="150000"/>
              </a:lnSpc>
              <a:defRPr sz="2800">
                <a:latin typeface="Century Schoolbook"/>
                <a:ea typeface="Century Schoolbook"/>
                <a:cs typeface="Century Schoolbook"/>
                <a:sym typeface="Century Schoolbook"/>
              </a:defRPr>
            </a:pPr>
            <a:r>
              <a:t>Find m and n for equations above</a:t>
            </a:r>
          </a:p>
          <a:p>
            <a:pPr>
              <a:lnSpc>
                <a:spcPct val="150000"/>
              </a:lnSpc>
              <a:defRPr sz="2800">
                <a:latin typeface="Century Schoolbook"/>
                <a:ea typeface="Century Schoolbook"/>
                <a:cs typeface="Century Schoolbook"/>
                <a:sym typeface="Century Schoolbook"/>
              </a:defRPr>
            </a:pPr>
          </a:p>
          <a:p>
            <a:pPr>
              <a:lnSpc>
                <a:spcPct val="150000"/>
              </a:lnSpc>
              <a:defRPr sz="2800">
                <a:latin typeface="Century Schoolbook"/>
                <a:ea typeface="Century Schoolbook"/>
                <a:cs typeface="Century Schoolbook"/>
                <a:sym typeface="Century Schoolbook"/>
              </a:defRPr>
            </a:pPr>
          </a:p>
          <a:p>
            <a:pPr>
              <a:lnSpc>
                <a:spcPct val="150000"/>
              </a:lnSpc>
              <a:defRPr sz="2800">
                <a:latin typeface="Century Schoolbook"/>
                <a:ea typeface="Century Schoolbook"/>
                <a:cs typeface="Century Schoolbook"/>
                <a:sym typeface="Century Schoolbook"/>
              </a:defRPr>
            </a:pPr>
            <a:r>
              <a:t>Get heat map using z(x, y)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18;p16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42" name="Google Shape;120;p16"/>
          <p:cNvSpPr txBox="1"/>
          <p:nvPr/>
        </p:nvSpPr>
        <p:spPr>
          <a:xfrm>
            <a:off x="1166400" y="1233824"/>
            <a:ext cx="10581001" cy="806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40006"/>
              </a:lnSpc>
              <a:defRPr sz="6300">
                <a:latin typeface="凸版文久見出し明朝 エクストラボールド"/>
                <a:ea typeface="凸版文久見出し明朝 エクストラボールド"/>
                <a:cs typeface="凸版文久見出し明朝 エクストラボールド"/>
                <a:sym typeface="凸版文久見出し明朝 エクストラボールド"/>
              </a:defRPr>
            </a:lvl1pPr>
          </a:lstStyle>
          <a:p>
            <a:pPr/>
            <a:r>
              <a:t>Heat Map</a:t>
            </a:r>
          </a:p>
        </p:txBody>
      </p:sp>
      <p:sp>
        <p:nvSpPr>
          <p:cNvPr id="143" name="Google Shape;121;p16"/>
          <p:cNvSpPr/>
          <p:nvPr/>
        </p:nvSpPr>
        <p:spPr>
          <a:xfrm>
            <a:off x="1166397" y="1028700"/>
            <a:ext cx="687303" cy="0"/>
          </a:xfrm>
          <a:prstGeom prst="line">
            <a:avLst/>
          </a:prstGeom>
          <a:ln w="76200"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144" name="Screenshot 2025-12-02 at 2.20.24 AM.pngGoogle Shape;123;p16" descr="Screenshot 2025-12-02 at 2.20.24 AM.pngGoogle Shape;123;p1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049027" y="3429000"/>
            <a:ext cx="6702778" cy="57707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" name="media2.mp4" descr="media2.mp4"/>
          <p:cNvPicPr>
            <a:picLocks noChangeAspect="0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711506" y="2639804"/>
            <a:ext cx="9798892" cy="73491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1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45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145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4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28;p17"/>
          <p:cNvSpPr/>
          <p:nvPr/>
        </p:nvSpPr>
        <p:spPr>
          <a:xfrm>
            <a:off x="0" y="12700"/>
            <a:ext cx="18288000" cy="10287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48" name="Google Shape;130;p17"/>
          <p:cNvSpPr txBox="1"/>
          <p:nvPr/>
        </p:nvSpPr>
        <p:spPr>
          <a:xfrm>
            <a:off x="1166400" y="1233824"/>
            <a:ext cx="10581001" cy="806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40006"/>
              </a:lnSpc>
              <a:defRPr sz="6300">
                <a:latin typeface="凸版文久見出し明朝 エクストラボールド"/>
                <a:ea typeface="凸版文久見出し明朝 エクストラボールド"/>
                <a:cs typeface="凸版文久見出し明朝 エクストラボールド"/>
                <a:sym typeface="凸版文久見出し明朝 エクストラボールド"/>
              </a:defRPr>
            </a:lvl1pPr>
          </a:lstStyle>
          <a:p>
            <a:pPr/>
            <a:r>
              <a:t>Stationary Object</a:t>
            </a:r>
          </a:p>
        </p:txBody>
      </p:sp>
      <p:sp>
        <p:nvSpPr>
          <p:cNvPr id="149" name="Google Shape;131;p17"/>
          <p:cNvSpPr/>
          <p:nvPr/>
        </p:nvSpPr>
        <p:spPr>
          <a:xfrm>
            <a:off x="1166397" y="1028700"/>
            <a:ext cx="687303" cy="0"/>
          </a:xfrm>
          <a:prstGeom prst="line">
            <a:avLst/>
          </a:prstGeom>
          <a:ln w="76200"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150" name="media3.mp4" descr="media3.mp4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4448243" y="2892202"/>
            <a:ext cx="9391514" cy="70436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1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50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150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50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37;p18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53" name="Google Shape;139;p18"/>
          <p:cNvSpPr txBox="1"/>
          <p:nvPr/>
        </p:nvSpPr>
        <p:spPr>
          <a:xfrm>
            <a:off x="1166400" y="1233824"/>
            <a:ext cx="10581001" cy="806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40006"/>
              </a:lnSpc>
              <a:defRPr sz="6300">
                <a:latin typeface="凸版文久見出し明朝 エクストラボールド"/>
                <a:ea typeface="凸版文久見出し明朝 エクストラボールド"/>
                <a:cs typeface="凸版文久見出し明朝 エクストラボールド"/>
                <a:sym typeface="凸版文久見出し明朝 エクストラボールド"/>
              </a:defRPr>
            </a:lvl1pPr>
          </a:lstStyle>
          <a:p>
            <a:pPr/>
            <a:r>
              <a:t>Rotating Object</a:t>
            </a:r>
          </a:p>
        </p:txBody>
      </p:sp>
      <p:sp>
        <p:nvSpPr>
          <p:cNvPr id="154" name="Google Shape;140;p18"/>
          <p:cNvSpPr/>
          <p:nvPr/>
        </p:nvSpPr>
        <p:spPr>
          <a:xfrm>
            <a:off x="1166397" y="1028700"/>
            <a:ext cx="687303" cy="0"/>
          </a:xfrm>
          <a:prstGeom prst="line">
            <a:avLst/>
          </a:prstGeom>
          <a:ln w="76200"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155" name="media4.mp4" descr="media4.mp4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4283725" y="2760184"/>
            <a:ext cx="9720550" cy="72904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1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55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155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5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IMG_6730.JPG" descr="IMG_6730.JPG"/>
          <p:cNvPicPr>
            <a:picLocks noChangeAspect="1"/>
          </p:cNvPicPr>
          <p:nvPr/>
        </p:nvPicPr>
        <p:blipFill>
          <a:blip r:embed="rId2">
            <a:extLst/>
          </a:blip>
          <a:srcRect l="1319" t="3568" r="0" b="0"/>
          <a:stretch>
            <a:fillRect/>
          </a:stretch>
        </p:blipFill>
        <p:spPr>
          <a:xfrm>
            <a:off x="5536192" y="2681031"/>
            <a:ext cx="6089995" cy="6485286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Google Shape;95;p14"/>
          <p:cNvSpPr txBox="1"/>
          <p:nvPr/>
        </p:nvSpPr>
        <p:spPr>
          <a:xfrm>
            <a:off x="1166400" y="1233824"/>
            <a:ext cx="10581001" cy="806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40006"/>
              </a:lnSpc>
              <a:defRPr sz="6300">
                <a:latin typeface="凸版文久見出し明朝 エクストラボールド"/>
                <a:ea typeface="凸版文久見出し明朝 エクストラボールド"/>
                <a:cs typeface="凸版文久見出し明朝 エクストラボールド"/>
                <a:sym typeface="凸版文久見出し明朝 エクストラボールド"/>
              </a:defRPr>
            </a:lvl1pPr>
          </a:lstStyle>
          <a:p>
            <a:pPr/>
            <a:r>
              <a:t>Real Life Demo</a:t>
            </a:r>
          </a:p>
        </p:txBody>
      </p:sp>
      <p:sp>
        <p:nvSpPr>
          <p:cNvPr id="159" name="Google Shape;96;p14"/>
          <p:cNvSpPr/>
          <p:nvPr/>
        </p:nvSpPr>
        <p:spPr>
          <a:xfrm>
            <a:off x="1166397" y="1028700"/>
            <a:ext cx="687327" cy="0"/>
          </a:xfrm>
          <a:prstGeom prst="line">
            <a:avLst/>
          </a:prstGeom>
          <a:ln w="76200"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160" name="IMG_6728.JPG" descr="IMG_6728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3733" y="3201711"/>
            <a:ext cx="5279548" cy="54439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IMG_6741.JPG" descr="IMG_6741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729151" y="2658903"/>
            <a:ext cx="6105849" cy="6529591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Google Shape;97;p14"/>
          <p:cNvSpPr txBox="1"/>
          <p:nvPr/>
        </p:nvSpPr>
        <p:spPr>
          <a:xfrm>
            <a:off x="734579" y="9216899"/>
            <a:ext cx="17509779" cy="6146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2" tIns="91422" rIns="91422" bIns="91422">
            <a:spAutoFit/>
          </a:bodyPr>
          <a:lstStyle>
            <a:lvl1pPr>
              <a:lnSpc>
                <a:spcPct val="150000"/>
              </a:lnSpc>
              <a:defRPr sz="2800"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</a:lstStyle>
          <a:p>
            <a:pPr/>
            <a:r>
              <a:t>        Original                                          1 minute, stationary                               1 minute, rotating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46;p19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65" name="Google Shape;148;p19"/>
          <p:cNvSpPr txBox="1"/>
          <p:nvPr/>
        </p:nvSpPr>
        <p:spPr>
          <a:xfrm>
            <a:off x="1166400" y="1233824"/>
            <a:ext cx="10581001" cy="806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40006"/>
              </a:lnSpc>
              <a:defRPr sz="6300">
                <a:latin typeface="凸版文久見出し明朝 エクストラボールド"/>
                <a:ea typeface="凸版文久見出し明朝 エクストラボールド"/>
                <a:cs typeface="凸版文久見出し明朝 エクストラボールド"/>
                <a:sym typeface="凸版文久見出し明朝 エクストラボールド"/>
              </a:defRPr>
            </a:lvl1pPr>
          </a:lstStyle>
          <a:p>
            <a:pPr/>
            <a:r>
              <a:t>Sources</a:t>
            </a:r>
          </a:p>
        </p:txBody>
      </p:sp>
      <p:sp>
        <p:nvSpPr>
          <p:cNvPr id="166" name="Google Shape;150;p19"/>
          <p:cNvSpPr/>
          <p:nvPr/>
        </p:nvSpPr>
        <p:spPr>
          <a:xfrm>
            <a:off x="1166397" y="1028700"/>
            <a:ext cx="687303" cy="0"/>
          </a:xfrm>
          <a:prstGeom prst="line">
            <a:avLst/>
          </a:prstGeom>
          <a:ln w="76200"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67" name="Google Shape;151;p19"/>
          <p:cNvSpPr txBox="1"/>
          <p:nvPr/>
        </p:nvSpPr>
        <p:spPr>
          <a:xfrm>
            <a:off x="1185448" y="2797848"/>
            <a:ext cx="16189203" cy="49326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2" tIns="91422" rIns="91422" bIns="91422">
            <a:spAutoFit/>
          </a:bodyPr>
          <a:lstStyle/>
          <a:p>
            <a:pPr marL="457200" indent="-406400">
              <a:lnSpc>
                <a:spcPct val="200000"/>
              </a:lnSpc>
              <a:buClr>
                <a:srgbClr val="000000"/>
              </a:buClr>
              <a:buSzPts val="2800"/>
              <a:buFont typeface="Century Schoolbook"/>
              <a:buChar char="-"/>
              <a:defRPr sz="28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entury Schoolbook"/>
                <a:ea typeface="Century Schoolbook"/>
                <a:cs typeface="Century Schoolbook"/>
                <a:sym typeface="Century Schoolbook"/>
              </a:defRPr>
            </a:pPr>
            <a:r>
              <a:rPr>
                <a:hlinkClick r:id="rId3" invalidUrl="" action="" tgtFrame="" tooltip="" history="1" highlightClick="0" endSnd="0"/>
              </a:rPr>
              <a:t>https://davidmorin.physics.fas.harvard.edu/sites/g/files/omnuum12331/files/2025-10/waves_miscellaneous.pdf</a:t>
            </a:r>
            <a:r>
              <a:rPr u="none">
                <a:solidFill>
                  <a:srgbClr val="000000"/>
                </a:solidFill>
                <a:uFillTx/>
              </a:rPr>
              <a:t> </a:t>
            </a:r>
          </a:p>
          <a:p>
            <a:pPr marL="457200" indent="-406400">
              <a:lnSpc>
                <a:spcPct val="200000"/>
              </a:lnSpc>
              <a:buClr>
                <a:srgbClr val="000000"/>
              </a:buClr>
              <a:buSzPts val="2800"/>
              <a:buFont typeface="Century Schoolbook"/>
              <a:buChar char="-"/>
              <a:defRPr sz="28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entury Schoolbook"/>
                <a:ea typeface="Century Schoolbook"/>
                <a:cs typeface="Century Schoolbook"/>
                <a:sym typeface="Century Schoolbook"/>
              </a:defRPr>
            </a:pPr>
            <a:r>
              <a:rPr>
                <a:hlinkClick r:id="rId4" invalidUrl="" action="" tgtFrame="" tooltip="" history="1" highlightClick="0" endSnd="0"/>
              </a:rPr>
              <a:t>https://remote2.ece.illinois.edu/~erhan/FieldsWaves/secure/notes/ECE450Sp10/350lect33.pdf</a:t>
            </a:r>
            <a:r>
              <a:rPr u="none">
                <a:solidFill>
                  <a:srgbClr val="000000"/>
                </a:solidFill>
                <a:uFillTx/>
              </a:rPr>
              <a:t> </a:t>
            </a:r>
          </a:p>
          <a:p>
            <a:pPr marL="457200" indent="-406400">
              <a:lnSpc>
                <a:spcPct val="200000"/>
              </a:lnSpc>
              <a:buClr>
                <a:srgbClr val="000000"/>
              </a:buClr>
              <a:buSzPts val="2800"/>
              <a:buFont typeface="Century Schoolbook"/>
              <a:buChar char="-"/>
              <a:defRPr sz="28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entury Schoolbook"/>
                <a:ea typeface="Century Schoolbook"/>
                <a:cs typeface="Century Schoolbook"/>
                <a:sym typeface="Century Schoolbook"/>
              </a:defRPr>
            </a:pPr>
            <a:r>
              <a:rPr>
                <a:hlinkClick r:id="rId5" invalidUrl="" action="" tgtFrame="" tooltip="" history="1" highlightClick="0" endSnd="0"/>
              </a:rPr>
              <a:t>https://www.sfu.ca/phys/346/121/resources/physics_of_microwave_ovens.pdf</a:t>
            </a:r>
          </a:p>
          <a:p>
            <a:pPr marL="457200" indent="-406400">
              <a:lnSpc>
                <a:spcPct val="200000"/>
              </a:lnSpc>
              <a:buClr>
                <a:srgbClr val="000000"/>
              </a:buClr>
              <a:buSzPts val="2800"/>
              <a:buFont typeface="Century Schoolbook"/>
              <a:buChar char="-"/>
              <a:defRPr sz="28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entury Schoolbook"/>
                <a:ea typeface="Century Schoolbook"/>
                <a:cs typeface="Century Schoolbook"/>
                <a:sym typeface="Century Schoolbook"/>
              </a:defRPr>
            </a:pPr>
            <a:r>
              <a:rPr>
                <a:hlinkClick r:id="rId6" invalidUrl="" action="" tgtFrame="" tooltip="" history="1" highlightClick="0" endSnd="0"/>
              </a:rPr>
              <a:t>https://www.multiphysics.us/thermoelectromagnetics.html</a:t>
            </a:r>
            <a:r>
              <a:rPr u="none">
                <a:solidFill>
                  <a:srgbClr val="000000"/>
                </a:solidFill>
                <a:uFillTx/>
              </a:rPr>
              <a:t> </a:t>
            </a:r>
          </a:p>
          <a:p>
            <a:pPr marL="457200" indent="-406400">
              <a:lnSpc>
                <a:spcPct val="200000"/>
              </a:lnSpc>
              <a:buClr>
                <a:srgbClr val="000000"/>
              </a:buClr>
              <a:buSzPts val="2800"/>
              <a:buFont typeface="Century Schoolbook"/>
              <a:buChar char="-"/>
              <a:defRPr sz="28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entury Schoolbook"/>
                <a:ea typeface="Century Schoolbook"/>
                <a:cs typeface="Century Schoolbook"/>
                <a:sym typeface="Century Schoolbook"/>
              </a:defRPr>
            </a:pPr>
            <a:r>
              <a:rPr>
                <a:hlinkClick r:id="rId7" invalidUrl="" action="" tgtFrame="" tooltip="" history="1" highlightClick="0" endSnd="0"/>
              </a:rPr>
              <a:t>https://docs.scipy.org/doc/scipy/reference/generated/scipy.ndimage.rotate.html</a:t>
            </a:r>
            <a:r>
              <a:rPr u="none">
                <a:solidFill>
                  <a:srgbClr val="000000"/>
                </a:solidFill>
                <a:uFillTx/>
              </a:rP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