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
  </p:notesMasterIdLst>
  <p:sldIdLst>
    <p:sldId id="256" r:id="rId2"/>
    <p:sldId id="257" r:id="rId3"/>
    <p:sldId id="261" r:id="rId4"/>
    <p:sldId id="262" r:id="rId5"/>
    <p:sldId id="258" r:id="rId6"/>
    <p:sldId id="259" r:id="rId7"/>
    <p:sldId id="260" r:id="rId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8"/>
    <p:restoredTop sz="94638"/>
  </p:normalViewPr>
  <p:slideViewPr>
    <p:cSldViewPr snapToGrid="0">
      <p:cViewPr varScale="1">
        <p:scale>
          <a:sx n="151" d="100"/>
          <a:sy n="151" d="100"/>
        </p:scale>
        <p:origin x="352"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ac828fd89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9" name="Google Shape;59;g3ac828fd89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7437CBDF-6950-21C7-0112-2AE32D4DB99B}"/>
            </a:ext>
          </a:extLst>
        </p:cNvPr>
        <p:cNvGrpSpPr/>
        <p:nvPr/>
      </p:nvGrpSpPr>
      <p:grpSpPr>
        <a:xfrm>
          <a:off x="0" y="0"/>
          <a:ext cx="0" cy="0"/>
          <a:chOff x="0" y="0"/>
          <a:chExt cx="0" cy="0"/>
        </a:xfrm>
      </p:grpSpPr>
      <p:sp>
        <p:nvSpPr>
          <p:cNvPr id="58" name="Google Shape;58;g3ac828fd89e_0_2:notes">
            <a:extLst>
              <a:ext uri="{FF2B5EF4-FFF2-40B4-BE49-F238E27FC236}">
                <a16:creationId xmlns:a16="http://schemas.microsoft.com/office/drawing/2014/main" id="{7B24DC06-E58D-6AED-E5C2-9974BBA1B3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9" name="Google Shape;59;g3ac828fd89e_0_2:notes">
            <a:extLst>
              <a:ext uri="{FF2B5EF4-FFF2-40B4-BE49-F238E27FC236}">
                <a16:creationId xmlns:a16="http://schemas.microsoft.com/office/drawing/2014/main" id="{BEF11504-E183-E2C7-3EB0-BB393600DB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607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BCACD47D-B8CE-3AED-C9FD-01EB4391DB18}"/>
            </a:ext>
          </a:extLst>
        </p:cNvPr>
        <p:cNvGrpSpPr/>
        <p:nvPr/>
      </p:nvGrpSpPr>
      <p:grpSpPr>
        <a:xfrm>
          <a:off x="0" y="0"/>
          <a:ext cx="0" cy="0"/>
          <a:chOff x="0" y="0"/>
          <a:chExt cx="0" cy="0"/>
        </a:xfrm>
      </p:grpSpPr>
      <p:sp>
        <p:nvSpPr>
          <p:cNvPr id="66" name="Google Shape;66;g3ac828fd89e_0_360:notes">
            <a:extLst>
              <a:ext uri="{FF2B5EF4-FFF2-40B4-BE49-F238E27FC236}">
                <a16:creationId xmlns:a16="http://schemas.microsoft.com/office/drawing/2014/main" id="{DB049B45-A4B6-E126-89E3-503464E7A1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7" name="Google Shape;67;g3ac828fd89e_0_360:notes">
            <a:extLst>
              <a:ext uri="{FF2B5EF4-FFF2-40B4-BE49-F238E27FC236}">
                <a16:creationId xmlns:a16="http://schemas.microsoft.com/office/drawing/2014/main" id="{1DF6C2AD-FEBA-A33A-182E-AF4D3E4D21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412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ac828fd89e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7" name="Google Shape;67;g3ac828fd89e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ac828fd89e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4" name="Google Shape;74;g3ac828fd89e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ac828fd89e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83" name="Google Shape;83;g3ac828fd89e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mp4"/><Relationship Id="rId7" Type="http://schemas.openxmlformats.org/officeDocument/2006/relationships/image" Target="../media/image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video" Target="../media/media4.mp4"/></Relationships>
</file>

<file path=ppt/slides/_rels/slide7.xml.rels><?xml version="1.0" encoding="UTF-8" standalone="yes"?>
<Relationships xmlns="http://schemas.openxmlformats.org/package/2006/relationships"><Relationship Id="rId3" Type="http://schemas.openxmlformats.org/officeDocument/2006/relationships/hyperlink" Target="https://isn.ucsd.edu/courses/beng221/problems/2013/project-11-Modelling%20Diffusion%20Process%20of%20Neurotransmitter%20Across%20Synapse.pdf"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54000"/>
          </a:blip>
          <a:srcRect b="3790"/>
          <a:stretch/>
        </p:blipFill>
        <p:spPr>
          <a:xfrm>
            <a:off x="0" y="0"/>
            <a:ext cx="9144000" cy="5143500"/>
          </a:xfrm>
          <a:prstGeom prst="rect">
            <a:avLst/>
          </a:prstGeom>
          <a:noFill/>
          <a:ln>
            <a:noFill/>
          </a:ln>
        </p:spPr>
      </p:pic>
      <p:sp>
        <p:nvSpPr>
          <p:cNvPr id="55" name="Google Shape;55;p13"/>
          <p:cNvSpPr txBox="1">
            <a:spLocks noGrp="1"/>
          </p:cNvSpPr>
          <p:nvPr>
            <p:ph type="ctrTitle"/>
          </p:nvPr>
        </p:nvSpPr>
        <p:spPr>
          <a:xfrm>
            <a:off x="311708" y="1545450"/>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500" b="1">
                <a:latin typeface="Times New Roman"/>
                <a:ea typeface="Times New Roman"/>
                <a:cs typeface="Times New Roman"/>
                <a:sym typeface="Times New Roman"/>
              </a:rPr>
              <a:t>Neurotransmitter Diffusion Across Synapse</a:t>
            </a:r>
            <a:endParaRPr sz="3500" b="1">
              <a:latin typeface="Times New Roman"/>
              <a:ea typeface="Times New Roman"/>
              <a:cs typeface="Times New Roman"/>
              <a:sym typeface="Times New Roman"/>
            </a:endParaRPr>
          </a:p>
        </p:txBody>
      </p:sp>
      <p:sp>
        <p:nvSpPr>
          <p:cNvPr id="56" name="Google Shape;56;p13"/>
          <p:cNvSpPr txBox="1">
            <a:spLocks noGrp="1"/>
          </p:cNvSpPr>
          <p:nvPr>
            <p:ph type="subTitle" idx="1"/>
          </p:nvPr>
        </p:nvSpPr>
        <p:spPr>
          <a:xfrm>
            <a:off x="363881" y="3463525"/>
            <a:ext cx="3986100" cy="792600"/>
          </a:xfrm>
          <a:prstGeom prst="rect">
            <a:avLst/>
          </a:prstGeom>
        </p:spPr>
        <p:txBody>
          <a:bodyPr spcFirstLastPara="1" wrap="square" lIns="91425" tIns="91425" rIns="91425" bIns="91425" anchor="t" anchorCtr="0">
            <a:normAutofit/>
          </a:bodyPr>
          <a:lstStyle/>
          <a:p>
            <a:pPr marL="0" lvl="0" indent="0" algn="l" rtl="0">
              <a:lnSpc>
                <a:spcPct val="80000"/>
              </a:lnSpc>
              <a:spcBef>
                <a:spcPts val="0"/>
              </a:spcBef>
              <a:spcAft>
                <a:spcPts val="0"/>
              </a:spcAft>
              <a:buNone/>
            </a:pPr>
            <a:r>
              <a:rPr lang="en" sz="2100">
                <a:solidFill>
                  <a:schemeClr val="dk1"/>
                </a:solidFill>
                <a:latin typeface="Times New Roman"/>
                <a:ea typeface="Times New Roman"/>
                <a:cs typeface="Times New Roman"/>
                <a:sym typeface="Times New Roman"/>
              </a:rPr>
              <a:t>Pracheeti Shikarkhane EPS 109</a:t>
            </a:r>
            <a:endParaRPr sz="21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Times New Roman"/>
                <a:ea typeface="Times New Roman"/>
                <a:cs typeface="Times New Roman"/>
                <a:sym typeface="Times New Roman"/>
              </a:rPr>
              <a:t>Methodologies: Basic</a:t>
            </a:r>
            <a:endParaRPr dirty="0">
              <a:latin typeface="Times New Roman"/>
              <a:ea typeface="Times New Roman"/>
              <a:cs typeface="Times New Roman"/>
              <a:sym typeface="Times New Roman"/>
            </a:endParaRPr>
          </a:p>
        </p:txBody>
      </p:sp>
      <p:sp>
        <p:nvSpPr>
          <p:cNvPr id="62" name="Google Shape;62;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Goal: Simulate the diffusion of neurotransmitters released from the presynaptic terminal as they spread through the synaptic cleft and bind at the postsynaptic membrane</a:t>
            </a:r>
            <a:endParaRPr/>
          </a:p>
          <a:p>
            <a:pPr marL="457200" lvl="0" indent="-342900" algn="l" rtl="0">
              <a:spcBef>
                <a:spcPts val="0"/>
              </a:spcBef>
              <a:spcAft>
                <a:spcPts val="0"/>
              </a:spcAft>
              <a:buSzPts val="1800"/>
              <a:buChar char="●"/>
            </a:pPr>
            <a:r>
              <a:rPr lang="en"/>
              <a:t>2D Diffusion Equation with boundary sink</a:t>
            </a:r>
            <a:endParaRPr/>
          </a:p>
          <a:p>
            <a:pPr marL="457200" lvl="0" indent="-342900" algn="l" rtl="0">
              <a:spcBef>
                <a:spcPts val="0"/>
              </a:spcBef>
              <a:spcAft>
                <a:spcPts val="0"/>
              </a:spcAft>
              <a:buSzPts val="1800"/>
              <a:buChar char="●"/>
            </a:pPr>
            <a:r>
              <a:rPr lang="en"/>
              <a:t>Concentration peak near the presynaptic membrane (x=0) which represents neurotransmitter released from synaptic vesicles</a:t>
            </a:r>
            <a:endParaRPr/>
          </a:p>
          <a:p>
            <a:pPr marL="457200" lvl="0" indent="-342900" algn="l" rtl="0">
              <a:spcBef>
                <a:spcPts val="0"/>
              </a:spcBef>
              <a:spcAft>
                <a:spcPts val="0"/>
              </a:spcAft>
              <a:buSzPts val="1800"/>
              <a:buChar char="●"/>
            </a:pPr>
            <a:r>
              <a:rPr lang="en"/>
              <a:t>Right boundary simulates neurotransmitter binding and acts as a sink</a:t>
            </a:r>
            <a:endParaRPr/>
          </a:p>
          <a:p>
            <a:pPr marL="457200" lvl="0" indent="-342900" algn="l" rtl="0">
              <a:spcBef>
                <a:spcPts val="0"/>
              </a:spcBef>
              <a:spcAft>
                <a:spcPts val="0"/>
              </a:spcAft>
              <a:buSzPts val="1800"/>
              <a:buChar char="●"/>
            </a:pPr>
            <a:r>
              <a:rPr lang="en"/>
              <a:t>Discretize the continuous derivative to achieve</a:t>
            </a:r>
            <a:endParaRPr/>
          </a:p>
        </p:txBody>
      </p:sp>
      <p:pic>
        <p:nvPicPr>
          <p:cNvPr id="63" name="Google Shape;63;p14" title="Screenshot 2025-12-01 at 3.33.13 PM.png"/>
          <p:cNvPicPr preferRelativeResize="0"/>
          <p:nvPr/>
        </p:nvPicPr>
        <p:blipFill>
          <a:blip r:embed="rId3">
            <a:alphaModFix/>
          </a:blip>
          <a:stretch>
            <a:fillRect/>
          </a:stretch>
        </p:blipFill>
        <p:spPr>
          <a:xfrm>
            <a:off x="5083313" y="1876162"/>
            <a:ext cx="1877372" cy="656250"/>
          </a:xfrm>
          <a:prstGeom prst="rect">
            <a:avLst/>
          </a:prstGeom>
          <a:noFill/>
          <a:ln>
            <a:noFill/>
          </a:ln>
        </p:spPr>
      </p:pic>
      <p:pic>
        <p:nvPicPr>
          <p:cNvPr id="64" name="Google Shape;64;p14" title="Screenshot 2025-12-01 at 4.03.42 PM.png"/>
          <p:cNvPicPr preferRelativeResize="0"/>
          <p:nvPr/>
        </p:nvPicPr>
        <p:blipFill>
          <a:blip r:embed="rId4">
            <a:alphaModFix/>
          </a:blip>
          <a:stretch>
            <a:fillRect/>
          </a:stretch>
        </p:blipFill>
        <p:spPr>
          <a:xfrm>
            <a:off x="1661550" y="3785925"/>
            <a:ext cx="4828475" cy="719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92531110-1CD9-8C67-67EE-66A13C368A6E}"/>
            </a:ext>
          </a:extLst>
        </p:cNvPr>
        <p:cNvGrpSpPr/>
        <p:nvPr/>
      </p:nvGrpSpPr>
      <p:grpSpPr>
        <a:xfrm>
          <a:off x="0" y="0"/>
          <a:ext cx="0" cy="0"/>
          <a:chOff x="0" y="0"/>
          <a:chExt cx="0" cy="0"/>
        </a:xfrm>
      </p:grpSpPr>
      <p:sp>
        <p:nvSpPr>
          <p:cNvPr id="61" name="Google Shape;61;p14">
            <a:extLst>
              <a:ext uri="{FF2B5EF4-FFF2-40B4-BE49-F238E27FC236}">
                <a16:creationId xmlns:a16="http://schemas.microsoft.com/office/drawing/2014/main" id="{619A4E2B-9443-8A88-A054-64AB3FE1C316}"/>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Times New Roman"/>
                <a:ea typeface="Times New Roman"/>
                <a:cs typeface="Times New Roman"/>
                <a:sym typeface="Times New Roman"/>
              </a:rPr>
              <a:t>Methodologies: Advanced</a:t>
            </a:r>
            <a:endParaRPr dirty="0">
              <a:latin typeface="Times New Roman"/>
              <a:ea typeface="Times New Roman"/>
              <a:cs typeface="Times New Roman"/>
              <a:sym typeface="Times New Roman"/>
            </a:endParaRPr>
          </a:p>
        </p:txBody>
      </p:sp>
      <p:sp>
        <p:nvSpPr>
          <p:cNvPr id="62" name="Google Shape;62;p14">
            <a:extLst>
              <a:ext uri="{FF2B5EF4-FFF2-40B4-BE49-F238E27FC236}">
                <a16:creationId xmlns:a16="http://schemas.microsoft.com/office/drawing/2014/main" id="{DA7142E6-DB13-85E4-08D8-A0A9971E4224}"/>
              </a:ext>
            </a:extLst>
          </p:cNvPr>
          <p:cNvSpPr txBox="1">
            <a:spLocks noGrp="1"/>
          </p:cNvSpPr>
          <p:nvPr>
            <p:ph type="body" idx="1"/>
          </p:nvPr>
        </p:nvSpPr>
        <p:spPr>
          <a:xfrm>
            <a:off x="311700" y="1152475"/>
            <a:ext cx="8520600" cy="4464554"/>
          </a:xfrm>
          <a:prstGeom prst="rect">
            <a:avLst/>
          </a:prstGeom>
        </p:spPr>
        <p:txBody>
          <a:bodyPr spcFirstLastPara="1" wrap="square" lIns="91425" tIns="91425" rIns="91425" bIns="91425" anchor="t" anchorCtr="0">
            <a:normAutofit/>
          </a:bodyPr>
          <a:lstStyle/>
          <a:p>
            <a:pPr marL="114300" lvl="0" indent="0">
              <a:buNone/>
            </a:pPr>
            <a:r>
              <a:rPr lang="en-US" sz="1400" dirty="0"/>
              <a:t>Models neurotransmitter dynamics in the synaptic cleft following vesicle release and enzyme degradation. Used the analytical diffusion equation derived by UCSD researchers.</a:t>
            </a:r>
          </a:p>
          <a:p>
            <a:pPr marL="457200" lvl="0" indent="-342900" algn="l" rtl="0">
              <a:spcBef>
                <a:spcPts val="0"/>
              </a:spcBef>
              <a:spcAft>
                <a:spcPts val="0"/>
              </a:spcAft>
              <a:buSzPts val="1800"/>
              <a:buChar char="●"/>
            </a:pPr>
            <a:endParaRPr lang="en-US" dirty="0"/>
          </a:p>
          <a:p>
            <a:pPr marL="114300" indent="0">
              <a:buNone/>
            </a:pPr>
            <a:endParaRPr lang="en-US" dirty="0"/>
          </a:p>
          <a:p>
            <a:pPr marL="114300" indent="0">
              <a:buNone/>
            </a:pPr>
            <a:endParaRPr lang="en" sz="1300" dirty="0"/>
          </a:p>
          <a:p>
            <a:pPr marL="114300" indent="0">
              <a:buNone/>
            </a:pPr>
            <a:r>
              <a:rPr lang="en" sz="1300" dirty="0"/>
              <a:t>Model the diffusion process of glutamate over time along three dimensions in a cylindrical space (radial rho, vertical z). U is the concentration, K=</a:t>
            </a:r>
            <a:r>
              <a:rPr lang="en-US" altLang="en-US" sz="1300" dirty="0"/>
              <a:t>100 s⁻¹ </a:t>
            </a:r>
            <a:r>
              <a:rPr lang="en" sz="1300" dirty="0"/>
              <a:t>is the degradation rate, D=0.02 </a:t>
            </a:r>
            <a:r>
              <a:rPr lang="en-US" altLang="en-US" sz="1300" dirty="0"/>
              <a:t>μm²/s</a:t>
            </a:r>
            <a:r>
              <a:rPr lang="en" sz="1300" dirty="0"/>
              <a:t> is the diffusion constant, Z is cleft height.</a:t>
            </a:r>
          </a:p>
          <a:p>
            <a:pPr marL="114300" indent="0">
              <a:buNone/>
            </a:pPr>
            <a:endParaRPr lang="en" sz="1300" dirty="0"/>
          </a:p>
          <a:p>
            <a:pPr marL="114300" indent="0">
              <a:buNone/>
            </a:pPr>
            <a:r>
              <a:rPr lang="en-US" altLang="en-US" sz="1300" dirty="0"/>
              <a:t>Initial conditions are a Gaussian peak at the presynaptic membrane center (</a:t>
            </a:r>
            <a:r>
              <a:rPr lang="en-US" altLang="en-US" sz="1300" dirty="0" err="1"/>
              <a:t>ρ</a:t>
            </a:r>
            <a:r>
              <a:rPr lang="en-US" altLang="en-US" sz="1300" dirty="0"/>
              <a:t>=0, z=0). Boundary conditions include symmetry at </a:t>
            </a:r>
            <a:r>
              <a:rPr lang="en-US" altLang="en-US" sz="1300" dirty="0" err="1"/>
              <a:t>ρ</a:t>
            </a:r>
            <a:r>
              <a:rPr lang="en-US" altLang="en-US" sz="1300" dirty="0"/>
              <a:t>=0, absorption at the postsynaptic membrane (z=20 nm), and absorption at the active zone edge (</a:t>
            </a:r>
            <a:r>
              <a:rPr lang="en-US" altLang="en-US" sz="1300" dirty="0" err="1"/>
              <a:t>ρ</a:t>
            </a:r>
            <a:r>
              <a:rPr lang="en-US" altLang="en-US" sz="1300" dirty="0"/>
              <a:t>=400 nm). The simulation captures both radial spreading across the active zone and vertical diffusion toward postsynaptic receptors, demonstrating the competition between molecular diffusion and enzymatic degradation that shapes synaptic transmission timing and spatial precision.</a:t>
            </a:r>
            <a:r>
              <a:rPr lang="en" sz="1300" dirty="0"/>
              <a:t> </a:t>
            </a:r>
          </a:p>
          <a:p>
            <a:pPr marL="114300" indent="0">
              <a:buNone/>
            </a:pPr>
            <a:endParaRPr lang="en" sz="1300" dirty="0"/>
          </a:p>
          <a:p>
            <a:pPr marL="114300" indent="0">
              <a:buNone/>
            </a:pPr>
            <a:endParaRPr dirty="0"/>
          </a:p>
        </p:txBody>
      </p:sp>
      <p:pic>
        <p:nvPicPr>
          <p:cNvPr id="3" name="Picture 2" descr="A math equations with numbers and symbols&#10;&#10;AI-generated content may be incorrect.">
            <a:extLst>
              <a:ext uri="{FF2B5EF4-FFF2-40B4-BE49-F238E27FC236}">
                <a16:creationId xmlns:a16="http://schemas.microsoft.com/office/drawing/2014/main" id="{F6102C96-E9A3-C9D1-6B6C-DA9CDAABBA7C}"/>
              </a:ext>
            </a:extLst>
          </p:cNvPr>
          <p:cNvPicPr>
            <a:picLocks noChangeAspect="1"/>
          </p:cNvPicPr>
          <p:nvPr/>
        </p:nvPicPr>
        <p:blipFill>
          <a:blip r:embed="rId3"/>
          <a:stretch>
            <a:fillRect/>
          </a:stretch>
        </p:blipFill>
        <p:spPr>
          <a:xfrm>
            <a:off x="2495096" y="1857298"/>
            <a:ext cx="3448920" cy="635531"/>
          </a:xfrm>
          <a:prstGeom prst="rect">
            <a:avLst/>
          </a:prstGeom>
        </p:spPr>
      </p:pic>
      <p:sp>
        <p:nvSpPr>
          <p:cNvPr id="12" name="TextBox 11">
            <a:extLst>
              <a:ext uri="{FF2B5EF4-FFF2-40B4-BE49-F238E27FC236}">
                <a16:creationId xmlns:a16="http://schemas.microsoft.com/office/drawing/2014/main" id="{A402EFC8-7B9E-9724-B80E-B6EE044450D4}"/>
              </a:ext>
            </a:extLst>
          </p:cNvPr>
          <p:cNvSpPr txBox="1"/>
          <p:nvPr/>
        </p:nvSpPr>
        <p:spPr>
          <a:xfrm>
            <a:off x="6651172" y="4743390"/>
            <a:ext cx="2601685" cy="400110"/>
          </a:xfrm>
          <a:prstGeom prst="rect">
            <a:avLst/>
          </a:prstGeom>
          <a:noFill/>
        </p:spPr>
        <p:txBody>
          <a:bodyPr wrap="square" rtlCol="0">
            <a:spAutoFit/>
          </a:bodyPr>
          <a:lstStyle/>
          <a:p>
            <a:r>
              <a:rPr lang="en-US" sz="1000" i="1" dirty="0"/>
              <a:t>Modeling Diffusion Process of</a:t>
            </a:r>
          </a:p>
          <a:p>
            <a:r>
              <a:rPr lang="en-US" sz="1000" i="1" dirty="0"/>
              <a:t>Neurotransmitter Across Synapse, UCSD</a:t>
            </a:r>
          </a:p>
        </p:txBody>
      </p:sp>
    </p:spTree>
    <p:extLst>
      <p:ext uri="{BB962C8B-B14F-4D97-AF65-F5344CB8AC3E}">
        <p14:creationId xmlns:p14="http://schemas.microsoft.com/office/powerpoint/2010/main" val="1893706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a:extLst>
            <a:ext uri="{FF2B5EF4-FFF2-40B4-BE49-F238E27FC236}">
              <a16:creationId xmlns:a16="http://schemas.microsoft.com/office/drawing/2014/main" id="{93972366-0F2E-B38B-E8FF-DEBD9E11F4AC}"/>
            </a:ext>
          </a:extLst>
        </p:cNvPr>
        <p:cNvGrpSpPr/>
        <p:nvPr/>
      </p:nvGrpSpPr>
      <p:grpSpPr>
        <a:xfrm>
          <a:off x="0" y="0"/>
          <a:ext cx="0" cy="0"/>
          <a:chOff x="0" y="0"/>
          <a:chExt cx="0" cy="0"/>
        </a:xfrm>
      </p:grpSpPr>
      <p:sp>
        <p:nvSpPr>
          <p:cNvPr id="69" name="Google Shape;69;p15">
            <a:extLst>
              <a:ext uri="{FF2B5EF4-FFF2-40B4-BE49-F238E27FC236}">
                <a16:creationId xmlns:a16="http://schemas.microsoft.com/office/drawing/2014/main" id="{054BCD44-ABDE-A1FD-5438-8B0320BC0294}"/>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Times New Roman"/>
                <a:ea typeface="Times New Roman"/>
                <a:cs typeface="Times New Roman"/>
                <a:sym typeface="Times New Roman"/>
              </a:rPr>
              <a:t>Simulation</a:t>
            </a:r>
            <a:endParaRPr dirty="0">
              <a:latin typeface="Times New Roman"/>
              <a:ea typeface="Times New Roman"/>
              <a:cs typeface="Times New Roman"/>
              <a:sym typeface="Times New Roman"/>
            </a:endParaRPr>
          </a:p>
        </p:txBody>
      </p:sp>
      <p:pic>
        <p:nvPicPr>
          <p:cNvPr id="3" name="FINAL_REALISTIC_DIFFUSION.mp4">
            <a:hlinkClick r:id="" action="ppaction://media"/>
            <a:extLst>
              <a:ext uri="{FF2B5EF4-FFF2-40B4-BE49-F238E27FC236}">
                <a16:creationId xmlns:a16="http://schemas.microsoft.com/office/drawing/2014/main" id="{6996B62A-7E81-8560-6565-74898C5D24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286" y="1047750"/>
            <a:ext cx="8669014" cy="2889671"/>
          </a:xfrm>
          <a:prstGeom prst="rect">
            <a:avLst/>
          </a:prstGeom>
        </p:spPr>
      </p:pic>
      <p:sp>
        <p:nvSpPr>
          <p:cNvPr id="6" name="Google Shape;71;p15">
            <a:extLst>
              <a:ext uri="{FF2B5EF4-FFF2-40B4-BE49-F238E27FC236}">
                <a16:creationId xmlns:a16="http://schemas.microsoft.com/office/drawing/2014/main" id="{0A586B56-1468-5DBE-582F-36D162AA21C7}"/>
              </a:ext>
            </a:extLst>
          </p:cNvPr>
          <p:cNvSpPr txBox="1">
            <a:spLocks noGrp="1"/>
          </p:cNvSpPr>
          <p:nvPr>
            <p:ph type="body" idx="1"/>
          </p:nvPr>
        </p:nvSpPr>
        <p:spPr>
          <a:xfrm>
            <a:off x="5693229" y="4657150"/>
            <a:ext cx="3450771" cy="322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050" dirty="0"/>
              <a:t>N</a:t>
            </a:r>
            <a:r>
              <a:rPr lang="en" sz="1050" dirty="0" err="1"/>
              <a:t>eurotransmitter_diffusion_ADVANCED.py</a:t>
            </a:r>
            <a:endParaRPr sz="1050" dirty="0"/>
          </a:p>
        </p:txBody>
      </p:sp>
    </p:spTree>
    <p:extLst>
      <p:ext uri="{BB962C8B-B14F-4D97-AF65-F5344CB8AC3E}">
        <p14:creationId xmlns:p14="http://schemas.microsoft.com/office/powerpoint/2010/main" val="76165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Simulation</a:t>
            </a:r>
            <a:endParaRPr>
              <a:latin typeface="Times New Roman"/>
              <a:ea typeface="Times New Roman"/>
              <a:cs typeface="Times New Roman"/>
              <a:sym typeface="Times New Roman"/>
            </a:endParaRPr>
          </a:p>
        </p:txBody>
      </p:sp>
      <p:sp>
        <p:nvSpPr>
          <p:cNvPr id="71" name="Google Shape;71;p15"/>
          <p:cNvSpPr txBox="1">
            <a:spLocks noGrp="1"/>
          </p:cNvSpPr>
          <p:nvPr>
            <p:ph type="body" idx="1"/>
          </p:nvPr>
        </p:nvSpPr>
        <p:spPr>
          <a:xfrm>
            <a:off x="6547945" y="4657150"/>
            <a:ext cx="2596055" cy="322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050" dirty="0" err="1"/>
              <a:t>final_pde_neurotransmitter.ipynb</a:t>
            </a:r>
            <a:endParaRPr sz="1050" dirty="0"/>
          </a:p>
        </p:txBody>
      </p:sp>
      <p:pic>
        <p:nvPicPr>
          <p:cNvPr id="2" name="peak4.mp4">
            <a:hlinkClick r:id="" action="ppaction://media"/>
            <a:extLst>
              <a:ext uri="{FF2B5EF4-FFF2-40B4-BE49-F238E27FC236}">
                <a16:creationId xmlns:a16="http://schemas.microsoft.com/office/drawing/2014/main" id="{3C2FA15E-5F88-D150-011B-144C0384B6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8325" y="952851"/>
            <a:ext cx="5243874" cy="3745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Times New Roman"/>
                <a:ea typeface="Times New Roman"/>
                <a:cs typeface="Times New Roman"/>
                <a:sym typeface="Times New Roman"/>
              </a:rPr>
              <a:t>Simulation</a:t>
            </a:r>
            <a:endParaRPr dirty="0">
              <a:latin typeface="Times New Roman"/>
              <a:ea typeface="Times New Roman"/>
              <a:cs typeface="Times New Roman"/>
              <a:sym typeface="Times New Roman"/>
            </a:endParaRPr>
          </a:p>
        </p:txBody>
      </p:sp>
      <p:sp>
        <p:nvSpPr>
          <p:cNvPr id="78" name="Google Shape;78;p16"/>
          <p:cNvSpPr txBox="1">
            <a:spLocks noGrp="1"/>
          </p:cNvSpPr>
          <p:nvPr>
            <p:ph type="body" idx="1"/>
          </p:nvPr>
        </p:nvSpPr>
        <p:spPr>
          <a:xfrm>
            <a:off x="1589161" y="4687057"/>
            <a:ext cx="1742617" cy="322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050" dirty="0" err="1"/>
              <a:t>random_walk.ipynb</a:t>
            </a:r>
            <a:endParaRPr sz="1050" dirty="0"/>
          </a:p>
        </p:txBody>
      </p:sp>
      <p:sp>
        <p:nvSpPr>
          <p:cNvPr id="80" name="Google Shape;80;p16"/>
          <p:cNvSpPr txBox="1">
            <a:spLocks noGrp="1"/>
          </p:cNvSpPr>
          <p:nvPr>
            <p:ph type="body" idx="1"/>
          </p:nvPr>
        </p:nvSpPr>
        <p:spPr>
          <a:xfrm>
            <a:off x="6432625" y="4676825"/>
            <a:ext cx="1215000" cy="322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050" dirty="0" err="1"/>
              <a:t>wave_pde.ipynb</a:t>
            </a:r>
            <a:endParaRPr sz="1050" dirty="0"/>
          </a:p>
        </p:txBody>
      </p:sp>
      <p:pic>
        <p:nvPicPr>
          <p:cNvPr id="2" name="pde_surface_animation3.mp4">
            <a:hlinkClick r:id="" action="ppaction://media"/>
            <a:extLst>
              <a:ext uri="{FF2B5EF4-FFF2-40B4-BE49-F238E27FC236}">
                <a16:creationId xmlns:a16="http://schemas.microsoft.com/office/drawing/2014/main" id="{56AE2D18-0A09-E132-50B9-CC5A12F61A4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58980" y="1017725"/>
            <a:ext cx="4262602" cy="3044716"/>
          </a:xfrm>
          <a:prstGeom prst="rect">
            <a:avLst/>
          </a:prstGeom>
        </p:spPr>
      </p:pic>
      <p:pic>
        <p:nvPicPr>
          <p:cNvPr id="5" name="neurotransmitter_particles8.mp4">
            <a:hlinkClick r:id="" action="ppaction://media"/>
            <a:extLst>
              <a:ext uri="{FF2B5EF4-FFF2-40B4-BE49-F238E27FC236}">
                <a16:creationId xmlns:a16="http://schemas.microsoft.com/office/drawing/2014/main" id="{912A494A-DBFA-BE7A-C11F-5C23B88A6D16}"/>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78069" y="1017725"/>
            <a:ext cx="3415862" cy="34158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6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Sources</a:t>
            </a:r>
            <a:endParaRPr>
              <a:latin typeface="Times New Roman"/>
              <a:ea typeface="Times New Roman"/>
              <a:cs typeface="Times New Roman"/>
              <a:sym typeface="Times New Roman"/>
            </a:endParaRPr>
          </a:p>
        </p:txBody>
      </p:sp>
      <p:sp>
        <p:nvSpPr>
          <p:cNvPr id="86" name="Google Shape;86;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Class notes/labs/</a:t>
            </a:r>
            <a:r>
              <a:rPr lang="en" dirty="0" err="1"/>
              <a:t>hw</a:t>
            </a:r>
            <a:r>
              <a:rPr lang="en" dirty="0"/>
              <a:t> on PDE and random walk</a:t>
            </a:r>
            <a:endParaRPr dirty="0"/>
          </a:p>
          <a:p>
            <a:pPr marL="457200" lvl="0" indent="-342900" algn="l" rtl="0">
              <a:spcBef>
                <a:spcPts val="0"/>
              </a:spcBef>
              <a:spcAft>
                <a:spcPts val="0"/>
              </a:spcAft>
              <a:buSzPts val="1800"/>
              <a:buChar char="●"/>
            </a:pPr>
            <a:r>
              <a:rPr lang="en" dirty="0"/>
              <a:t>Paper on neurotransmitter diffusion simulation: </a:t>
            </a:r>
            <a:r>
              <a:rPr lang="en" sz="1100" u="sng" dirty="0">
                <a:solidFill>
                  <a:schemeClr val="hlink"/>
                </a:solidFill>
                <a:hlinkClick r:id="rId3"/>
              </a:rPr>
              <a:t>https://isn.ucsd.edu/courses/beng221/problems/2013/project-11-Modelling%20Diffusion%20Process%20of%20Neurotransmitter%20Across%20Synapse.pdf</a:t>
            </a:r>
            <a:endParaRPr dirty="0"/>
          </a:p>
        </p:txBody>
      </p:sp>
      <p:pic>
        <p:nvPicPr>
          <p:cNvPr id="87" name="Google Shape;87;p17" title="Screenshot 2025-12-01 at 4.26.31 PM.png"/>
          <p:cNvPicPr preferRelativeResize="0"/>
          <p:nvPr/>
        </p:nvPicPr>
        <p:blipFill>
          <a:blip r:embed="rId4">
            <a:alphaModFix/>
          </a:blip>
          <a:stretch>
            <a:fillRect/>
          </a:stretch>
        </p:blipFill>
        <p:spPr>
          <a:xfrm>
            <a:off x="2219100" y="2420750"/>
            <a:ext cx="4030373" cy="21481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331</Words>
  <Application>Microsoft Macintosh PowerPoint</Application>
  <PresentationFormat>On-screen Show (16:9)</PresentationFormat>
  <Paragraphs>28</Paragraphs>
  <Slides>7</Slides>
  <Notes>7</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Times New Roman</vt:lpstr>
      <vt:lpstr>Simple Light</vt:lpstr>
      <vt:lpstr>Neurotransmitter Diffusion Across Synapse</vt:lpstr>
      <vt:lpstr>Methodologies: Basic</vt:lpstr>
      <vt:lpstr>Methodologies: Advanced</vt:lpstr>
      <vt:lpstr>Simulation</vt:lpstr>
      <vt:lpstr>Simulation</vt:lpstr>
      <vt:lpstr>Simulation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Pracheeti Shikarkhane</cp:lastModifiedBy>
  <cp:revision>5</cp:revision>
  <dcterms:modified xsi:type="dcterms:W3CDTF">2025-12-21T19:24:20Z</dcterms:modified>
</cp:coreProperties>
</file>