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0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E48"/>
    <a:srgbClr val="FFCC00"/>
    <a:srgbClr val="FF4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B7DA7-A26E-46C1-9E54-538670FA957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600B6-F9FB-4287-9392-A53B79C93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5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600B6-F9FB-4287-9392-A53B79C93B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1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6C99D-C6D5-E645-8E1F-27DDDCF3C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143A3-C2F5-10AA-BEB0-6DDD9A8D3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4E35F-423F-27E6-8FBD-C1DB2738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E9CF-A881-4699-A3A7-7ADA72AADB0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308C9-618F-4D1F-F64C-C55CB3CC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4C6AC-0BC0-101D-A3E3-50BE20B1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A74C-560F-480C-BD4C-88727231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1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C37A-53C9-63D3-890B-D78D1FC9F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071E6-3120-B516-BB13-069BEE607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9FA95-24CB-C859-C62B-F5DBC52C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E9CF-A881-4699-A3A7-7ADA72AADB0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B8F20-CB1B-FE42-02A6-D297A8C40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ABABC-A7DB-2B48-94DB-F4614A8CD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A74C-560F-480C-BD4C-88727231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7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48225-0BE1-3C94-19DE-E2A14106D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1BE48-EE4B-A072-580A-A80BCEDA4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AF6D7-58ED-F04C-7C72-E3CA20DE4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E9CF-A881-4699-A3A7-7ADA72AADB0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D7C6D-6337-3E2F-07F2-E9788E452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0DA76-74A2-C263-AF9D-131AD47A5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A74C-560F-480C-BD4C-88727231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0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4EEF6-B86B-0588-C880-AB2EF9A61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76020-D778-E468-F309-30264D3CC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A8BAE-0A45-40D8-3F3E-664C22C14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E9CF-A881-4699-A3A7-7ADA72AADB0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602AD-515B-6B88-DA54-31AB497D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48B83-0013-3612-077E-68737A96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A74C-560F-480C-BD4C-88727231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9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8583D-D37D-62F8-32C1-7C498EF85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138EE-72E9-0BC0-AE99-2ABB50382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A9708-A301-95FC-A641-167CD70F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E9CF-A881-4699-A3A7-7ADA72AADB0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E1C72-3BE9-1D82-B205-5DEF9A0BE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82958-F776-69D6-7717-B358278C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A74C-560F-480C-BD4C-88727231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6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DF701-1F2D-C46E-53A7-4579372E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F687F-9AB7-C867-AC49-D61B5957D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C3279-CD33-3F0B-4552-24401400E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93CA4-8AF3-055D-5C82-498400843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E9CF-A881-4699-A3A7-7ADA72AADB0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04D0D-F6C6-05E5-A9BE-931F074FD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26B62-23F7-2FDA-5B45-995F58F2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A74C-560F-480C-BD4C-88727231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38660-FC5C-74FA-E69A-A00E2EBC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B9AD6-D782-DD76-1B1E-FC1439C12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DDBC6-197D-2D0F-60B7-2E738E8BB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8455F4-C86B-35C1-37F9-F9888038F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4355F-1811-46B9-7B62-855CF0472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EA533B-582B-F02F-7BCC-ECA702D9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E9CF-A881-4699-A3A7-7ADA72AADB0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BCA316-9AC9-8247-4398-BC1034BD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86DA62-3AB9-B663-3900-EBF348C2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A74C-560F-480C-BD4C-88727231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0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10CE4-E9DE-1458-71F9-008394F3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73AFB-4B65-EC79-53F6-7E2E5C5E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E9CF-A881-4699-A3A7-7ADA72AADB0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F3004-30B3-938C-748F-D687E33A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0DC41-BA91-2082-DE5B-2B3D6C553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A74C-560F-480C-BD4C-88727231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4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2B0E84-7CCD-BF73-7B42-0904582D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E9CF-A881-4699-A3A7-7ADA72AADB0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950A70-2D40-DB03-906D-3102ED6A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12EC7-9D1B-DD89-B311-7ADB9AFB0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A74C-560F-480C-BD4C-88727231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5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8B5BD-412A-588E-0432-791665B51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31736-2ECA-1C9F-152D-4EBC5AB53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1462-52A3-BAE3-DEE2-109BABB17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C32D6-3666-D8CC-BB19-FC7458B3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E9CF-A881-4699-A3A7-7ADA72AADB0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994AB-B23A-C532-6A25-AA9DCD0E0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D9781-4929-5165-F063-93B3E3F11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A74C-560F-480C-BD4C-88727231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1662-4E6F-07DE-4DB5-FCEE14438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A93F95-15A9-C160-8D94-B36D3DD75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AC381-F55D-F87D-11F9-DFF51EDC5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DF79A-17F2-AA27-0C3A-B1055F830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E9CF-A881-4699-A3A7-7ADA72AADB0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9F107-C6A5-5F50-5EE9-BF353F6C0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119EE-E8FC-2CBB-AE0A-61C86D430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A74C-560F-480C-BD4C-88727231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5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13A769-2558-25B2-8365-BBD2FF08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2EE34-E718-3F56-ABFC-18BF484D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8337B-91C3-EA7E-CA66-3B196FE53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95E9CF-A881-4699-A3A7-7ADA72AADB0F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AADB9-3D07-2846-5565-427E7E5D2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AFD00-F389-B11B-6DFF-AC7F93032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AFA74C-560F-480C-BD4C-88727231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1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microsoft.com/office/2007/relationships/media" Target="../media/media7.mp4"/><Relationship Id="rId18" Type="http://schemas.openxmlformats.org/officeDocument/2006/relationships/image" Target="../media/image2.png"/><Relationship Id="rId3" Type="http://schemas.microsoft.com/office/2007/relationships/media" Target="../media/media2.mp4"/><Relationship Id="rId21" Type="http://schemas.openxmlformats.org/officeDocument/2006/relationships/image" Target="../media/image5.png"/><Relationship Id="rId7" Type="http://schemas.microsoft.com/office/2007/relationships/media" Target="../media/media4.mp4"/><Relationship Id="rId12" Type="http://schemas.openxmlformats.org/officeDocument/2006/relationships/video" Target="../media/media6.mp4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9.png"/><Relationship Id="rId2" Type="http://schemas.openxmlformats.org/officeDocument/2006/relationships/video" Target="../media/media1.mp4"/><Relationship Id="rId16" Type="http://schemas.openxmlformats.org/officeDocument/2006/relationships/video" Target="../media/media8.mp4"/><Relationship Id="rId20" Type="http://schemas.openxmlformats.org/officeDocument/2006/relationships/image" Target="../media/image4.png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microsoft.com/office/2007/relationships/media" Target="../media/media6.mp4"/><Relationship Id="rId24" Type="http://schemas.openxmlformats.org/officeDocument/2006/relationships/image" Target="../media/image8.png"/><Relationship Id="rId5" Type="http://schemas.microsoft.com/office/2007/relationships/media" Target="../media/media3.mp4"/><Relationship Id="rId15" Type="http://schemas.microsoft.com/office/2007/relationships/media" Target="../media/media8.mp4"/><Relationship Id="rId23" Type="http://schemas.openxmlformats.org/officeDocument/2006/relationships/image" Target="../media/image7.png"/><Relationship Id="rId10" Type="http://schemas.openxmlformats.org/officeDocument/2006/relationships/video" Target="../media/media5.mp4"/><Relationship Id="rId19" Type="http://schemas.openxmlformats.org/officeDocument/2006/relationships/image" Target="../media/image3.png"/><Relationship Id="rId4" Type="http://schemas.openxmlformats.org/officeDocument/2006/relationships/video" Target="../media/media2.mp4"/><Relationship Id="rId9" Type="http://schemas.microsoft.com/office/2007/relationships/media" Target="../media/media5.mp4"/><Relationship Id="rId14" Type="http://schemas.openxmlformats.org/officeDocument/2006/relationships/video" Target="../media/media7.mp4"/><Relationship Id="rId2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ideo" Target="../media/media12.mp4"/><Relationship Id="rId13" Type="http://schemas.microsoft.com/office/2007/relationships/media" Target="../media/media15.mp4"/><Relationship Id="rId18" Type="http://schemas.openxmlformats.org/officeDocument/2006/relationships/notesSlide" Target="../notesSlides/notesSlide1.xml"/><Relationship Id="rId26" Type="http://schemas.openxmlformats.org/officeDocument/2006/relationships/image" Target="../media/image17.png"/><Relationship Id="rId3" Type="http://schemas.microsoft.com/office/2007/relationships/media" Target="../media/media10.mp4"/><Relationship Id="rId21" Type="http://schemas.openxmlformats.org/officeDocument/2006/relationships/image" Target="../media/image12.png"/><Relationship Id="rId7" Type="http://schemas.microsoft.com/office/2007/relationships/media" Target="../media/media12.mp4"/><Relationship Id="rId12" Type="http://schemas.openxmlformats.org/officeDocument/2006/relationships/video" Target="../media/media14.mp4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6.png"/><Relationship Id="rId2" Type="http://schemas.openxmlformats.org/officeDocument/2006/relationships/video" Target="../media/media9.mp4"/><Relationship Id="rId16" Type="http://schemas.openxmlformats.org/officeDocument/2006/relationships/video" Target="../media/media16.mp4"/><Relationship Id="rId20" Type="http://schemas.openxmlformats.org/officeDocument/2006/relationships/image" Target="../media/image11.png"/><Relationship Id="rId1" Type="http://schemas.microsoft.com/office/2007/relationships/media" Target="../media/media9.mp4"/><Relationship Id="rId6" Type="http://schemas.openxmlformats.org/officeDocument/2006/relationships/video" Target="../media/media11.mp4"/><Relationship Id="rId11" Type="http://schemas.microsoft.com/office/2007/relationships/media" Target="../media/media14.mp4"/><Relationship Id="rId24" Type="http://schemas.openxmlformats.org/officeDocument/2006/relationships/image" Target="../media/image15.png"/><Relationship Id="rId5" Type="http://schemas.microsoft.com/office/2007/relationships/media" Target="../media/media11.mp4"/><Relationship Id="rId15" Type="http://schemas.microsoft.com/office/2007/relationships/media" Target="../media/media16.mp4"/><Relationship Id="rId23" Type="http://schemas.openxmlformats.org/officeDocument/2006/relationships/image" Target="../media/image14.png"/><Relationship Id="rId10" Type="http://schemas.openxmlformats.org/officeDocument/2006/relationships/video" Target="../media/media13.mp4"/><Relationship Id="rId19" Type="http://schemas.openxmlformats.org/officeDocument/2006/relationships/image" Target="../media/image10.png"/><Relationship Id="rId4" Type="http://schemas.openxmlformats.org/officeDocument/2006/relationships/video" Target="../media/media10.mp4"/><Relationship Id="rId9" Type="http://schemas.microsoft.com/office/2007/relationships/media" Target="../media/media13.mp4"/><Relationship Id="rId14" Type="http://schemas.openxmlformats.org/officeDocument/2006/relationships/video" Target="../media/media15.mp4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98483-85AC-2524-C905-D408743EB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807" y="1559240"/>
            <a:ext cx="5783611" cy="1080516"/>
          </a:xfrm>
          <a:noFill/>
        </p:spPr>
        <p:txBody>
          <a:bodyPr lIns="182880" tIns="0" rIns="182880" bIns="91440">
            <a:norm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+mn-lt"/>
              </a:rPr>
              <a:t>Simulating How Different Rules Affect House Edge In Blackjack</a:t>
            </a:r>
            <a:br>
              <a:rPr lang="en-US" sz="2400" dirty="0">
                <a:solidFill>
                  <a:schemeClr val="bg1"/>
                </a:solidFill>
                <a:latin typeface="+mn-lt"/>
              </a:rPr>
            </a:br>
            <a:r>
              <a:rPr lang="en-US" sz="2000" dirty="0">
                <a:solidFill>
                  <a:schemeClr val="bg1"/>
                </a:solidFill>
                <a:latin typeface="+mn-lt"/>
              </a:rPr>
              <a:t>By Zak Robertson</a:t>
            </a:r>
            <a:endParaRPr lang="en-US" sz="6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A4EA3-551E-B38A-269A-3B93DAF4B6A9}"/>
              </a:ext>
            </a:extLst>
          </p:cNvPr>
          <p:cNvSpPr txBox="1"/>
          <p:nvPr/>
        </p:nvSpPr>
        <p:spPr>
          <a:xfrm>
            <a:off x="367807" y="654413"/>
            <a:ext cx="8057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Imprint MT Shadow" panose="04020605060303030202" pitchFamily="82" charset="0"/>
              </a:rPr>
              <a:t>Casino de Monte Carlo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0207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E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371282B-7041-304C-D2B5-224CF05273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555884"/>
              </p:ext>
            </p:extLst>
          </p:nvPr>
        </p:nvGraphicFramePr>
        <p:xfrm>
          <a:off x="5865284" y="2083913"/>
          <a:ext cx="5693832" cy="465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894">
                  <a:extLst>
                    <a:ext uri="{9D8B030D-6E8A-4147-A177-3AD203B41FA5}">
                      <a16:colId xmlns:a16="http://schemas.microsoft.com/office/drawing/2014/main" val="2155544791"/>
                    </a:ext>
                  </a:extLst>
                </a:gridCol>
                <a:gridCol w="1596113">
                  <a:extLst>
                    <a:ext uri="{9D8B030D-6E8A-4147-A177-3AD203B41FA5}">
                      <a16:colId xmlns:a16="http://schemas.microsoft.com/office/drawing/2014/main" val="1402594394"/>
                    </a:ext>
                  </a:extLst>
                </a:gridCol>
                <a:gridCol w="1273825">
                  <a:extLst>
                    <a:ext uri="{9D8B030D-6E8A-4147-A177-3AD203B41FA5}">
                      <a16:colId xmlns:a16="http://schemas.microsoft.com/office/drawing/2014/main" val="2271458657"/>
                    </a:ext>
                  </a:extLst>
                </a:gridCol>
              </a:tblGrid>
              <a:tr h="5163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Rule/Playstyle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EV (% of bet size)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801157"/>
                  </a:ext>
                </a:extLst>
              </a:tr>
              <a:tr h="516393">
                <a:tc>
                  <a:txBody>
                    <a:bodyPr/>
                    <a:lstStyle/>
                    <a:p>
                      <a:r>
                        <a:rPr lang="en-US" sz="1400" dirty="0"/>
                        <a:t>Standard rules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-0.01378%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±0.00036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551805"/>
                  </a:ext>
                </a:extLst>
              </a:tr>
              <a:tr h="516393">
                <a:tc>
                  <a:txBody>
                    <a:bodyPr/>
                    <a:lstStyle/>
                    <a:p>
                      <a:r>
                        <a:rPr lang="en-US" sz="1400" dirty="0"/>
                        <a:t>Blackjack pays out 6:5 rather than 3:2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-0.02758%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±0.00036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765235"/>
                  </a:ext>
                </a:extLst>
              </a:tr>
              <a:tr h="516393">
                <a:tc>
                  <a:txBody>
                    <a:bodyPr/>
                    <a:lstStyle/>
                    <a:p>
                      <a:r>
                        <a:rPr lang="en-US" sz="1400" dirty="0"/>
                        <a:t>Dealer hits on soft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-0.01640%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±0.00036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338336"/>
                  </a:ext>
                </a:extLst>
              </a:tr>
              <a:tr h="516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Player always takes insurance when offered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-0.01559%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±0.00036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126369"/>
                  </a:ext>
                </a:extLst>
              </a:tr>
              <a:tr h="516393">
                <a:tc>
                  <a:txBody>
                    <a:bodyPr/>
                    <a:lstStyle/>
                    <a:p>
                      <a:r>
                        <a:rPr lang="en-US" sz="1400" dirty="0"/>
                        <a:t>Can’t double after split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-0.01559%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±0.00036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012486"/>
                  </a:ext>
                </a:extLst>
              </a:tr>
              <a:tr h="516393">
                <a:tc>
                  <a:txBody>
                    <a:bodyPr/>
                    <a:lstStyle/>
                    <a:p>
                      <a:r>
                        <a:rPr lang="en-US" sz="1400" dirty="0"/>
                        <a:t>4 Deck Shoe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-0.01350%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±0.00036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965633"/>
                  </a:ext>
                </a:extLst>
              </a:tr>
              <a:tr h="516393">
                <a:tc>
                  <a:txBody>
                    <a:bodyPr/>
                    <a:lstStyle/>
                    <a:p>
                      <a:r>
                        <a:rPr lang="en-US" sz="1400" dirty="0"/>
                        <a:t>8 Deck Shoe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-0.01429%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±0.00036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400927"/>
                  </a:ext>
                </a:extLst>
              </a:tr>
              <a:tr h="516393">
                <a:tc>
                  <a:txBody>
                    <a:bodyPr/>
                    <a:lstStyle/>
                    <a:p>
                      <a:r>
                        <a:rPr lang="en-US" sz="1400" dirty="0"/>
                        <a:t>Dealer doesn’t check for blackjack before player 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-0.02211%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±0.00036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20068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09758F4-DFA9-4DF5-FEF5-E4DC3BFAC75D}"/>
              </a:ext>
            </a:extLst>
          </p:cNvPr>
          <p:cNvSpPr txBox="1"/>
          <p:nvPr/>
        </p:nvSpPr>
        <p:spPr>
          <a:xfrm>
            <a:off x="129116" y="144921"/>
            <a:ext cx="5602819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What is Blackjack?: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Card game where you get 2 cards, and your goal is to get the sum as close to 21 without going over.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You get two cards face up, and the dealer gets two with only one face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Player goes first, then dealer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Player’s turn: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Hit</a:t>
            </a:r>
            <a:r>
              <a:rPr lang="en-US" dirty="0">
                <a:solidFill>
                  <a:schemeClr val="bg1"/>
                </a:solidFill>
              </a:rPr>
              <a:t>: get another card.  If you go over 21, you “bust” and automatically lose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Stand</a:t>
            </a:r>
            <a:r>
              <a:rPr lang="en-US" dirty="0">
                <a:solidFill>
                  <a:schemeClr val="bg1"/>
                </a:solidFill>
              </a:rPr>
              <a:t>: end your turn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Double:</a:t>
            </a:r>
            <a:r>
              <a:rPr lang="en-US" dirty="0">
                <a:solidFill>
                  <a:schemeClr val="bg1"/>
                </a:solidFill>
              </a:rPr>
              <a:t> get one more card and double your bet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Split: </a:t>
            </a:r>
            <a:r>
              <a:rPr lang="en-US" dirty="0">
                <a:solidFill>
                  <a:schemeClr val="bg1"/>
                </a:solidFill>
              </a:rPr>
              <a:t>split hand into two separate hands, and hit both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Can only split two of the same card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Must double bet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Dealer’s Turn: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Dealer reveals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If their total is less than 17, they must “hit”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If their total is less than yours or they “bust,” you win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 a tie, you get your bet back (“pushes”)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359427-885E-D4E8-5ACE-ED11AE558AFD}"/>
              </a:ext>
            </a:extLst>
          </p:cNvPr>
          <p:cNvSpPr txBox="1"/>
          <p:nvPr/>
        </p:nvSpPr>
        <p:spPr>
          <a:xfrm>
            <a:off x="5865284" y="144921"/>
            <a:ext cx="5693832" cy="1938992"/>
          </a:xfrm>
          <a:prstGeom prst="rect">
            <a:avLst/>
          </a:prstGeom>
          <a:solidFill>
            <a:srgbClr val="084E48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My Simulation: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Monte Carlo simulation of blackjack hands to see how different rulesets and strategies affect the house 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10 million rounds per variation (10 players, 1 million rounds each)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Each hand played with “basic strategy”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Mathematically-optimal choice each turn</a:t>
            </a:r>
          </a:p>
        </p:txBody>
      </p:sp>
    </p:spTree>
    <p:extLst>
      <p:ext uri="{BB962C8B-B14F-4D97-AF65-F5344CB8AC3E}">
        <p14:creationId xmlns:p14="http://schemas.microsoft.com/office/powerpoint/2010/main" val="217378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ar2_first100k">
            <a:hlinkClick r:id="" action="ppaction://media"/>
            <a:extLst>
              <a:ext uri="{FF2B5EF4-FFF2-40B4-BE49-F238E27FC236}">
                <a16:creationId xmlns:a16="http://schemas.microsoft.com/office/drawing/2014/main" id="{91C55A6B-966B-3B00-7BDA-C722561882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107678" y="309144"/>
            <a:ext cx="4023360" cy="2011680"/>
          </a:xfrm>
          <a:prstGeom prst="rect">
            <a:avLst/>
          </a:prstGeom>
        </p:spPr>
      </p:pic>
      <p:pic>
        <p:nvPicPr>
          <p:cNvPr id="14" name="var3_first100k">
            <a:hlinkClick r:id="" action="ppaction://media"/>
            <a:extLst>
              <a:ext uri="{FF2B5EF4-FFF2-40B4-BE49-F238E27FC236}">
                <a16:creationId xmlns:a16="http://schemas.microsoft.com/office/drawing/2014/main" id="{091A8714-6CE8-347B-EA1E-D64A212E0B9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959" y="2465581"/>
            <a:ext cx="4023359" cy="2011680"/>
          </a:xfrm>
          <a:prstGeom prst="rect">
            <a:avLst/>
          </a:prstGeom>
        </p:spPr>
      </p:pic>
      <p:pic>
        <p:nvPicPr>
          <p:cNvPr id="22" name="var4_first100k">
            <a:hlinkClick r:id="" action="ppaction://media"/>
            <a:extLst>
              <a:ext uri="{FF2B5EF4-FFF2-40B4-BE49-F238E27FC236}">
                <a16:creationId xmlns:a16="http://schemas.microsoft.com/office/drawing/2014/main" id="{1D34656D-CE51-1D96-58B5-0FE56EF4F273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084318" y="2465581"/>
            <a:ext cx="4023359" cy="2011680"/>
          </a:xfrm>
          <a:prstGeom prst="rect">
            <a:avLst/>
          </a:prstGeom>
        </p:spPr>
      </p:pic>
      <p:pic>
        <p:nvPicPr>
          <p:cNvPr id="23" name="var5_first100k">
            <a:hlinkClick r:id="" action="ppaction://media"/>
            <a:extLst>
              <a:ext uri="{FF2B5EF4-FFF2-40B4-BE49-F238E27FC236}">
                <a16:creationId xmlns:a16="http://schemas.microsoft.com/office/drawing/2014/main" id="{160F283C-93FE-EDF3-5B54-490EEF910C57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107677" y="2465581"/>
            <a:ext cx="4023359" cy="2011680"/>
          </a:xfrm>
          <a:prstGeom prst="rect">
            <a:avLst/>
          </a:prstGeom>
        </p:spPr>
      </p:pic>
      <p:pic>
        <p:nvPicPr>
          <p:cNvPr id="24" name="var6_first100k">
            <a:hlinkClick r:id="" action="ppaction://media"/>
            <a:extLst>
              <a:ext uri="{FF2B5EF4-FFF2-40B4-BE49-F238E27FC236}">
                <a16:creationId xmlns:a16="http://schemas.microsoft.com/office/drawing/2014/main" id="{16AFC9E9-659D-B067-B1B4-AA0A4AC3E9AE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072639" y="4623014"/>
            <a:ext cx="4023359" cy="2011680"/>
          </a:xfrm>
          <a:prstGeom prst="rect">
            <a:avLst/>
          </a:prstGeom>
        </p:spPr>
      </p:pic>
      <p:pic>
        <p:nvPicPr>
          <p:cNvPr id="25" name="var7_first100k">
            <a:hlinkClick r:id="" action="ppaction://media"/>
            <a:extLst>
              <a:ext uri="{FF2B5EF4-FFF2-40B4-BE49-F238E27FC236}">
                <a16:creationId xmlns:a16="http://schemas.microsoft.com/office/drawing/2014/main" id="{1B6B4CBC-9581-1B7F-96AD-B34F72A9A9AA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095998" y="4623014"/>
            <a:ext cx="4023359" cy="2011680"/>
          </a:xfrm>
          <a:prstGeom prst="rect">
            <a:avLst/>
          </a:prstGeom>
        </p:spPr>
      </p:pic>
      <p:pic>
        <p:nvPicPr>
          <p:cNvPr id="11" name="var1_first100k">
            <a:hlinkClick r:id="" action="ppaction://media"/>
            <a:extLst>
              <a:ext uri="{FF2B5EF4-FFF2-40B4-BE49-F238E27FC236}">
                <a16:creationId xmlns:a16="http://schemas.microsoft.com/office/drawing/2014/main" id="{9A45720A-DA9A-E46C-C2D4-6F1669F9BA77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084319" y="309144"/>
            <a:ext cx="4023359" cy="2011680"/>
          </a:xfrm>
          <a:prstGeom prst="rect">
            <a:avLst/>
          </a:prstGeom>
        </p:spPr>
      </p:pic>
      <p:pic>
        <p:nvPicPr>
          <p:cNvPr id="10" name="var0_first100k">
            <a:hlinkClick r:id="" action="ppaction://media"/>
            <a:extLst>
              <a:ext uri="{FF2B5EF4-FFF2-40B4-BE49-F238E27FC236}">
                <a16:creationId xmlns:a16="http://schemas.microsoft.com/office/drawing/2014/main" id="{B4957D1C-8188-2890-6383-3E3FB7D76C4F}"/>
              </a:ext>
            </a:extLst>
          </p:cNvPr>
          <p:cNvPicPr>
            <a:picLocks noGrp="1" noChangeAspect="1"/>
          </p:cNvPicPr>
          <p:nvPr>
            <p:ph idx="1"/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0960" y="310140"/>
            <a:ext cx="4023359" cy="2011680"/>
          </a:xfrm>
        </p:spPr>
      </p:pic>
    </p:spTree>
    <p:extLst>
      <p:ext uri="{BB962C8B-B14F-4D97-AF65-F5344CB8AC3E}">
        <p14:creationId xmlns:p14="http://schemas.microsoft.com/office/powerpoint/2010/main" val="368486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3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6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36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6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36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ar0">
            <a:hlinkClick r:id="" action="ppaction://media"/>
            <a:extLst>
              <a:ext uri="{FF2B5EF4-FFF2-40B4-BE49-F238E27FC236}">
                <a16:creationId xmlns:a16="http://schemas.microsoft.com/office/drawing/2014/main" id="{81D52621-1E19-F064-2C82-950B3106D2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960" y="229102"/>
            <a:ext cx="4023360" cy="2011680"/>
          </a:xfrm>
          <a:prstGeom prst="rect">
            <a:avLst/>
          </a:prstGeom>
        </p:spPr>
      </p:pic>
      <p:pic>
        <p:nvPicPr>
          <p:cNvPr id="5" name="var1">
            <a:hlinkClick r:id="" action="ppaction://media"/>
            <a:extLst>
              <a:ext uri="{FF2B5EF4-FFF2-40B4-BE49-F238E27FC236}">
                <a16:creationId xmlns:a16="http://schemas.microsoft.com/office/drawing/2014/main" id="{091A7498-2C87-72DD-8F89-C9FC82CCF26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084320" y="229102"/>
            <a:ext cx="4023360" cy="2011680"/>
          </a:xfrm>
          <a:prstGeom prst="rect">
            <a:avLst/>
          </a:prstGeom>
        </p:spPr>
      </p:pic>
      <p:pic>
        <p:nvPicPr>
          <p:cNvPr id="6" name="var2">
            <a:hlinkClick r:id="" action="ppaction://media"/>
            <a:extLst>
              <a:ext uri="{FF2B5EF4-FFF2-40B4-BE49-F238E27FC236}">
                <a16:creationId xmlns:a16="http://schemas.microsoft.com/office/drawing/2014/main" id="{FDA6B442-F629-D163-8ED1-15DC89015014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107680" y="229102"/>
            <a:ext cx="4023360" cy="2011680"/>
          </a:xfrm>
          <a:prstGeom prst="rect">
            <a:avLst/>
          </a:prstGeom>
        </p:spPr>
      </p:pic>
      <p:pic>
        <p:nvPicPr>
          <p:cNvPr id="8" name="var3">
            <a:hlinkClick r:id="" action="ppaction://media"/>
            <a:extLst>
              <a:ext uri="{FF2B5EF4-FFF2-40B4-BE49-F238E27FC236}">
                <a16:creationId xmlns:a16="http://schemas.microsoft.com/office/drawing/2014/main" id="{7A297499-CC69-EF77-3826-C5FDA93056FE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9248" y="2423160"/>
            <a:ext cx="4023360" cy="2011680"/>
          </a:xfrm>
          <a:prstGeom prst="rect">
            <a:avLst/>
          </a:prstGeom>
        </p:spPr>
      </p:pic>
      <p:pic>
        <p:nvPicPr>
          <p:cNvPr id="9" name="var4">
            <a:hlinkClick r:id="" action="ppaction://media"/>
            <a:extLst>
              <a:ext uri="{FF2B5EF4-FFF2-40B4-BE49-F238E27FC236}">
                <a16:creationId xmlns:a16="http://schemas.microsoft.com/office/drawing/2014/main" id="{6A7A1228-858B-ACBD-E55D-A3041ABD16B4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102608" y="2423160"/>
            <a:ext cx="4023360" cy="2011680"/>
          </a:xfrm>
          <a:prstGeom prst="rect">
            <a:avLst/>
          </a:prstGeom>
        </p:spPr>
      </p:pic>
      <p:pic>
        <p:nvPicPr>
          <p:cNvPr id="10" name="var5">
            <a:hlinkClick r:id="" action="ppaction://media"/>
            <a:extLst>
              <a:ext uri="{FF2B5EF4-FFF2-40B4-BE49-F238E27FC236}">
                <a16:creationId xmlns:a16="http://schemas.microsoft.com/office/drawing/2014/main" id="{B3A63BB8-860C-9507-9689-46E58E564298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113776" y="2423160"/>
            <a:ext cx="4023360" cy="2011680"/>
          </a:xfrm>
          <a:prstGeom prst="rect">
            <a:avLst/>
          </a:prstGeom>
        </p:spPr>
      </p:pic>
      <p:pic>
        <p:nvPicPr>
          <p:cNvPr id="11" name="var6">
            <a:hlinkClick r:id="" action="ppaction://media"/>
            <a:extLst>
              <a:ext uri="{FF2B5EF4-FFF2-40B4-BE49-F238E27FC236}">
                <a16:creationId xmlns:a16="http://schemas.microsoft.com/office/drawing/2014/main" id="{046B9D51-F75C-98DB-1AC4-7B3D57E83D6D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078736" y="4617218"/>
            <a:ext cx="4023360" cy="2011680"/>
          </a:xfrm>
          <a:prstGeom prst="rect">
            <a:avLst/>
          </a:prstGeom>
        </p:spPr>
      </p:pic>
      <p:pic>
        <p:nvPicPr>
          <p:cNvPr id="12" name="var7">
            <a:hlinkClick r:id="" action="ppaction://media"/>
            <a:extLst>
              <a:ext uri="{FF2B5EF4-FFF2-40B4-BE49-F238E27FC236}">
                <a16:creationId xmlns:a16="http://schemas.microsoft.com/office/drawing/2014/main" id="{13F686AB-1B26-790D-2CF0-488F9E3A66BA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114288" y="4617218"/>
            <a:ext cx="402336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9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7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7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3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3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309</Words>
  <Application>Microsoft Office PowerPoint</Application>
  <PresentationFormat>Widescreen</PresentationFormat>
  <Paragraphs>53</Paragraphs>
  <Slides>4</Slides>
  <Notes>1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Imprint MT Shadow</vt:lpstr>
      <vt:lpstr>Office Theme</vt:lpstr>
      <vt:lpstr>Simulating How Different Rules Affect House Edge In Blackjack By Zak Robertson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 Robertson</dc:creator>
  <cp:lastModifiedBy>Zak Robertson</cp:lastModifiedBy>
  <cp:revision>3</cp:revision>
  <dcterms:created xsi:type="dcterms:W3CDTF">2025-12-02T02:38:36Z</dcterms:created>
  <dcterms:modified xsi:type="dcterms:W3CDTF">2025-12-03T11:33:44Z</dcterms:modified>
</cp:coreProperties>
</file>