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DM Serif Display" charset="1" panose="00000000000000000000"/>
      <p:regular r:id="rId9"/>
    </p:embeddedFont>
    <p:embeddedFont>
      <p:font typeface="Open Sauce" charset="1" panose="00000500000000000000"/>
      <p:regular r:id="rId10"/>
    </p:embeddedFont>
    <p:embeddedFont>
      <p:font typeface="Open Sauce Italics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jpeg" Type="http://schemas.openxmlformats.org/officeDocument/2006/relationships/image"/><Relationship Id="rId4" Target="../media/VAG6bNSl168.mp4" Type="http://schemas.openxmlformats.org/officeDocument/2006/relationships/video"/><Relationship Id="rId5" Target="../media/VAG6bNSl168.mp4" Type="http://schemas.microsoft.com/office/2007/relationships/media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17183" y="3410260"/>
            <a:ext cx="6453634" cy="6069600"/>
          </a:xfrm>
          <a:custGeom>
            <a:avLst/>
            <a:gdLst/>
            <a:ahLst/>
            <a:cxnLst/>
            <a:rect r="r" b="b" t="t" l="l"/>
            <a:pathLst>
              <a:path h="6069600" w="6453634">
                <a:moveTo>
                  <a:pt x="0" y="0"/>
                </a:moveTo>
                <a:lnTo>
                  <a:pt x="6453634" y="0"/>
                </a:lnTo>
                <a:lnTo>
                  <a:pt x="6453634" y="6069600"/>
                </a:lnTo>
                <a:lnTo>
                  <a:pt x="0" y="606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85814" y="455970"/>
            <a:ext cx="9316373" cy="205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Firefly Frenzy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80543" y="2607641"/>
            <a:ext cx="9926914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24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BEN PHAM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3" id="3"/>
          <p:cNvSpPr/>
          <p:nvPr/>
        </p:nvSpPr>
        <p:spPr>
          <a:xfrm>
            <a:off x="1166399" y="1028700"/>
            <a:ext cx="687324" cy="0"/>
          </a:xfrm>
          <a:prstGeom prst="line">
            <a:avLst/>
          </a:prstGeom>
          <a:ln cap="flat" w="762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617007" y="1590964"/>
            <a:ext cx="6101008" cy="4912688"/>
          </a:xfrm>
          <a:custGeom>
            <a:avLst/>
            <a:gdLst/>
            <a:ahLst/>
            <a:cxnLst/>
            <a:rect r="r" b="b" t="t" l="l"/>
            <a:pathLst>
              <a:path h="4912688" w="6101008">
                <a:moveTo>
                  <a:pt x="0" y="0"/>
                </a:moveTo>
                <a:lnTo>
                  <a:pt x="6101008" y="0"/>
                </a:lnTo>
                <a:lnTo>
                  <a:pt x="6101008" y="4912688"/>
                </a:lnTo>
                <a:lnTo>
                  <a:pt x="0" y="4912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06089" y="6930563"/>
            <a:ext cx="3694001" cy="1707609"/>
          </a:xfrm>
          <a:custGeom>
            <a:avLst/>
            <a:gdLst/>
            <a:ahLst/>
            <a:cxnLst/>
            <a:rect r="r" b="b" t="t" l="l"/>
            <a:pathLst>
              <a:path h="1707609" w="3694001">
                <a:moveTo>
                  <a:pt x="0" y="0"/>
                </a:moveTo>
                <a:lnTo>
                  <a:pt x="3694000" y="0"/>
                </a:lnTo>
                <a:lnTo>
                  <a:pt x="3694000" y="1707609"/>
                </a:lnTo>
                <a:lnTo>
                  <a:pt x="0" y="1707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021" t="-231717" r="-96582" b="-585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6399" y="1141172"/>
            <a:ext cx="3822789" cy="613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Topic and Methods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811730"/>
            <a:ext cx="9623527" cy="682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Topic</a:t>
            </a:r>
          </a:p>
          <a:p>
            <a:pPr algn="l" marL="485775" indent="-242888" lvl="1">
              <a:lnSpc>
                <a:spcPts val="3600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Real fireflies in nature sometimes end up flashing almost in sync</a:t>
            </a:r>
          </a:p>
          <a:p>
            <a:pPr algn="l" marL="971550" indent="-323850" lvl="2">
              <a:lnSpc>
                <a:spcPts val="3600"/>
              </a:lnSpc>
              <a:buFont typeface="Arial"/>
              <a:buChar char="⚬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Q: </a:t>
            </a:r>
            <a:r>
              <a:rPr lang="en-US" sz="2250" i="true">
                <a:solidFill>
                  <a:srgbClr val="000000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Can simple local rules + a bit of communication make a random swarm synchronize over time?</a:t>
            </a:r>
          </a:p>
          <a:p>
            <a:pPr algn="l">
              <a:lnSpc>
                <a:spcPts val="3600"/>
              </a:lnSpc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Model</a:t>
            </a:r>
          </a:p>
          <a:p>
            <a:pPr algn="l" marL="485775" indent="-242888" lvl="1">
              <a:lnSpc>
                <a:spcPts val="3600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 model </a:t>
            </a:r>
            <a:r>
              <a:rPr lang="en-US" sz="2250" i="true">
                <a:solidFill>
                  <a:srgbClr val="000000"/>
                </a:solidFill>
                <a:latin typeface="Open Sauce Italics"/>
                <a:ea typeface="Open Sauce Italics"/>
                <a:cs typeface="Open Sauce Italics"/>
                <a:sym typeface="Open Sauce Italics"/>
              </a:rPr>
              <a:t>N =</a:t>
            </a: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400 fireflies at dots fixed in a 2-D box.</a:t>
            </a:r>
          </a:p>
          <a:p>
            <a:pPr algn="l" marL="485775" indent="-242888" lvl="1">
              <a:lnSpc>
                <a:spcPts val="3600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Each firefly has a phase θ</a:t>
            </a: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(t) and its own natural flashing rate ω</a:t>
            </a: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≈1</a:t>
            </a:r>
          </a:p>
          <a:p>
            <a:pPr algn="l" marL="485775" indent="-242888" lvl="1">
              <a:lnSpc>
                <a:spcPts val="3600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The phase follows an ODE:</a:t>
            </a:r>
          </a:p>
          <a:p>
            <a:pPr algn="l" marL="971550" indent="-323850" lvl="2">
              <a:lnSpc>
                <a:spcPts val="3600"/>
              </a:lnSpc>
              <a:buFont typeface="Arial"/>
              <a:buChar char="⚬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“natural term”: it runs at its own speed ω</a:t>
            </a: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</a:p>
          <a:p>
            <a:pPr algn="l" marL="971550" indent="-323850" lvl="2">
              <a:lnSpc>
                <a:spcPts val="3600"/>
              </a:lnSpc>
              <a:buFont typeface="Arial"/>
              <a:buChar char="⚬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“coupling term”: it is slightly pulled toward the phases of nearby neighbors within a radius R</a:t>
            </a:r>
          </a:p>
          <a:p>
            <a:pPr algn="l">
              <a:lnSpc>
                <a:spcPts val="3600"/>
              </a:lnSpc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Numerical Method</a:t>
            </a:r>
          </a:p>
          <a:p>
            <a:pPr algn="l" marL="485775" indent="-242888" lvl="1">
              <a:lnSpc>
                <a:spcPts val="3600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Initialize all phases randomly</a:t>
            </a:r>
          </a:p>
          <a:p>
            <a:pPr algn="l" marL="485775" indent="-242888" lvl="1">
              <a:lnSpc>
                <a:spcPts val="3600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Time-step the ODE with an explicit Euler method (Δt = 0.02) for ~40 seconds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0" t="0" r="0" b="0"/>
            </a:stretch>
          </a:blipFill>
        </p:spPr>
      </p:sp>
      <p:pic>
        <p:nvPicPr>
          <p:cNvPr name="Picture 3" id="3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3657600" y="1028700"/>
            <a:ext cx="109728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DAG6aO05HMQ</dc:identifier>
  <dcterms:modified xsi:type="dcterms:W3CDTF">2011-08-01T06:04:30Z</dcterms:modified>
  <cp:revision>1</cp:revision>
  <dc:title>presentation</dc:title>
</cp:coreProperties>
</file>