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5"/>
    <p:restoredTop sz="94629"/>
  </p:normalViewPr>
  <p:slideViewPr>
    <p:cSldViewPr snapToGrid="0">
      <p:cViewPr>
        <p:scale>
          <a:sx n="95" d="100"/>
          <a:sy n="95" d="100"/>
        </p:scale>
        <p:origin x="1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8/1742-2132/13/3/366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E110-6866-5913-03B8-CD657DE3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637073" cy="1435907"/>
          </a:xfrm>
        </p:spPr>
        <p:txBody>
          <a:bodyPr>
            <a:normAutofit/>
          </a:bodyPr>
          <a:lstStyle/>
          <a:p>
            <a:r>
              <a:rPr lang="en-US" sz="4400" dirty="0"/>
              <a:t>Permafrost Heat Flow + Positive feedback loops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5A7AF-F6A4-956A-024F-C4B9E322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56267"/>
            <a:ext cx="3227294" cy="977621"/>
          </a:xfrm>
        </p:spPr>
        <p:txBody>
          <a:bodyPr/>
          <a:lstStyle/>
          <a:p>
            <a:r>
              <a:rPr lang="en-US" dirty="0"/>
              <a:t>By Alastair McCarthy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16518-3DF2-EB9C-7D2C-855B5ACE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4" y="1456267"/>
            <a:ext cx="7005918" cy="437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3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9CD9B5-1E7C-3C05-2ECC-0F344D83D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3" y="387661"/>
            <a:ext cx="9603275" cy="1049235"/>
          </a:xfrm>
        </p:spPr>
        <p:txBody>
          <a:bodyPr/>
          <a:lstStyle/>
          <a:p>
            <a:r>
              <a:rPr lang="en-US" dirty="0"/>
              <a:t>Methods + background: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FBCF0A-64AE-D942-33F6-918A5802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03" y="1882588"/>
            <a:ext cx="6495632" cy="4329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 Principally, the simulation uses Partial Differential Equation heat flow equations, &amp; back of the envelope conversions for variables. </a:t>
            </a:r>
          </a:p>
          <a:p>
            <a:pPr marL="0" indent="0">
              <a:buNone/>
            </a:pPr>
            <a:r>
              <a:rPr lang="en-US" dirty="0"/>
              <a:t>Positive feedback loops are loops that continually amplify themselves, one example of a positive feedback loop is ice and the Albedo Effect. </a:t>
            </a:r>
          </a:p>
          <a:p>
            <a:pPr marL="0" indent="0">
              <a:buNone/>
            </a:pPr>
            <a:r>
              <a:rPr lang="en-US" dirty="0"/>
              <a:t>- CH4 being released increases heat of the surface area- which then releases more heat. This is the positive feedback loop. It is possible to run this simulation WITHOUT heat generation too. </a:t>
            </a:r>
          </a:p>
        </p:txBody>
      </p:sp>
      <p:pic>
        <p:nvPicPr>
          <p:cNvPr id="1026" name="Picture 2" descr="Permafrost Layers">
            <a:extLst>
              <a:ext uri="{FF2B5EF4-FFF2-40B4-BE49-F238E27FC236}">
                <a16:creationId xmlns:a16="http://schemas.microsoft.com/office/drawing/2014/main" id="{3F664CFC-4E19-BC18-880D-3568C215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35" y="1087885"/>
            <a:ext cx="5397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5D82C-6CAB-4715-1069-1F6802C1A033}"/>
              </a:ext>
            </a:extLst>
          </p:cNvPr>
          <p:cNvSpPr txBox="1"/>
          <p:nvPr/>
        </p:nvSpPr>
        <p:spPr>
          <a:xfrm>
            <a:off x="7799294" y="4631185"/>
            <a:ext cx="459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 err="1"/>
              <a:t>EarthHow</a:t>
            </a:r>
            <a:r>
              <a:rPr lang="en-US" dirty="0"/>
              <a:t> “What is permafrost?” </a:t>
            </a:r>
          </a:p>
        </p:txBody>
      </p:sp>
    </p:spTree>
    <p:extLst>
      <p:ext uri="{BB962C8B-B14F-4D97-AF65-F5344CB8AC3E}">
        <p14:creationId xmlns:p14="http://schemas.microsoft.com/office/powerpoint/2010/main" val="247298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E318E3-6F57-0133-05BA-AC90556D3869}"/>
              </a:ext>
            </a:extLst>
          </p:cNvPr>
          <p:cNvSpPr txBox="1"/>
          <p:nvPr/>
        </p:nvSpPr>
        <p:spPr>
          <a:xfrm>
            <a:off x="147917" y="336176"/>
            <a:ext cx="5526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regions outlined, Surface being leftmost, Permafrost middle, and rightmost being the basement.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292C1-A44F-A685-6B8C-B1D75292D692}"/>
              </a:ext>
            </a:extLst>
          </p:cNvPr>
          <p:cNvSpPr txBox="1"/>
          <p:nvPr/>
        </p:nvSpPr>
        <p:spPr>
          <a:xfrm flipH="1">
            <a:off x="9883588" y="2929626"/>
            <a:ext cx="2030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 the freezing point, while in the permafrost region, CH4 is released.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683B5-C90F-228C-6DD4-65C64CAF3B8F}"/>
              </a:ext>
            </a:extLst>
          </p:cNvPr>
          <p:cNvSpPr txBox="1"/>
          <p:nvPr/>
        </p:nvSpPr>
        <p:spPr>
          <a:xfrm>
            <a:off x="147917" y="2698794"/>
            <a:ext cx="2160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 lines show amplitude of the surface temp, so you can see more clearly how it rises when CH4 increases</a:t>
            </a:r>
          </a:p>
        </p:txBody>
      </p:sp>
      <p:pic>
        <p:nvPicPr>
          <p:cNvPr id="7" name="animation_stable">
            <a:hlinkClick r:id="" action="ppaction://media"/>
            <a:extLst>
              <a:ext uri="{FF2B5EF4-FFF2-40B4-BE49-F238E27FC236}">
                <a16:creationId xmlns:a16="http://schemas.microsoft.com/office/drawing/2014/main" id="{FC10888F-6520-C301-F7D3-DE8978D58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2655" y="1074840"/>
            <a:ext cx="7599456" cy="4274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F18AAE-0A32-8065-0393-EA17C3B77ECE}"/>
              </a:ext>
            </a:extLst>
          </p:cNvPr>
          <p:cNvSpPr txBox="1"/>
          <p:nvPr/>
        </p:nvSpPr>
        <p:spPr>
          <a:xfrm>
            <a:off x="6450108" y="705508"/>
            <a:ext cx="581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animation is in a relatively stable state, unlike the next.  </a:t>
            </a:r>
          </a:p>
        </p:txBody>
      </p:sp>
    </p:spTree>
    <p:extLst>
      <p:ext uri="{BB962C8B-B14F-4D97-AF65-F5344CB8AC3E}">
        <p14:creationId xmlns:p14="http://schemas.microsoft.com/office/powerpoint/2010/main" val="11400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_pos_feedback">
            <a:hlinkClick r:id="" action="ppaction://media"/>
            <a:extLst>
              <a:ext uri="{FF2B5EF4-FFF2-40B4-BE49-F238E27FC236}">
                <a16:creationId xmlns:a16="http://schemas.microsoft.com/office/drawing/2014/main" id="{0E0F8045-24DE-6AA2-E261-8E7D73E47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695" y="795766"/>
            <a:ext cx="9362609" cy="5266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4740DA-E252-90B4-7F04-084E723070AA}"/>
              </a:ext>
            </a:extLst>
          </p:cNvPr>
          <p:cNvSpPr txBox="1"/>
          <p:nvPr/>
        </p:nvSpPr>
        <p:spPr>
          <a:xfrm>
            <a:off x="246740" y="176469"/>
            <a:ext cx="381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Unstable Positive Feedback Animation: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BD396-98F0-5714-F2B3-70BA71F5D973}"/>
              </a:ext>
            </a:extLst>
          </p:cNvPr>
          <p:cNvSpPr txBox="1"/>
          <p:nvPr/>
        </p:nvSpPr>
        <p:spPr>
          <a:xfrm>
            <a:off x="9472654" y="149435"/>
            <a:ext cx="247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CH4 count at 1 instead of 0 . </a:t>
            </a:r>
          </a:p>
        </p:txBody>
      </p:sp>
    </p:spTree>
    <p:extLst>
      <p:ext uri="{BB962C8B-B14F-4D97-AF65-F5344CB8AC3E}">
        <p14:creationId xmlns:p14="http://schemas.microsoft.com/office/powerpoint/2010/main" val="5634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470DD-161A-7AA3-A76C-F96AFDE742C7}"/>
              </a:ext>
            </a:extLst>
          </p:cNvPr>
          <p:cNvSpPr txBox="1"/>
          <p:nvPr/>
        </p:nvSpPr>
        <p:spPr>
          <a:xfrm>
            <a:off x="1344706" y="282387"/>
            <a:ext cx="85926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Sources:</a:t>
            </a:r>
          </a:p>
          <a:p>
            <a:r>
              <a:rPr lang="en-US" dirty="0"/>
              <a:t>(These sources gave me a few numbers I used in the simulation, and are cited properly in the code) </a:t>
            </a:r>
          </a:p>
          <a:p>
            <a:endParaRPr lang="en-US" dirty="0"/>
          </a:p>
          <a:p>
            <a:r>
              <a:rPr lang="en-US" dirty="0"/>
              <a:t>- Joseph F Batir, David D Blackwell, Maria C Richards, Heat flow and temperature-depth curves throughout Alaska: finding regions for future geothermal exploration, Journal of Geophysics and Engineering, Volume 13, Issue 3, June 2016, Pages 366–378, </a:t>
            </a:r>
            <a:r>
              <a:rPr lang="en-US" dirty="0">
                <a:hlinkClick r:id="rId2"/>
              </a:rPr>
              <a:t>https://doi.org/10.1088/1742-2132/13/3/366</a:t>
            </a:r>
            <a:endParaRPr lang="en-US" dirty="0"/>
          </a:p>
          <a:p>
            <a:endParaRPr lang="en-US" dirty="0"/>
          </a:p>
          <a:p>
            <a:r>
              <a:rPr lang="en-US" dirty="0"/>
              <a:t>- de Bruin, J. G. H., Bense, V. F., &amp;</a:t>
            </a:r>
            <a:br>
              <a:rPr lang="en-US" dirty="0"/>
            </a:br>
            <a:r>
              <a:rPr lang="en-US" dirty="0"/>
              <a:t>van der Ploeg, M. J. (2021). Inferring permafrost active layer thermal properties from numerical model optimization. </a:t>
            </a:r>
            <a:r>
              <a:rPr lang="en-US" i="1" dirty="0"/>
              <a:t>Geophysical Research Letters</a:t>
            </a:r>
            <a:r>
              <a:rPr lang="en-US" dirty="0"/>
              <a:t>, </a:t>
            </a:r>
            <a:r>
              <a:rPr lang="en-US" i="1" dirty="0"/>
              <a:t>48</a:t>
            </a:r>
            <a:r>
              <a:rPr lang="en-US" dirty="0"/>
              <a:t>, e2021GL093306. https://</a:t>
            </a:r>
            <a:r>
              <a:rPr lang="en-US" dirty="0" err="1"/>
              <a:t>doi</a:t>
            </a:r>
            <a:r>
              <a:rPr lang="en-US" dirty="0"/>
              <a:t>. org/10.1029/2021GL093306 </a:t>
            </a:r>
          </a:p>
          <a:p>
            <a:endParaRPr lang="en-US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- </a:t>
            </a:r>
            <a:r>
              <a:rPr lang="en-US" altLang="en-US" dirty="0" err="1">
                <a:solidFill>
                  <a:srgbClr val="222222"/>
                </a:solidFill>
                <a:latin typeface="-apple-system"/>
              </a:rPr>
              <a:t>Biskaborn</a:t>
            </a:r>
            <a:r>
              <a:rPr lang="en-US" altLang="en-US" dirty="0">
                <a:solidFill>
                  <a:srgbClr val="222222"/>
                </a:solidFill>
                <a:latin typeface="-apple-system"/>
              </a:rPr>
              <a:t>, B.K., Smith, S.L., </a:t>
            </a:r>
            <a:r>
              <a:rPr lang="en-US" altLang="en-US" dirty="0" err="1">
                <a:solidFill>
                  <a:srgbClr val="222222"/>
                </a:solidFill>
                <a:latin typeface="-apple-system"/>
              </a:rPr>
              <a:t>Noetzli</a:t>
            </a:r>
            <a:r>
              <a:rPr lang="en-US" altLang="en-US" dirty="0">
                <a:solidFill>
                  <a:srgbClr val="222222"/>
                </a:solidFill>
                <a:latin typeface="-apple-system"/>
              </a:rPr>
              <a:t>, J. </a:t>
            </a:r>
            <a:r>
              <a:rPr lang="en-US" altLang="en-US" i="1" dirty="0">
                <a:solidFill>
                  <a:srgbClr val="222222"/>
                </a:solidFill>
                <a:latin typeface="-apple-system"/>
              </a:rPr>
              <a:t>et al.</a:t>
            </a:r>
            <a:r>
              <a:rPr lang="en-US" altLang="en-US" dirty="0">
                <a:solidFill>
                  <a:srgbClr val="222222"/>
                </a:solidFill>
                <a:latin typeface="-apple-system"/>
              </a:rPr>
              <a:t> Permafrost is warming at a global </a:t>
            </a:r>
            <a:r>
              <a:rPr lang="en-US" altLang="en-US" dirty="0" err="1">
                <a:solidFill>
                  <a:srgbClr val="222222"/>
                </a:solidFill>
                <a:latin typeface="-apple-system"/>
              </a:rPr>
              <a:t>scale.</a:t>
            </a:r>
            <a:r>
              <a:rPr lang="en-US" altLang="en-US" i="1" dirty="0" err="1">
                <a:solidFill>
                  <a:srgbClr val="222222"/>
                </a:solidFill>
                <a:latin typeface="-apple-system"/>
              </a:rPr>
              <a:t>Nat</a:t>
            </a:r>
            <a:r>
              <a:rPr lang="en-US" altLang="en-US" i="1" dirty="0">
                <a:solidFill>
                  <a:srgbClr val="222222"/>
                </a:solidFill>
                <a:latin typeface="-apple-system"/>
              </a:rPr>
              <a:t> Commun</a:t>
            </a:r>
            <a:r>
              <a:rPr lang="en-US" altLang="en-US" dirty="0">
                <a:solidFill>
                  <a:srgbClr val="222222"/>
                </a:solidFill>
                <a:latin typeface="-apple-system"/>
              </a:rPr>
              <a:t> </a:t>
            </a:r>
            <a:r>
              <a:rPr lang="en-US" altLang="en-US" b="1" dirty="0">
                <a:solidFill>
                  <a:srgbClr val="222222"/>
                </a:solidFill>
                <a:latin typeface="-apple-system"/>
              </a:rPr>
              <a:t>10</a:t>
            </a:r>
            <a:r>
              <a:rPr lang="en-US" altLang="en-US" dirty="0">
                <a:solidFill>
                  <a:srgbClr val="222222"/>
                </a:solidFill>
                <a:latin typeface="-apple-system"/>
              </a:rPr>
              <a:t>, 264 (2019). https://</a:t>
            </a:r>
            <a:r>
              <a:rPr lang="en-US" altLang="en-US" dirty="0" err="1">
                <a:solidFill>
                  <a:srgbClr val="222222"/>
                </a:solidFill>
                <a:latin typeface="-apple-system"/>
              </a:rPr>
              <a:t>doi.org</a:t>
            </a:r>
            <a:r>
              <a:rPr lang="en-US" altLang="en-US" dirty="0">
                <a:solidFill>
                  <a:srgbClr val="222222"/>
                </a:solidFill>
                <a:latin typeface="-apple-system"/>
              </a:rPr>
              <a:t>/10.1038/s41467-018-08240-4</a:t>
            </a:r>
            <a:endParaRPr lang="en-US" altLang="en-US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dirty="0">
                <a:latin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A385B7-AD58-69C5-8F15-CFA9E3FE4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783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05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292</TotalTime>
  <Words>363</Words>
  <Application>Microsoft Macintosh PowerPoint</Application>
  <PresentationFormat>Widescreen</PresentationFormat>
  <Paragraphs>24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-apple-system</vt:lpstr>
      <vt:lpstr>Arial</vt:lpstr>
      <vt:lpstr>Gill Sans MT</vt:lpstr>
      <vt:lpstr>Gallery</vt:lpstr>
      <vt:lpstr>Permafrost Heat Flow + Positive feedback loops</vt:lpstr>
      <vt:lpstr>Methods + background: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Alastair McCarthy</dc:creator>
  <cp:lastModifiedBy>Alastair McCarthy</cp:lastModifiedBy>
  <cp:revision>6</cp:revision>
  <dcterms:created xsi:type="dcterms:W3CDTF">2025-12-02T19:03:20Z</dcterms:created>
  <dcterms:modified xsi:type="dcterms:W3CDTF">2025-12-02T23:55:43Z</dcterms:modified>
</cp:coreProperties>
</file>