
<file path=[Content_Types].xml><?xml version="1.0" encoding="utf-8"?>
<Types xmlns="http://schemas.openxmlformats.org/package/2006/content-types">
  <Default Extension="jpeg" ContentType="image/jpeg"/>
  <Default Extension="mov" ContentType="video/quicktime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32"/>
    <p:restoredTop sz="94694"/>
  </p:normalViewPr>
  <p:slideViewPr>
    <p:cSldViewPr snapToGrid="0">
      <p:cViewPr varScale="1">
        <p:scale>
          <a:sx n="120" d="100"/>
          <a:sy n="120" d="100"/>
        </p:scale>
        <p:origin x="18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16E44-BA89-C453-752A-67B3B57489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2E1794-1B82-EB20-12C3-A412F5A01E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79107-DD56-0B6A-72E9-ABEC80594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E62DB-C132-1041-A7F8-F13F3DCD137A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C67D0-41AE-B75D-49E2-7407AB31E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42A09-F1CF-BFEB-D656-D4DE826C3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E9C1-0A56-0F41-B1B7-72F309FBA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334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8F47D-F3B6-79DE-F9A1-DBE2E2172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3EF44C-0732-F291-7706-93648EE3D8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000A-747B-5CAC-E117-5CD402E2D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E62DB-C132-1041-A7F8-F13F3DCD137A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2A2EE-9546-E170-8035-041F22420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15360-0C55-B18A-B44D-14D3912CF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E9C1-0A56-0F41-B1B7-72F309FBA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39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CEEEEE-216D-657F-EADF-4CE2362EF6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057522-9498-8ABF-113A-6A8B238B76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18DEF-B82C-6928-159F-F49746CB3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E62DB-C132-1041-A7F8-F13F3DCD137A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F5515-20F7-4DB9-A606-7653627B0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71BAA-36EA-8CD7-99E7-3541C1873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E9C1-0A56-0F41-B1B7-72F309FBA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4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77518-4D57-42C1-6AC5-F458FEE75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C5ADB-43EC-9704-712B-C78ED74AF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ABC121-9840-1973-3095-C044B8612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E62DB-C132-1041-A7F8-F13F3DCD137A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E5B85-B5E8-7DB0-FED7-EE4A62349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9F10C-4F3B-A68D-43BD-FA87E1D48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E9C1-0A56-0F41-B1B7-72F309FBA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873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65F87-0BB9-3FD7-71BB-FFB09EAED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C89953-315E-512E-D99C-4A8AFF5A5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34637-0A9C-9DD4-BEDD-C5064A828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E62DB-C132-1041-A7F8-F13F3DCD137A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5A766-1885-1877-E9ED-489B49685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B4961-12B9-91D0-0DE7-85A5119A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E9C1-0A56-0F41-B1B7-72F309FBA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440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2A185-9971-A81A-B9C6-01A339273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B1E60-133A-E067-A3C7-E54D8204C0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1DF13A-7132-E334-C5BB-9970A30F7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3F221C-BF91-2587-A940-9FE26A756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E62DB-C132-1041-A7F8-F13F3DCD137A}" type="datetimeFigureOut">
              <a:rPr lang="en-US" smtClean="0"/>
              <a:t>12/3/25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A89B2A-3EBC-4BB8-B2F5-1F872A82F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8F028F-AB76-122B-F6B3-050805062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E9C1-0A56-0F41-B1B7-72F309FBA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379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6A3E7-7799-6D1D-80A5-E48870A5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2DD6A2-AB90-9FFA-CB77-8F95F1B5D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7D8E40-FD3C-8FED-9706-265E43663D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A39A23-7225-65BE-E79C-B1FD8F898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944869-6D7D-A5B9-5BE8-989FCCB3DB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9EC513-2E86-0226-6060-416F79D04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E62DB-C132-1041-A7F8-F13F3DCD137A}" type="datetimeFigureOut">
              <a:rPr lang="en-US" smtClean="0"/>
              <a:t>12/3/25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9FA697-D81E-9649-4004-4B0AD4EB4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768326-6086-4897-F737-F8F46F8E7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E9C1-0A56-0F41-B1B7-72F309FBA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47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A0B64-0F79-E085-7073-B3D1B6686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2884AD-3D97-4750-C79B-952363A07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E62DB-C132-1041-A7F8-F13F3DCD137A}" type="datetimeFigureOut">
              <a:rPr lang="en-US" smtClean="0"/>
              <a:t>12/3/25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88B24A-4ACE-CFE1-10E2-79D340B80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E5517F-AF76-B5BB-C66B-8AF361006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E9C1-0A56-0F41-B1B7-72F309FBA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706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B384F3-E811-5844-880F-BB8ABFDBC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E62DB-C132-1041-A7F8-F13F3DCD137A}" type="datetimeFigureOut">
              <a:rPr lang="en-US" smtClean="0"/>
              <a:t>12/3/25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50B92D-98C3-A4D5-129B-664891E0F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1F080B-F2A5-0871-E596-2D8C406B6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E9C1-0A56-0F41-B1B7-72F309FBA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030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AC6B3-30BE-E2BC-437E-B0C050F7F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D8ACD-39BA-6D71-E8AC-2BC6D88C8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4C615-7791-D171-61C2-42E1BF166D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12B28-BC17-DE91-DA50-309F0300E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E62DB-C132-1041-A7F8-F13F3DCD137A}" type="datetimeFigureOut">
              <a:rPr lang="en-US" smtClean="0"/>
              <a:t>12/3/25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9A9783-0313-B804-66EC-C0590E149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028E10-4490-1240-DA06-D1AA146D4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E9C1-0A56-0F41-B1B7-72F309FBA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12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07C54-F358-3044-2A9F-F439072BC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92E21E-FBB6-F69B-78C1-06E52D18C8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46BD7-3DAF-3738-94C0-EA286063B8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6D0DE-9962-4ECC-F226-4307749FD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E62DB-C132-1041-A7F8-F13F3DCD137A}" type="datetimeFigureOut">
              <a:rPr lang="en-US" smtClean="0"/>
              <a:t>12/3/25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9046D2-FDAD-1AED-4065-47F9F0424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3ACF5B-06AA-2CB0-77F0-CD2CEE01D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5E9C1-0A56-0F41-B1B7-72F309FBA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690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F2DF83-4EF5-8485-48D1-8C2F7085A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C5104D-E5D7-AE6F-520A-AD7B17E67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3B002-34CA-AC53-4649-42E66C72C5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EE62DB-C132-1041-A7F8-F13F3DCD137A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9115E-0D40-BF83-E958-04267C8661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249DC-82ED-0681-17DA-4BD2F35DF5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E5E9C1-0A56-0F41-B1B7-72F309FBA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856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media" Target="../media/media2.mov"/><Relationship Id="rId7" Type="http://schemas.openxmlformats.org/officeDocument/2006/relationships/image" Target="../media/image4.png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6" Type="http://schemas.openxmlformats.org/officeDocument/2006/relationships/image" Target="../media/image3.png"/><Relationship Id="rId5" Type="http://schemas.openxmlformats.org/officeDocument/2006/relationships/slideLayout" Target="../slideLayouts/slideLayout2.xml"/><Relationship Id="rId4" Type="http://schemas.openxmlformats.org/officeDocument/2006/relationships/video" Target="../media/media2.mo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8F0BB-3383-1C86-186B-56DD2D5A7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/>
          <a:lstStyle/>
          <a:p>
            <a:r>
              <a:rPr lang="en-US" dirty="0"/>
              <a:t>Visualizing PN Junctions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3B575-721C-5291-5321-DFA934BE38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79675"/>
            <a:ext cx="9144000" cy="1655762"/>
          </a:xfrm>
        </p:spPr>
        <p:txBody>
          <a:bodyPr/>
          <a:lstStyle/>
          <a:p>
            <a:r>
              <a:rPr lang="en-US" dirty="0"/>
              <a:t>Ansh Maroo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BB7926B-B227-1CF5-9ACB-65542E068D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3105526"/>
            <a:ext cx="3911600" cy="3084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1796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6A1A1-5147-FA26-0B80-B6B6F4311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the PN Junction important?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6D4235-2596-7354-9703-9B59B16B3A35}"/>
              </a:ext>
            </a:extLst>
          </p:cNvPr>
          <p:cNvSpPr txBox="1"/>
          <p:nvPr/>
        </p:nvSpPr>
        <p:spPr>
          <a:xfrm>
            <a:off x="838200" y="1690688"/>
            <a:ext cx="10260724" cy="4449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The PN Junction is the most basic semiconductor device</a:t>
            </a:r>
          </a:p>
          <a:p>
            <a:pPr marL="742950" lvl="1" indent="-28575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A junction between P-doped silicon and N-doped silicon</a:t>
            </a:r>
          </a:p>
          <a:p>
            <a:pPr marL="742950" lvl="1" indent="-28575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Silicon is doped (made impure) with the goal of increasing charge carrier concentrations (P-type, N-type = holes, electrons)</a:t>
            </a:r>
          </a:p>
          <a:p>
            <a:pPr marL="285750" indent="-28575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Several important semiconductor devices can be made with PN junctions</a:t>
            </a:r>
          </a:p>
          <a:p>
            <a:pPr marL="285750" indent="-28575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A defining characteristic of a PN junction is its depletion region - a region of built-in potential difference between the differently doped silicon regions</a:t>
            </a:r>
          </a:p>
          <a:p>
            <a:pPr marL="285750" indent="-28575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This depletion region enables the useful behaviors of semiconductor devices</a:t>
            </a:r>
          </a:p>
        </p:txBody>
      </p:sp>
    </p:spTree>
    <p:extLst>
      <p:ext uri="{BB962C8B-B14F-4D97-AF65-F5344CB8AC3E}">
        <p14:creationId xmlns:p14="http://schemas.microsoft.com/office/powerpoint/2010/main" val="4276004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48913-7206-F7F0-BA19-D7E1E5251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simulate the depletion region?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BE05B8B-400E-E8F4-17FF-5E772718E4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31089"/>
                <a:ext cx="10515600" cy="4540102"/>
              </a:xfrm>
            </p:spPr>
            <p:txBody>
              <a:bodyPr>
                <a:noAutofit/>
              </a:bodyPr>
              <a:lstStyle/>
              <a:p>
                <a:pPr marL="285750" indent="-285750">
                  <a:lnSpc>
                    <a:spcPct val="150000"/>
                  </a:lnSpc>
                </a:pPr>
                <a:r>
                  <a:rPr lang="en-US" sz="1700" dirty="0"/>
                  <a:t>The depletion region forms due to the diffusion and drift of mobile charge carriers in the doped silicon</a:t>
                </a:r>
              </a:p>
              <a:p>
                <a:pPr marL="285750" indent="-285750">
                  <a:lnSpc>
                    <a:spcPct val="150000"/>
                  </a:lnSpc>
                </a:pPr>
                <a:r>
                  <a:rPr lang="en-US" sz="1700" dirty="0"/>
                  <a:t>We can simulate its formation by numerically solving some ordinary differential equations with Newton’s method</a:t>
                </a:r>
              </a:p>
              <a:p>
                <a:pPr marL="742950" lvl="1" indent="-285750">
                  <a:lnSpc>
                    <a:spcPct val="150000"/>
                  </a:lnSpc>
                </a:pPr>
                <a:r>
                  <a:rPr lang="en-US" sz="1700" dirty="0"/>
                  <a:t>Poisson’s equation relates potential </a:t>
                </a:r>
                <a14:m>
                  <m:oMath xmlns:m="http://schemas.openxmlformats.org/officeDocument/2006/math">
                    <m:r>
                      <a:rPr lang="en-US" sz="1700" i="1" dirty="0" smtClean="0">
                        <a:latin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en-US" sz="1700" dirty="0"/>
                  <a:t> to charge distribution </a:t>
                </a:r>
                <a14:m>
                  <m:oMath xmlns:m="http://schemas.openxmlformats.org/officeDocument/2006/math"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1700" dirty="0"/>
                  <a:t>. Solving this gives us the steady state potential and charge distributions</a:t>
                </a:r>
              </a:p>
              <a:p>
                <a:pPr marL="457200" lvl="1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7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7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sz="17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7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num>
                        <m:den>
                          <m:r>
                            <a:rPr lang="en-US" sz="17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sz="17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7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7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17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7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7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7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num>
                        <m:den>
                          <m:r>
                            <a:rPr lang="en-US" sz="17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𝜖</m:t>
                          </m:r>
                        </m:den>
                      </m:f>
                    </m:oMath>
                  </m:oMathPara>
                </a14:m>
                <a:endParaRPr lang="en-US" sz="1700" dirty="0"/>
              </a:p>
              <a:p>
                <a:pPr marL="285750" indent="-285750">
                  <a:lnSpc>
                    <a:spcPct val="150000"/>
                  </a:lnSpc>
                </a:pPr>
                <a:r>
                  <a:rPr lang="en-US" sz="1700" dirty="0"/>
                  <a:t>Once we have the steady state voltage and charge distributions, the formation of the depletion region can be simulated with the drift-diffusion equations, or an approximate diffusion equation:</a:t>
                </a:r>
              </a:p>
              <a:p>
                <a:pPr marL="457200" lvl="1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7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700" i="1" dirty="0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1700" i="1" dirty="0">
                              <a:latin typeface="Cambria Math" panose="02040503050406030204" pitchFamily="18" charset="0"/>
                            </a:rPr>
                            <m:t>𝜌</m:t>
                          </m:r>
                        </m:num>
                        <m:den>
                          <m:r>
                            <a:rPr lang="en-US" sz="1700" i="1" dirty="0" smtClean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1700" i="1" dirty="0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17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700" i="1" dirty="0" smtClean="0">
                          <a:latin typeface="Cambria Math" panose="02040503050406030204" pitchFamily="18" charset="0"/>
                        </a:rPr>
                        <m:t>𝐷</m:t>
                      </m:r>
                      <m:f>
                        <m:fPr>
                          <m:ctrlPr>
                            <a:rPr lang="en-US" sz="17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700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700" i="1" dirty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17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700" i="1" dirty="0">
                              <a:latin typeface="Cambria Math" panose="02040503050406030204" pitchFamily="18" charset="0"/>
                            </a:rPr>
                            <m:t>𝜌</m:t>
                          </m:r>
                        </m:num>
                        <m:den>
                          <m:r>
                            <a:rPr lang="en-US" sz="1700" i="1" dirty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1700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700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7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1700" b="0" i="1" dirty="0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7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7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700" b="0" i="1" dirty="0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  <m:d>
                        <m:dPr>
                          <m:ctrlPr>
                            <a:rPr lang="en-US" sz="17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700" b="0" i="1" dirty="0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17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7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700" b="0" i="1" dirty="0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 sz="1700" b="0" i="0" dirty="0" smtClean="0">
                                  <a:latin typeface="Cambria Math" panose="02040503050406030204" pitchFamily="18" charset="0"/>
                                </a:rPr>
                                <m:t>steady</m:t>
                              </m:r>
                              <m:r>
                                <m:rPr>
                                  <m:nor/>
                                </m:rPr>
                                <a:rPr lang="en-US" sz="1700" b="0" i="0" dirty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1700" b="0" i="0" dirty="0" smtClean="0">
                                  <a:latin typeface="Cambria Math" panose="02040503050406030204" pitchFamily="18" charset="0"/>
                                </a:rPr>
                                <m:t>state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7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BE05B8B-400E-E8F4-17FF-5E772718E4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31089"/>
                <a:ext cx="10515600" cy="4540102"/>
              </a:xfrm>
              <a:blipFill>
                <a:blip r:embed="rId2"/>
                <a:stretch>
                  <a:fillRect l="-362" r="-121" b="-2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8338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56108-8E3C-001B-3927-EB94FC13D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Animations</a:t>
            </a:r>
          </a:p>
        </p:txBody>
      </p:sp>
      <p:pic>
        <p:nvPicPr>
          <p:cNvPr id="4" name="poisson.mp4">
            <a:hlinkClick r:id="" action="ppaction://media"/>
            <a:extLst>
              <a:ext uri="{FF2B5EF4-FFF2-40B4-BE49-F238E27FC236}">
                <a16:creationId xmlns:a16="http://schemas.microsoft.com/office/drawing/2014/main" id="{4CE54401-D0D8-0B17-3982-BDFDA2BA7871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1126" y="1396399"/>
            <a:ext cx="5340793" cy="400559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018F12B-2B2D-B76E-D1DB-F8C65EB662D3}"/>
              </a:ext>
            </a:extLst>
          </p:cNvPr>
          <p:cNvSpPr txBox="1"/>
          <p:nvPr/>
        </p:nvSpPr>
        <p:spPr>
          <a:xfrm>
            <a:off x="961130" y="5739799"/>
            <a:ext cx="48911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Relaxation of Poisson’s equation to steady state potential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3F2378-3C30-EFBA-36EF-BC271341FB0B}"/>
              </a:ext>
            </a:extLst>
          </p:cNvPr>
          <p:cNvSpPr txBox="1"/>
          <p:nvPr/>
        </p:nvSpPr>
        <p:spPr>
          <a:xfrm>
            <a:off x="6254151" y="5739799"/>
            <a:ext cx="54624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dirty="0"/>
              <a:t>Diffusion of charge forming depletion region (approximation)</a:t>
            </a:r>
          </a:p>
        </p:txBody>
      </p:sp>
      <p:pic>
        <p:nvPicPr>
          <p:cNvPr id="11" name="output">
            <a:hlinkClick r:id="" action="ppaction://media"/>
            <a:extLst>
              <a:ext uri="{FF2B5EF4-FFF2-40B4-BE49-F238E27FC236}">
                <a16:creationId xmlns:a16="http://schemas.microsoft.com/office/drawing/2014/main" id="{DB03A8AE-8202-C8C1-2781-D34B90E6AD20}"/>
              </a:ext>
            </a:extLst>
          </p:cNvPr>
          <p:cNvPicPr>
            <a:picLocks noChangeAspect="1"/>
          </p:cNvPicPr>
          <p:nvPr>
            <a:vide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346607" y="1631056"/>
            <a:ext cx="5107428" cy="3830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43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60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2000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0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5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6" fill="hold" display="0">
                  <p:stCondLst>
                    <p:cond delay="indefinite"/>
                  </p:stCondLst>
                </p:cTn>
                <p:tgtEl>
                  <p:spTgt spid="11"/>
                </p:tgtEl>
              </p:cMediaNode>
            </p:video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1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219</Words>
  <Application>Microsoft Macintosh PowerPoint</Application>
  <PresentationFormat>Widescreen</PresentationFormat>
  <Paragraphs>19</Paragraphs>
  <Slides>4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Cambria Math</vt:lpstr>
      <vt:lpstr>Office Theme</vt:lpstr>
      <vt:lpstr>Visualizing PN Junctions</vt:lpstr>
      <vt:lpstr>Why is the PN Junction important? </vt:lpstr>
      <vt:lpstr>How can we simulate the depletion region?</vt:lpstr>
      <vt:lpstr>Animations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Maroo, Ansh</dc:creator>
  <cp:lastModifiedBy>Maroo, Ansh</cp:lastModifiedBy>
  <cp:revision>7</cp:revision>
  <dcterms:created xsi:type="dcterms:W3CDTF">2025-12-03T19:24:26Z</dcterms:created>
  <dcterms:modified xsi:type="dcterms:W3CDTF">2025-12-04T07:30:09Z</dcterms:modified>
</cp:coreProperties>
</file>