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Slab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4E49A-7632-440A-9970-5A8EDB714080}" v="1" dt="2025-12-03T08:55:05.484"/>
    <p1510:client id="{A3BBC64E-3BF9-4E9B-A466-A6DAF94AE923}" v="4" dt="2025-12-03T08:51:07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i kriger" userId="cdbb8aacacd00cdf" providerId="Windows Live" clId="Web-{A3BBC64E-3BF9-4E9B-A466-A6DAF94AE923}"/>
    <pc:docChg chg="modSld">
      <pc:chgData name="roni kriger" userId="cdbb8aacacd00cdf" providerId="Windows Live" clId="Web-{A3BBC64E-3BF9-4E9B-A466-A6DAF94AE923}" dt="2025-12-03T08:51:07.479" v="3" actId="14100"/>
      <pc:docMkLst>
        <pc:docMk/>
      </pc:docMkLst>
      <pc:sldChg chg="addSp delSp modSp addAnim delAnim">
        <pc:chgData name="roni kriger" userId="cdbb8aacacd00cdf" providerId="Windows Live" clId="Web-{A3BBC64E-3BF9-4E9B-A466-A6DAF94AE923}" dt="2025-12-03T08:51:07.479" v="3" actId="14100"/>
        <pc:sldMkLst>
          <pc:docMk/>
          <pc:sldMk cId="0" sldId="266"/>
        </pc:sldMkLst>
        <pc:picChg chg="add mod">
          <ac:chgData name="roni kriger" userId="cdbb8aacacd00cdf" providerId="Windows Live" clId="Web-{A3BBC64E-3BF9-4E9B-A466-A6DAF94AE923}" dt="2025-12-03T08:51:07.479" v="3" actId="14100"/>
          <ac:picMkLst>
            <pc:docMk/>
            <pc:sldMk cId="0" sldId="266"/>
            <ac:picMk id="2" creationId="{70E3D589-3154-3ED7-DD4A-75A5F4EC5C41}"/>
          </ac:picMkLst>
        </pc:picChg>
        <pc:picChg chg="del">
          <ac:chgData name="roni kriger" userId="cdbb8aacacd00cdf" providerId="Windows Live" clId="Web-{A3BBC64E-3BF9-4E9B-A466-A6DAF94AE923}" dt="2025-12-03T08:50:38.088" v="0"/>
          <ac:picMkLst>
            <pc:docMk/>
            <pc:sldMk cId="0" sldId="266"/>
            <ac:picMk id="196" creationId="{00000000-0000-0000-0000-000000000000}"/>
          </ac:picMkLst>
        </pc:picChg>
      </pc:sldChg>
    </pc:docChg>
  </pc:docChgLst>
  <pc:docChgLst>
    <pc:chgData name="roni kriger" userId="cdbb8aacacd00cdf" providerId="Windows Live" clId="Web-{8424E49A-7632-440A-9970-5A8EDB714080}"/>
    <pc:docChg chg="modSld">
      <pc:chgData name="roni kriger" userId="cdbb8aacacd00cdf" providerId="Windows Live" clId="Web-{8424E49A-7632-440A-9970-5A8EDB714080}" dt="2025-12-03T08:55:05.484" v="0"/>
      <pc:docMkLst>
        <pc:docMk/>
      </pc:docMkLst>
      <pc:sldChg chg="modAnim">
        <pc:chgData name="roni kriger" userId="cdbb8aacacd00cdf" providerId="Windows Live" clId="Web-{8424E49A-7632-440A-9970-5A8EDB714080}" dt="2025-12-03T08:55:05.484" v="0"/>
        <pc:sldMkLst>
          <pc:docMk/>
          <pc:sldMk cId="0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b="1">
                <a:solidFill>
                  <a:schemeClr val="dk1"/>
                </a:solidFill>
              </a:rPr>
              <a:t>Top-down map</a:t>
            </a:r>
            <a:r>
              <a:rPr lang="en">
                <a:solidFill>
                  <a:schemeClr val="dk1"/>
                </a:solidFill>
              </a:rPr>
              <a:t> – like a satellite over the Amazon: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Shows where the smoke is thick or thin above the forest and river.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b="1">
                <a:solidFill>
                  <a:schemeClr val="dk1"/>
                </a:solidFill>
              </a:rPr>
              <a:t>Side view (vertical slice)</a:t>
            </a:r>
            <a:r>
              <a:rPr lang="en">
                <a:solidFill>
                  <a:schemeClr val="dk1"/>
                </a:solidFill>
              </a:rPr>
              <a:t> – cutting through the plume along the white band: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Shows </a:t>
            </a:r>
            <a:r>
              <a:rPr lang="en" b="1">
                <a:solidFill>
                  <a:schemeClr val="dk1"/>
                </a:solidFill>
              </a:rPr>
              <a:t>how high</a:t>
            </a:r>
            <a:r>
              <a:rPr lang="en">
                <a:solidFill>
                  <a:schemeClr val="dk1"/>
                </a:solidFill>
              </a:rPr>
              <a:t> the smoke rises and how it </a:t>
            </a:r>
            <a:r>
              <a:rPr lang="en" b="1">
                <a:solidFill>
                  <a:schemeClr val="dk1"/>
                </a:solidFill>
              </a:rPr>
              <a:t>leans in the wind</a:t>
            </a:r>
            <a:r>
              <a:rPr lang="en">
                <a:solidFill>
                  <a:schemeClr val="dk1"/>
                </a:solidFill>
              </a:rPr>
              <a:t>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b="1">
                <a:solidFill>
                  <a:schemeClr val="dk1"/>
                </a:solidFill>
              </a:rPr>
              <a:t>Coarse grid view</a:t>
            </a:r>
            <a:r>
              <a:rPr lang="en">
                <a:solidFill>
                  <a:schemeClr val="dk1"/>
                </a:solidFill>
              </a:rPr>
              <a:t> – like a pixelated heat map: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Each cell lights up when the smoke there is above a threshold.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This makes it easy to see </a:t>
            </a:r>
            <a:r>
              <a:rPr lang="en" b="1">
                <a:solidFill>
                  <a:schemeClr val="dk1"/>
                </a:solidFill>
              </a:rPr>
              <a:t>where the plume is strongest</a:t>
            </a:r>
            <a:r>
              <a:rPr lang="en">
                <a:solidFill>
                  <a:schemeClr val="dk1"/>
                </a:solidFill>
              </a:rPr>
              <a:t> and how the affected area grows.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aca9f25d5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aca9f25d5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aca9f25d5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aca9f25d5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ca9f25d5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aca9f25d5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650" y="2626031"/>
            <a:ext cx="9144000" cy="18867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9175" y="2963363"/>
            <a:ext cx="659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4265975"/>
            <a:ext cx="9197400" cy="883431"/>
            <a:chOff x="0" y="5687967"/>
            <a:chExt cx="9197400" cy="1177908"/>
          </a:xfrm>
        </p:grpSpPr>
        <p:sp>
          <p:nvSpPr>
            <p:cNvPr id="13" name="Google Shape;13;p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800" y="5687967"/>
              <a:ext cx="457800" cy="33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leaf)">
  <p:cSld name="TITLE_AND_TWO_COLUMNS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ea)">
  <p:cSld name="TITLE_AND_TWO_COLUMNS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2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_AND_TWO_COLUMNS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3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"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lt1"/>
                </a:solidFill>
              </a:defRPr>
            </a:lvl1pPr>
            <a:lvl2pPr lvl="1" algn="ctr" rtl="0">
              <a:buNone/>
              <a:defRPr>
                <a:solidFill>
                  <a:schemeClr val="lt1"/>
                </a:solidFill>
              </a:defRPr>
            </a:lvl2pPr>
            <a:lvl3pPr lvl="2" algn="ctr" rtl="0">
              <a:buNone/>
              <a:defRPr>
                <a:solidFill>
                  <a:schemeClr val="lt1"/>
                </a:solidFill>
              </a:defRPr>
            </a:lvl3pPr>
            <a:lvl4pPr lvl="3" algn="ctr" rtl="0">
              <a:buNone/>
              <a:defRPr>
                <a:solidFill>
                  <a:schemeClr val="lt1"/>
                </a:solidFill>
              </a:defRPr>
            </a:lvl4pPr>
            <a:lvl5pPr lvl="4" algn="ctr" rtl="0">
              <a:buNone/>
              <a:defRPr>
                <a:solidFill>
                  <a:schemeClr val="lt1"/>
                </a:solidFill>
              </a:defRPr>
            </a:lvl5pPr>
            <a:lvl6pPr lvl="5" algn="ctr" rtl="0">
              <a:buNone/>
              <a:defRPr>
                <a:solidFill>
                  <a:schemeClr val="lt1"/>
                </a:solidFill>
              </a:defRPr>
            </a:lvl6pPr>
            <a:lvl7pPr lvl="6" algn="ctr" rtl="0">
              <a:buNone/>
              <a:defRPr>
                <a:solidFill>
                  <a:schemeClr val="lt1"/>
                </a:solidFill>
              </a:defRPr>
            </a:lvl7pPr>
            <a:lvl8pPr lvl="7" algn="ctr" rtl="0">
              <a:buNone/>
              <a:defRPr>
                <a:solidFill>
                  <a:schemeClr val="lt1"/>
                </a:solidFill>
              </a:defRPr>
            </a:lvl8pPr>
            <a:lvl9pPr lvl="8" algn="ctr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leaf)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ky)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ea)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7650" y="1742525"/>
            <a:ext cx="9159300" cy="3400975"/>
          </a:xfrm>
          <a:custGeom>
            <a:avLst/>
            <a:gdLst/>
            <a:ahLst/>
            <a:cxnLst/>
            <a:rect l="l" t="t" r="r" b="b"/>
            <a:pathLst>
              <a:path w="366372" h="136039" extrusionOk="0">
                <a:moveTo>
                  <a:pt x="0" y="255"/>
                </a:moveTo>
                <a:lnTo>
                  <a:pt x="0" y="136039"/>
                </a:lnTo>
                <a:lnTo>
                  <a:pt x="366372" y="136039"/>
                </a:lnTo>
                <a:lnTo>
                  <a:pt x="366372" y="255"/>
                </a:lnTo>
                <a:lnTo>
                  <a:pt x="54110" y="0"/>
                </a:lnTo>
                <a:lnTo>
                  <a:pt x="45720" y="10462"/>
                </a:lnTo>
                <a:lnTo>
                  <a:pt x="36991" y="6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84073" y="2166312"/>
            <a:ext cx="56601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84073" y="3411563"/>
            <a:ext cx="5660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8313" b="8304"/>
          <a:stretch/>
        </p:blipFill>
        <p:spPr>
          <a:xfrm rot="-5400000">
            <a:off x="3554205" y="454046"/>
            <a:ext cx="2035624" cy="11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4008250" y="1152569"/>
            <a:ext cx="1127700" cy="8832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624650" y="2161800"/>
            <a:ext cx="5894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◍"/>
              <a:defRPr i="1">
                <a:solidFill>
                  <a:schemeClr val="dk2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i="1">
                <a:solidFill>
                  <a:schemeClr val="dk2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i="1">
                <a:solidFill>
                  <a:schemeClr val="dk2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107464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9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345650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leaf)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◍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6" name="Google Shape;36;p6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_AND_BODY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leaf)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_AND_TWO_COLUMNS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9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ky)">
  <p:cSld name="TITLE_AND_TWO_COLUMNS_2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0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220200" y="3211175"/>
            <a:ext cx="8923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 Walk Simulation of Amazon Forest Fire Plumes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By Roni Kriger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my animation is shown</a:t>
            </a:r>
            <a:endParaRPr/>
          </a:p>
        </p:txBody>
      </p:sp>
      <p:sp>
        <p:nvSpPr>
          <p:cNvPr id="186" name="Google Shape;186;p29"/>
          <p:cNvSpPr/>
          <p:nvPr/>
        </p:nvSpPr>
        <p:spPr>
          <a:xfrm>
            <a:off x="3514614" y="790675"/>
            <a:ext cx="2085600" cy="2043300"/>
          </a:xfrm>
          <a:prstGeom prst="ellipse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Side view (vertical slice): cutting through the plume along the white band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1633463" y="790675"/>
            <a:ext cx="2085600" cy="2043300"/>
          </a:xfrm>
          <a:prstGeom prst="ellipse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Top-down map: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like a satellite over the Amazon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9"/>
          <p:cNvSpPr/>
          <p:nvPr/>
        </p:nvSpPr>
        <p:spPr>
          <a:xfrm>
            <a:off x="5424925" y="790675"/>
            <a:ext cx="2085600" cy="2043300"/>
          </a:xfrm>
          <a:prstGeom prst="ellipse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“Game-of-Life”  style grid showing where the plume is most concentrated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9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475" y="2833975"/>
            <a:ext cx="5877048" cy="195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animation">
            <a:hlinkClick r:id="" action="ppaction://media"/>
            <a:extLst>
              <a:ext uri="{FF2B5EF4-FFF2-40B4-BE49-F238E27FC236}">
                <a16:creationId xmlns:a16="http://schemas.microsoft.com/office/drawing/2014/main" id="{70E3D589-3154-3ED7-DD4A-75A5F4EC5C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3" y="888206"/>
            <a:ext cx="9168110" cy="306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ctrTitle" idx="4294967295"/>
          </p:nvPr>
        </p:nvSpPr>
        <p:spPr>
          <a:xfrm>
            <a:off x="1275150" y="1412163"/>
            <a:ext cx="6593700" cy="7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</a:rPr>
              <a:t>thanks!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4294967295"/>
          </p:nvPr>
        </p:nvSpPr>
        <p:spPr>
          <a:xfrm>
            <a:off x="1326650" y="245956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Any questions?</a:t>
            </a:r>
            <a:endParaRPr sz="4800"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◍"/>
            </a:pPr>
            <a:r>
              <a:rPr lang="en" sz="1800"/>
              <a:t>Course &amp; guidance: EPS 109 – Computer Simulations in Earth and Planetary Science 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◍"/>
            </a:pPr>
            <a:r>
              <a:rPr lang="en" sz="1800"/>
              <a:t>Real-world fire &amp; smoke statistics GeoHealth, IPCC reports, Brazil public-health studies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◍"/>
            </a:pPr>
            <a:r>
              <a:rPr lang="en" sz="1800"/>
              <a:t>Debugging some code and structure &amp; wording assistance: ChatGPT 5.1 thinking model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◍"/>
            </a:pPr>
            <a:r>
              <a:rPr lang="en" sz="1800"/>
              <a:t>Slides Carnival template</a:t>
            </a:r>
            <a:endParaRPr sz="1800"/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ctrTitle" idx="4294967295"/>
          </p:nvPr>
        </p:nvSpPr>
        <p:spPr>
          <a:xfrm>
            <a:off x="1275150" y="871538"/>
            <a:ext cx="6593700" cy="7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</a:rPr>
              <a:t>hello!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4294967295"/>
          </p:nvPr>
        </p:nvSpPr>
        <p:spPr>
          <a:xfrm>
            <a:off x="1275150" y="146846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 am Roni Kriger</a:t>
            </a:r>
            <a:endParaRPr sz="4800"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294967295"/>
          </p:nvPr>
        </p:nvSpPr>
        <p:spPr>
          <a:xfrm>
            <a:off x="1275150" y="2559844"/>
            <a:ext cx="6593700" cy="18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 am Brazilian and for that reason I choose the Amazon Forest Fire Plumes to explore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my presentation is going to go</a:t>
            </a:r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2699550" y="1106513"/>
            <a:ext cx="3744900" cy="583800"/>
          </a:xfrm>
          <a:prstGeom prst="rect">
            <a:avLst/>
          </a:prstGeom>
          <a:noFill/>
          <a:ln w="152400" cap="rnd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World Issue</a:t>
            </a:r>
            <a:endParaRPr sz="24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2699550" y="2506688"/>
            <a:ext cx="3744900" cy="583800"/>
          </a:xfrm>
          <a:prstGeom prst="rect">
            <a:avLst/>
          </a:prstGeom>
          <a:noFill/>
          <a:ln w="152400" cap="rnd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Simulation Methods</a:t>
            </a:r>
            <a:endParaRPr sz="24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2699550" y="3906863"/>
            <a:ext cx="3744900" cy="583800"/>
          </a:xfrm>
          <a:prstGeom prst="rect">
            <a:avLst/>
          </a:prstGeom>
          <a:noFill/>
          <a:ln w="152400" cap="rnd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Simulation</a:t>
            </a:r>
            <a:endParaRPr sz="24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" name="Google Shape;130;p22"/>
          <p:cNvCxnSpPr/>
          <p:nvPr/>
        </p:nvCxnSpPr>
        <p:spPr>
          <a:xfrm>
            <a:off x="4572000" y="1654444"/>
            <a:ext cx="0" cy="816600"/>
          </a:xfrm>
          <a:prstGeom prst="straightConnector1">
            <a:avLst/>
          </a:prstGeom>
          <a:noFill/>
          <a:ln w="28575" cap="rnd" cmpd="sng">
            <a:solidFill>
              <a:schemeClr val="accent5"/>
            </a:solidFill>
            <a:prstDash val="solid"/>
            <a:round/>
            <a:headEnd type="oval" w="sm" len="sm"/>
            <a:tailEnd type="triangle" w="sm" len="sm"/>
          </a:ln>
        </p:spPr>
      </p:cxnSp>
      <p:cxnSp>
        <p:nvCxnSpPr>
          <p:cNvPr id="131" name="Google Shape;131;p22"/>
          <p:cNvCxnSpPr/>
          <p:nvPr/>
        </p:nvCxnSpPr>
        <p:spPr>
          <a:xfrm>
            <a:off x="4572000" y="3054619"/>
            <a:ext cx="0" cy="816600"/>
          </a:xfrm>
          <a:prstGeom prst="straightConnector1">
            <a:avLst/>
          </a:prstGeom>
          <a:noFill/>
          <a:ln w="28575" cap="rnd" cmpd="sng">
            <a:solidFill>
              <a:schemeClr val="accent5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ctrTitle"/>
          </p:nvPr>
        </p:nvSpPr>
        <p:spPr>
          <a:xfrm>
            <a:off x="884075" y="2166316"/>
            <a:ext cx="56601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Amazon Rainforest 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ubTitle" idx="1"/>
          </p:nvPr>
        </p:nvSpPr>
        <p:spPr>
          <a:xfrm>
            <a:off x="884075" y="2725775"/>
            <a:ext cx="7529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Fires in the Amazon Rainforest have never been worse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4294967295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2779975" y="7119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Fires, both human-inflicted and natural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2779975" y="1476453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◍"/>
            </a:pPr>
            <a:r>
              <a:rPr lang="en"/>
              <a:t>420 million hectares of forest were lost from 1990–2020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◍"/>
            </a:pPr>
            <a:r>
              <a:rPr lang="en"/>
              <a:t>Smoke travels thousands of kilometers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◍"/>
            </a:pPr>
            <a:r>
              <a:rPr lang="en"/>
              <a:t>Fires released an estimated ~791 million tons of CO2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00" y="3058259"/>
            <a:ext cx="2668075" cy="190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ctrTitle"/>
          </p:nvPr>
        </p:nvSpPr>
        <p:spPr>
          <a:xfrm>
            <a:off x="884075" y="2166316"/>
            <a:ext cx="56601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Simulation methods 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subTitle" idx="1"/>
          </p:nvPr>
        </p:nvSpPr>
        <p:spPr>
          <a:xfrm>
            <a:off x="884075" y="2725775"/>
            <a:ext cx="7529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model shows how smoke from a single Amazon forest fire spreads in the lower atmosphere over several hours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ldNum" idx="4294967295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ctrTitle" idx="4294967295"/>
          </p:nvPr>
        </p:nvSpPr>
        <p:spPr>
          <a:xfrm>
            <a:off x="685800" y="7242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FFFFFF"/>
                </a:solidFill>
              </a:rPr>
              <a:t>4,000 smoke particles</a:t>
            </a:r>
            <a:endParaRPr sz="4800" b="0">
              <a:solidFill>
                <a:srgbClr val="FFFFFF"/>
              </a:solidFill>
            </a:endParaRPr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294967295"/>
          </p:nvPr>
        </p:nvSpPr>
        <p:spPr>
          <a:xfrm>
            <a:off x="685800" y="13541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All in 3D (x, y, z)</a:t>
            </a:r>
            <a:endParaRPr sz="2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sp>
        <p:nvSpPr>
          <p:cNvPr id="161" name="Google Shape;161;p26"/>
          <p:cNvSpPr txBox="1">
            <a:spLocks noGrp="1"/>
          </p:cNvSpPr>
          <p:nvPr>
            <p:ph type="ctrTitle" idx="4294967295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FFFFFF"/>
                </a:solidFill>
              </a:rPr>
              <a:t>6 hours</a:t>
            </a:r>
            <a:endParaRPr sz="4800" b="0">
              <a:solidFill>
                <a:srgbClr val="FFFFFF"/>
              </a:solidFill>
            </a:endParaRPr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4294967295"/>
          </p:nvPr>
        </p:nvSpPr>
        <p:spPr>
          <a:xfrm>
            <a:off x="685800" y="39830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Total simulation time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63" name="Google Shape;163;p26"/>
          <p:cNvSpPr txBox="1">
            <a:spLocks noGrp="1"/>
          </p:cNvSpPr>
          <p:nvPr>
            <p:ph type="ctrTitle" idx="4294967295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FFFFFF"/>
                </a:solidFill>
              </a:rPr>
              <a:t>Constant eastward wind </a:t>
            </a:r>
            <a:endParaRPr sz="4800" b="0">
              <a:solidFill>
                <a:srgbClr val="FFFFFF"/>
              </a:solidFill>
            </a:endParaRPr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6686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+ Random turbulent steps (Monte Carlo random walk)</a:t>
            </a:r>
            <a:endParaRPr sz="2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Coarse grid (right)</a:t>
            </a:r>
            <a:endParaRPr b="1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◍"/>
            </a:pPr>
            <a:r>
              <a:rPr lang="en"/>
              <a:t>“Game-of-Life” style grid of plume occupancy.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◍"/>
            </a:pPr>
            <a:r>
              <a:rPr lang="en"/>
              <a:t>Summarizes where the plume is most intense and how the area of impact grows.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outputs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Vertical slice (center)</a:t>
            </a:r>
            <a:endParaRPr b="1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◍"/>
            </a:pPr>
            <a:r>
              <a:rPr lang="en"/>
              <a:t>x–z vertical cross-section.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◍"/>
            </a:pPr>
            <a:r>
              <a:rPr lang="en"/>
              <a:t>Shows how high the plume rises and how it tilts downwind over time.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2"/>
          </p:nvPr>
        </p:nvSpPr>
        <p:spPr>
          <a:xfrm>
            <a:off x="23625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Top-down view (left)</a:t>
            </a:r>
            <a:endParaRPr b="1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◍"/>
            </a:pPr>
            <a:r>
              <a:rPr lang="en"/>
              <a:t>Top-down smoke map over the forest.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◍"/>
            </a:pPr>
            <a:r>
              <a:rPr lang="en"/>
              <a:t>Easy to see how the plume stretches with the wind across the Amazon landscape.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ctrTitle"/>
          </p:nvPr>
        </p:nvSpPr>
        <p:spPr>
          <a:xfrm>
            <a:off x="884075" y="2166316"/>
            <a:ext cx="56601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Simulation itself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sldNum" idx="4294967295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Ariel template</vt:lpstr>
      <vt:lpstr>Random Walk Simulation of Amazon Forest Fire Plumes By Roni Kriger </vt:lpstr>
      <vt:lpstr>hello!</vt:lpstr>
      <vt:lpstr>How my presentation is going to go</vt:lpstr>
      <vt:lpstr>1. Amazon Rainforest </vt:lpstr>
      <vt:lpstr>Fires, both human-inflicted and natural</vt:lpstr>
      <vt:lpstr>2. Simulation methods </vt:lpstr>
      <vt:lpstr>4,000 smoke particles</vt:lpstr>
      <vt:lpstr>Simulation outputs</vt:lpstr>
      <vt:lpstr>3. Simulation itself</vt:lpstr>
      <vt:lpstr>How my animation is shown</vt:lpstr>
      <vt:lpstr>PowerPoint Presentation</vt:lpstr>
      <vt:lpstr>thanks!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4</cp:revision>
  <dcterms:modified xsi:type="dcterms:W3CDTF">2025-12-03T08:55:06Z</dcterms:modified>
</cp:coreProperties>
</file>