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Inter" panose="020B0604020202020204" charset="0"/>
      <p:regular r:id="rId13"/>
      <p:bold r:id="rId14"/>
      <p:italic r:id="rId15"/>
      <p:boldItalic r:id="rId16"/>
    </p:embeddedFont>
    <p:embeddedFont>
      <p:font typeface="Inter Medium" panose="020B0604020202020204" charset="0"/>
      <p:regular r:id="rId17"/>
      <p:bold r:id="rId18"/>
      <p:italic r:id="rId19"/>
      <p:boldItalic r:id="rId20"/>
    </p:embeddedFont>
    <p:embeddedFont>
      <p:font typeface="Sora" panose="020B0604020202020204" charset="0"/>
      <p:regular r:id="rId21"/>
      <p:bold r:id="rId22"/>
    </p:embeddedFont>
    <p:embeddedFont>
      <p:font typeface="Sora SemiBold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67072-116A-4CE4-B1B4-61F7DD68A186}" v="282" dt="2025-12-04T20:04:09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slide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slide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slide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slide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slide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slide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40eafd99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40eafd99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slide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slide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slide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slide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slide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slide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slide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slide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 descr="PTML::eyJ0eXBlIjoicmVjdCIsImZpbGwiOiIjMDIwNjE3IiwiY29ybmVyUmFkaXVzIjowLCJsb2NrZWQiOmZhbHNlLCJzaGFkb3ciOnsib3BhY2l0eSI6MCwiYmx1ciI6MCwib2Zmc2V0WCI6MCwib2Zmc2V0WSI6MH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667000" y="666750"/>
            <a:ext cx="3810000" cy="3810000"/>
          </a:xfrm>
          <a:prstGeom prst="ellipse">
            <a:avLst/>
          </a:prstGeom>
          <a:noFill/>
          <a:ln w="9525" cap="flat" cmpd="sng">
            <a:solidFill>
              <a:srgbClr val="22D3EE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143250" y="1143000"/>
            <a:ext cx="2857500" cy="2857500"/>
          </a:xfrm>
          <a:prstGeom prst="ellipse">
            <a:avLst/>
          </a:prstGeom>
          <a:noFill/>
          <a:ln w="9525" cap="flat" cmpd="sng">
            <a:solidFill>
              <a:srgbClr val="22D3EE">
                <a:alpha val="1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619500" y="1619250"/>
            <a:ext cx="1905000" cy="1905000"/>
          </a:xfrm>
          <a:prstGeom prst="ellipse">
            <a:avLst/>
          </a:prstGeom>
          <a:noFill/>
          <a:ln w="9525" cap="flat" cmpd="sng">
            <a:solidFill>
              <a:srgbClr val="22D3EE">
                <a:alpha val="1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 descr="PTML::eyJ0eXBlIjoic3RhciIsIm51bVBvaW50cyI6NSwiaW5uZXJSYWRpdXMiOjIsIm91dGVyUmFkaXVzIjo0LCJmaWxsIjoiI2ZmZmZmZiIsInN0cm9rZSI6IiIsInN0cm9rZVdpZHRoIjowLCJzdHJva2VTdHlsZSI6IiIsImxvY2tlZCI6ZmFsc2UsIm9wYWNpdHkiOjAuNn0="/>
          <p:cNvSpPr/>
          <p:nvPr/>
        </p:nvSpPr>
        <p:spPr>
          <a:xfrm>
            <a:off x="1390650" y="723900"/>
            <a:ext cx="76200" cy="76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 descr="PTML::eyJ0eXBlIjoic3RhciIsIm51bVBvaW50cyI6NSwiaW5uZXJSYWRpdXMiOjIsIm91dGVyUmFkaXVzIjo0LCJmaWxsIjoiI2ZmZmZmZiIsInN0cm9rZSI6IiIsInN0cm9rZVdpZHRoIjowLCJzdHJva2VTdHlsZSI6IiIsImxvY2tlZCI6ZmFsc2UsIm9wYWNpdHkiOjAuNX0="/>
          <p:cNvSpPr/>
          <p:nvPr/>
        </p:nvSpPr>
        <p:spPr>
          <a:xfrm>
            <a:off x="8058150" y="1104900"/>
            <a:ext cx="76200" cy="76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 descr="PTML::eyJ0eXBlIjoic3RhciIsIm51bVBvaW50cyI6NSwiaW5uZXJSYWRpdXMiOjIsIm91dGVyUmFkaXVzIjo0LCJmaWxsIjoiI2ZmZmZmZiIsInN0cm9rZSI6IiIsInN0cm9rZVdpZHRoIjowLCJzdHJva2VTdHlsZSI6IiIsImxvY2tlZCI6ZmFsc2UsIm9wYWNpdHkiOjAuNH0="/>
          <p:cNvSpPr/>
          <p:nvPr/>
        </p:nvSpPr>
        <p:spPr>
          <a:xfrm>
            <a:off x="1866900" y="4248150"/>
            <a:ext cx="76200" cy="76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 descr="PTML::eyJ0eXBlIjoic3RhciIsIm51bVBvaW50cyI6NSwiaW5uZXJSYWRpdXMiOjIsIm91dGVyUmFkaXVzIjo0LCJmaWxsIjoiI2ZmZmZmZiIsInN0cm9rZSI6IiIsInN0cm9rZVdpZHRoIjowLCJzdHJva2VTdHlsZSI6IiIsImxvY2tlZCI6ZmFsc2UsIm9wYWNpdHkiOjAuNn0="/>
          <p:cNvSpPr/>
          <p:nvPr/>
        </p:nvSpPr>
        <p:spPr>
          <a:xfrm>
            <a:off x="7581900" y="3771900"/>
            <a:ext cx="76200" cy="76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 descr="PTML::eyJ0eXBlIjoic3RhciIsIm51bVBvaW50cyI6NSwiaW5uZXJSYWRpdXMiOjIsIm91dGVyUmFkaXVzIjo0LCJmaWxsIjoiI2ZmZmZmZiIsInN0cm9rZSI6IiIsInN0cm9rZVdpZHRoIjowLCJzdHJva2VTdHlsZSI6IiIsImxvY2tlZCI6ZmFsc2UsIm9wYWNpdHkiOjAuNX0="/>
          <p:cNvSpPr/>
          <p:nvPr/>
        </p:nvSpPr>
        <p:spPr>
          <a:xfrm>
            <a:off x="914400" y="2343150"/>
            <a:ext cx="76200" cy="76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 descr="PTML::eyJ0eXBlIjoic3RhciIsIm51bVBvaW50cyI6NSwiaW5uZXJSYWRpdXMiOjIsIm91dGVyUmFkaXVzIjo0LCJmaWxsIjoiI2ZmZmZmZiIsInN0cm9rZSI6IiIsInN0cm9rZVdpZHRoIjowLCJzdHJva2VTdHlsZSI6IiIsImxvY2tlZCI6ZmFsc2UsIm9wYWNpdHkiOjAuNH0="/>
          <p:cNvSpPr/>
          <p:nvPr/>
        </p:nvSpPr>
        <p:spPr>
          <a:xfrm>
            <a:off x="8534400" y="2819400"/>
            <a:ext cx="76200" cy="76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670560" y="1242060"/>
            <a:ext cx="78030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Interplanetary Trajectory Simulations</a:t>
            </a:r>
            <a:endParaRPr sz="4200" b="1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5" name="Google Shape;65;p13" descr="PTML::eyJ0eXBlIjoicmVjdCIsImZpbGwiOiIjMjJkM2VlIiwiY29ybmVyUmFkaXVzIjowLCJsb2NrZWQiOmZhbHNlLCJzaGFkb3ciOnsib3BhY2l0eSI6MCwiYmx1ciI6MCwib2Zmc2V0WCI6MCwib2Zmc2V0WSI6MH19"/>
          <p:cNvSpPr/>
          <p:nvPr/>
        </p:nvSpPr>
        <p:spPr>
          <a:xfrm>
            <a:off x="2190750" y="2857500"/>
            <a:ext cx="4762500" cy="192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670560" y="3051810"/>
            <a:ext cx="7803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EPS 109</a:t>
            </a:r>
            <a:endParaRPr sz="135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70560" y="3385185"/>
            <a:ext cx="7803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University of California, Berkeley</a:t>
            </a:r>
            <a:endParaRPr sz="135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0560" y="3909060"/>
            <a:ext cx="7803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4A3B8"/>
                </a:solidFill>
                <a:latin typeface="Inter Medium"/>
                <a:ea typeface="Inter Medium"/>
                <a:cs typeface="Inter Medium"/>
                <a:sym typeface="Inter Medium"/>
              </a:rPr>
              <a:t>Krishan Kanji</a:t>
            </a:r>
            <a:endParaRPr sz="1200">
              <a:solidFill>
                <a:srgbClr val="94A3B8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/>
        </p:nvSpPr>
        <p:spPr>
          <a:xfrm>
            <a:off x="670510" y="2289760"/>
            <a:ext cx="7803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ra SemiBold"/>
                <a:ea typeface="Sora SemiBold"/>
                <a:cs typeface="Sora SemiBold"/>
                <a:sym typeface="Sora SemiBold"/>
              </a:rPr>
              <a:t>Thank You</a:t>
            </a:r>
            <a:endParaRPr sz="2400">
              <a:solidFill>
                <a:srgbClr val="FFFFFF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480060" y="384810"/>
            <a:ext cx="818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700" dirty="0">
                <a:solidFill>
                  <a:srgbClr val="E2E8F0"/>
                </a:solidFill>
                <a:latin typeface="Sora SemiBold"/>
                <a:ea typeface="Sora SemiBold"/>
                <a:cs typeface="Sora SemiBold"/>
                <a:sym typeface="Sora SemiBold"/>
              </a:rPr>
              <a:t>Numerical Model and Core Functions</a:t>
            </a:r>
            <a:endParaRPr sz="2700" dirty="0">
              <a:solidFill>
                <a:srgbClr val="E2E8F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cxnSp>
        <p:nvCxnSpPr>
          <p:cNvPr id="90" name="Google Shape;90;p15"/>
          <p:cNvCxnSpPr/>
          <p:nvPr/>
        </p:nvCxnSpPr>
        <p:spPr>
          <a:xfrm>
            <a:off x="571500" y="952500"/>
            <a:ext cx="5238900" cy="300"/>
          </a:xfrm>
          <a:prstGeom prst="straightConnector1">
            <a:avLst/>
          </a:prstGeom>
          <a:noFill/>
          <a:ln w="28575" cap="flat" cmpd="sng">
            <a:solidFill>
              <a:srgbClr val="22D3E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25" y="1283100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559435" y="1191660"/>
            <a:ext cx="3993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5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2D heliocentric frame in the ecliptic plane.</a:t>
            </a:r>
            <a:endParaRPr sz="1125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25" y="1778400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559435" y="1691648"/>
            <a:ext cx="399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5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Sun at the origin planets on fixed circular orbits.</a:t>
            </a:r>
            <a:endParaRPr sz="1125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25" y="2296112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559435" y="2204672"/>
            <a:ext cx="399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5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Spacecraft acceleration = sum of Newtonian gravity.</a:t>
            </a:r>
            <a:endParaRPr sz="1125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125" y="2883300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559435" y="2791860"/>
            <a:ext cx="399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1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Integrated with a 4th-order Runge–</a:t>
            </a:r>
            <a:r>
              <a:rPr lang="en" sz="1100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Kutta</a:t>
            </a:r>
            <a:r>
              <a:rPr lang="en" sz="110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(RK4) scheme. </a:t>
            </a:r>
            <a:r>
              <a:rPr lang="en" sz="1100" dirty="0">
                <a:solidFill>
                  <a:srgbClr val="CBD5E1"/>
                </a:solidFill>
                <a:latin typeface="Inter"/>
                <a:ea typeface="Inter"/>
                <a:sym typeface="Inter"/>
              </a:rPr>
              <a:t>Solved 2-body / restricted 3-body problem in 2-D</a:t>
            </a:r>
            <a:endParaRPr lang="en-US" sz="1100">
              <a:latin typeface="Inter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4" name="Google Shape;111;p16">
            <a:extLst>
              <a:ext uri="{FF2B5EF4-FFF2-40B4-BE49-F238E27FC236}">
                <a16:creationId xmlns:a16="http://schemas.microsoft.com/office/drawing/2014/main" id="{5AE67FAD-F62F-72D3-E13B-9BB7A26208B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4375" y="1243690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12;p16">
            <a:extLst>
              <a:ext uri="{FF2B5EF4-FFF2-40B4-BE49-F238E27FC236}">
                <a16:creationId xmlns:a16="http://schemas.microsoft.com/office/drawing/2014/main" id="{41EAE0D4-0A12-AA0D-3630-6AC1E91E3545}"/>
              </a:ext>
            </a:extLst>
          </p:cNvPr>
          <p:cNvSpPr txBox="1"/>
          <p:nvPr/>
        </p:nvSpPr>
        <p:spPr>
          <a:xfrm>
            <a:off x="4718685" y="1152250"/>
            <a:ext cx="399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5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Global constants for physical parameters (G, solar mass, AU, etc).</a:t>
            </a:r>
            <a:endParaRPr sz="1125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6" name="Google Shape;113;p16">
            <a:extLst>
              <a:ext uri="{FF2B5EF4-FFF2-40B4-BE49-F238E27FC236}">
                <a16:creationId xmlns:a16="http://schemas.microsoft.com/office/drawing/2014/main" id="{C89B5A45-9C54-1E6A-D18A-0BFC0BD69E0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4375" y="1797728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14;p16">
            <a:extLst>
              <a:ext uri="{FF2B5EF4-FFF2-40B4-BE49-F238E27FC236}">
                <a16:creationId xmlns:a16="http://schemas.microsoft.com/office/drawing/2014/main" id="{6DC59B17-8145-1B44-BC76-6FEE53D5DF00}"/>
              </a:ext>
            </a:extLst>
          </p:cNvPr>
          <p:cNvSpPr txBox="1"/>
          <p:nvPr/>
        </p:nvSpPr>
        <p:spPr>
          <a:xfrm>
            <a:off x="4718685" y="1706288"/>
            <a:ext cx="399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5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planet_pos(name, t): returns 2D position of a planet.</a:t>
            </a:r>
            <a:endParaRPr sz="1125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8" name="Google Shape;115;p16">
            <a:extLst>
              <a:ext uri="{FF2B5EF4-FFF2-40B4-BE49-F238E27FC236}">
                <a16:creationId xmlns:a16="http://schemas.microsoft.com/office/drawing/2014/main" id="{C2AF1A12-FFEE-9B1D-A671-46359033B4E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4375" y="2312078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116;p16">
            <a:extLst>
              <a:ext uri="{FF2B5EF4-FFF2-40B4-BE49-F238E27FC236}">
                <a16:creationId xmlns:a16="http://schemas.microsoft.com/office/drawing/2014/main" id="{D8EBAB01-B77E-EFE2-9FBF-C42B92894A46}"/>
              </a:ext>
            </a:extLst>
          </p:cNvPr>
          <p:cNvSpPr txBox="1"/>
          <p:nvPr/>
        </p:nvSpPr>
        <p:spPr>
          <a:xfrm>
            <a:off x="4718685" y="2220638"/>
            <a:ext cx="399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5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rk4_step(...): one RK4 integration step for position and velocity.</a:t>
            </a:r>
            <a:endParaRPr sz="1125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0" name="Google Shape;117;p16">
            <a:extLst>
              <a:ext uri="{FF2B5EF4-FFF2-40B4-BE49-F238E27FC236}">
                <a16:creationId xmlns:a16="http://schemas.microsoft.com/office/drawing/2014/main" id="{72397D0B-E53F-E3C9-54A4-930CEEBB3A1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4375" y="2897865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73BBFA8D-CA04-FFE7-5CAA-DDB679118D42}"/>
              </a:ext>
            </a:extLst>
          </p:cNvPr>
          <p:cNvSpPr txBox="1"/>
          <p:nvPr/>
        </p:nvSpPr>
        <p:spPr>
          <a:xfrm>
            <a:off x="4718685" y="2806425"/>
            <a:ext cx="399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5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rocket_acc: sums gravitational acceleration from celestial bodies.</a:t>
            </a:r>
            <a:endParaRPr sz="1125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480060" y="384810"/>
            <a:ext cx="818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2E8F0"/>
                </a:solidFill>
                <a:latin typeface="Sora SemiBold"/>
                <a:ea typeface="Sora SemiBold"/>
                <a:cs typeface="Sora SemiBold"/>
                <a:sym typeface="Sora SemiBold"/>
              </a:rPr>
              <a:t>Earth → Mars Hohmann Transfer</a:t>
            </a:r>
            <a:endParaRPr sz="2700">
              <a:solidFill>
                <a:srgbClr val="E2E8F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cxnSp>
        <p:nvCxnSpPr>
          <p:cNvPr id="128" name="Google Shape;128;p17"/>
          <p:cNvCxnSpPr/>
          <p:nvPr/>
        </p:nvCxnSpPr>
        <p:spPr>
          <a:xfrm>
            <a:off x="571500" y="952500"/>
            <a:ext cx="5238900" cy="300"/>
          </a:xfrm>
          <a:prstGeom prst="straightConnector1">
            <a:avLst/>
          </a:prstGeom>
          <a:noFill/>
          <a:ln w="28575" cap="flat" cmpd="sng">
            <a:solidFill>
              <a:srgbClr val="22D3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7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earth_mars_hohmann">
            <a:hlinkClick r:id="" action="ppaction://media"/>
            <a:extLst>
              <a:ext uri="{FF2B5EF4-FFF2-40B4-BE49-F238E27FC236}">
                <a16:creationId xmlns:a16="http://schemas.microsoft.com/office/drawing/2014/main" id="{8673CC68-0158-409B-D1E4-3A4212616B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6095" y="1057012"/>
            <a:ext cx="3711390" cy="370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/>
        </p:nvSpPr>
        <p:spPr>
          <a:xfrm>
            <a:off x="480060" y="384810"/>
            <a:ext cx="818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2E8F0"/>
                </a:solidFill>
                <a:latin typeface="Sora SemiBold"/>
                <a:ea typeface="Sora SemiBold"/>
                <a:cs typeface="Sora SemiBold"/>
                <a:sym typeface="Sora SemiBold"/>
              </a:rPr>
              <a:t>Earth → Jupiter Gravity Assist</a:t>
            </a:r>
            <a:endParaRPr sz="2700">
              <a:solidFill>
                <a:srgbClr val="E2E8F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cxnSp>
        <p:nvCxnSpPr>
          <p:cNvPr id="146" name="Google Shape;146;p18"/>
          <p:cNvCxnSpPr/>
          <p:nvPr/>
        </p:nvCxnSpPr>
        <p:spPr>
          <a:xfrm>
            <a:off x="571500" y="952500"/>
            <a:ext cx="5238900" cy="300"/>
          </a:xfrm>
          <a:prstGeom prst="straightConnector1">
            <a:avLst/>
          </a:prstGeom>
          <a:noFill/>
          <a:ln w="28575" cap="flat" cmpd="sng">
            <a:solidFill>
              <a:srgbClr val="22D3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18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earth_jupiter_gravity_assist_smooth">
            <a:hlinkClick r:id="" action="ppaction://media"/>
            <a:extLst>
              <a:ext uri="{FF2B5EF4-FFF2-40B4-BE49-F238E27FC236}">
                <a16:creationId xmlns:a16="http://schemas.microsoft.com/office/drawing/2014/main" id="{6B586FD1-44F4-7257-2757-D4389EADA6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3266" y="1231553"/>
            <a:ext cx="3558242" cy="353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19"/>
          <p:cNvCxnSpPr/>
          <p:nvPr/>
        </p:nvCxnSpPr>
        <p:spPr>
          <a:xfrm>
            <a:off x="571500" y="952500"/>
            <a:ext cx="5238900" cy="300"/>
          </a:xfrm>
          <a:prstGeom prst="straightConnector1">
            <a:avLst/>
          </a:prstGeom>
          <a:noFill/>
          <a:ln w="28575" cap="flat" cmpd="sng">
            <a:solidFill>
              <a:srgbClr val="22D3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9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480060" y="384810"/>
            <a:ext cx="818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2E8F0"/>
                </a:solidFill>
                <a:latin typeface="Sora SemiBold"/>
                <a:ea typeface="Sora SemiBold"/>
                <a:cs typeface="Sora SemiBold"/>
                <a:sym typeface="Sora SemiBold"/>
              </a:rPr>
              <a:t>The Europa Clipper</a:t>
            </a:r>
            <a:endParaRPr sz="2700">
              <a:solidFill>
                <a:srgbClr val="E2E8F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75" y="1468150"/>
            <a:ext cx="3705050" cy="277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b="13382"/>
          <a:stretch/>
        </p:blipFill>
        <p:spPr>
          <a:xfrm>
            <a:off x="4572000" y="1468151"/>
            <a:ext cx="4277299" cy="277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480060" y="384810"/>
            <a:ext cx="818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2E8F0"/>
                </a:solidFill>
                <a:latin typeface="Sora SemiBold"/>
                <a:ea typeface="Sora SemiBold"/>
                <a:cs typeface="Sora SemiBold"/>
                <a:sym typeface="Sora SemiBold"/>
              </a:rPr>
              <a:t>Jupiter–Europa Tour</a:t>
            </a:r>
            <a:endParaRPr sz="2700">
              <a:solidFill>
                <a:srgbClr val="E2E8F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cxnSp>
        <p:nvCxnSpPr>
          <p:cNvPr id="175" name="Google Shape;175;p20"/>
          <p:cNvCxnSpPr/>
          <p:nvPr/>
        </p:nvCxnSpPr>
        <p:spPr>
          <a:xfrm>
            <a:off x="571500" y="952500"/>
            <a:ext cx="3619500" cy="300"/>
          </a:xfrm>
          <a:prstGeom prst="straightConnector1">
            <a:avLst/>
          </a:prstGeom>
          <a:noFill/>
          <a:ln w="28575" cap="flat" cmpd="sng">
            <a:solidFill>
              <a:srgbClr val="22D3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20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jupiter_europa_tour">
            <a:hlinkClick r:id="" action="ppaction://media"/>
            <a:extLst>
              <a:ext uri="{FF2B5EF4-FFF2-40B4-BE49-F238E27FC236}">
                <a16:creationId xmlns:a16="http://schemas.microsoft.com/office/drawing/2014/main" id="{E8E45FA7-5D0E-6C3B-281F-B0E78D9221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8307" y="1176830"/>
            <a:ext cx="3610535" cy="358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/>
        </p:nvSpPr>
        <p:spPr>
          <a:xfrm>
            <a:off x="480060" y="384810"/>
            <a:ext cx="818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2E8F0"/>
                </a:solidFill>
                <a:latin typeface="Sora SemiBold"/>
                <a:ea typeface="Sora SemiBold"/>
                <a:cs typeface="Sora SemiBold"/>
                <a:sym typeface="Sora SemiBold"/>
              </a:rPr>
              <a:t>Earth → Jupiter / Europa Cruise</a:t>
            </a:r>
            <a:endParaRPr sz="2700">
              <a:solidFill>
                <a:srgbClr val="E2E8F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cxnSp>
        <p:nvCxnSpPr>
          <p:cNvPr id="193" name="Google Shape;193;p21"/>
          <p:cNvCxnSpPr/>
          <p:nvPr/>
        </p:nvCxnSpPr>
        <p:spPr>
          <a:xfrm>
            <a:off x="571500" y="952500"/>
            <a:ext cx="5524500" cy="300"/>
          </a:xfrm>
          <a:prstGeom prst="straightConnector1">
            <a:avLst/>
          </a:prstGeom>
          <a:noFill/>
          <a:ln w="28575" cap="flat" cmpd="sng">
            <a:solidFill>
              <a:srgbClr val="22D3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21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europa_clipper_style_trajectory_smooth">
            <a:hlinkClick r:id="" action="ppaction://media"/>
            <a:extLst>
              <a:ext uri="{FF2B5EF4-FFF2-40B4-BE49-F238E27FC236}">
                <a16:creationId xmlns:a16="http://schemas.microsoft.com/office/drawing/2014/main" id="{2103C88D-F394-588D-1DAF-A2DF534EB2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1956" y="1185240"/>
            <a:ext cx="3584389" cy="3584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/>
        </p:nvSpPr>
        <p:spPr>
          <a:xfrm>
            <a:off x="480060" y="384810"/>
            <a:ext cx="818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2E8F0"/>
                </a:solidFill>
                <a:latin typeface="Sora SemiBold"/>
                <a:ea typeface="Sora SemiBold"/>
                <a:cs typeface="Sora SemiBold"/>
                <a:sym typeface="Sora SemiBold"/>
              </a:rPr>
              <a:t>Sun Oberth Maneuver</a:t>
            </a:r>
            <a:endParaRPr sz="2700">
              <a:solidFill>
                <a:srgbClr val="E2E8F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cxnSp>
        <p:nvCxnSpPr>
          <p:cNvPr id="209" name="Google Shape;209;p22"/>
          <p:cNvCxnSpPr/>
          <p:nvPr/>
        </p:nvCxnSpPr>
        <p:spPr>
          <a:xfrm>
            <a:off x="571500" y="952500"/>
            <a:ext cx="3810000" cy="300"/>
          </a:xfrm>
          <a:prstGeom prst="straightConnector1">
            <a:avLst/>
          </a:prstGeom>
          <a:noFill/>
          <a:ln w="28575" cap="flat" cmpd="sng">
            <a:solidFill>
              <a:srgbClr val="22D3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2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sun_oberth_outer_system">
            <a:hlinkClick r:id="" action="ppaction://media"/>
            <a:extLst>
              <a:ext uri="{FF2B5EF4-FFF2-40B4-BE49-F238E27FC236}">
                <a16:creationId xmlns:a16="http://schemas.microsoft.com/office/drawing/2014/main" id="{06E21566-D2D7-1692-928A-3DF49A2DD4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8699" y="1178761"/>
            <a:ext cx="3306802" cy="332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/>
        </p:nvSpPr>
        <p:spPr>
          <a:xfrm>
            <a:off x="480060" y="384810"/>
            <a:ext cx="818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E8F0"/>
                </a:solidFill>
                <a:latin typeface="Sora SemiBold"/>
                <a:ea typeface="Sora SemiBold"/>
                <a:cs typeface="Sora SemiBold"/>
                <a:sym typeface="Sora SemiBold"/>
              </a:rPr>
              <a:t>Jupiter Slingshot into a Sun-Dive Orbit</a:t>
            </a:r>
            <a:endParaRPr sz="2400">
              <a:solidFill>
                <a:srgbClr val="E2E8F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cxnSp>
        <p:nvCxnSpPr>
          <p:cNvPr id="228" name="Google Shape;228;p23"/>
          <p:cNvCxnSpPr/>
          <p:nvPr/>
        </p:nvCxnSpPr>
        <p:spPr>
          <a:xfrm>
            <a:off x="571500" y="952500"/>
            <a:ext cx="6667500" cy="300"/>
          </a:xfrm>
          <a:prstGeom prst="straightConnector1">
            <a:avLst/>
          </a:prstGeom>
          <a:noFill/>
          <a:ln w="28575" cap="flat" cmpd="sng">
            <a:solidFill>
              <a:srgbClr val="22D3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3"/>
          <p:cNvSpPr txBox="1"/>
          <p:nvPr/>
        </p:nvSpPr>
        <p:spPr>
          <a:xfrm>
            <a:off x="480060" y="4766310"/>
            <a:ext cx="3993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Interplanetary Trajectory Simulations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8481060" y="4766310"/>
            <a:ext cx="4686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  <a:endParaRPr sz="75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fun_jupiter_sun_dive_slingshot">
            <a:hlinkClick r:id="" action="ppaction://media"/>
            <a:extLst>
              <a:ext uri="{FF2B5EF4-FFF2-40B4-BE49-F238E27FC236}">
                <a16:creationId xmlns:a16="http://schemas.microsoft.com/office/drawing/2014/main" id="{648D2C4D-203B-1CF5-15B3-F87FD6DF33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9557" y="1200599"/>
            <a:ext cx="3330389" cy="333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65</cp:revision>
  <dcterms:modified xsi:type="dcterms:W3CDTF">2025-12-04T20:11:07Z</dcterms:modified>
</cp:coreProperties>
</file>