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media/media1.mp4" ContentType="video/unknown"/>
  <Override PartName="/ppt/media/media2.mp4" ContentType="video/unknown"/>
  <Override PartName="/ppt/media/media3.mp4" ContentType="video/unknown"/>
  <Override PartName="/ppt/media/media4.mp4" ContentType="video/unknown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381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381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381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400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chemeClr val="accent1">
                  <a:lumOff val="13543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solidFill>
            <a:srgbClr val="014D80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009D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38100" cap="flat">
              <a:solidFill>
                <a:srgbClr val="61D836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027002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E3E5E8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chemeClr val="accent4">
              <a:hueOff val="-613784"/>
              <a:lumOff val="1275"/>
            </a:schemeClr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chemeClr val="accent4">
                  <a:hueOff val="-613784"/>
                  <a:lumOff val="1275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E3E5E8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E3E5E8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FF53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0C0C0"/>
              </a:solidFill>
              <a:prstDash val="solid"/>
              <a:miter lim="400000"/>
            </a:ln>
          </a:left>
          <a:right>
            <a:ln w="12700" cap="flat">
              <a:solidFill>
                <a:srgbClr val="C0C0C0"/>
              </a:solidFill>
              <a:prstDash val="solid"/>
              <a:miter lim="400000"/>
            </a:ln>
          </a:right>
          <a:top>
            <a:ln w="12700" cap="flat">
              <a:solidFill>
                <a:srgbClr val="C0C0C0"/>
              </a:solidFill>
              <a:prstDash val="solid"/>
              <a:miter lim="400000"/>
            </a:ln>
          </a:top>
          <a:bottom>
            <a:ln w="127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solidFill>
                <a:srgbClr val="C0C0C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C0C0C0"/>
              </a:solidFill>
              <a:prstDash val="solid"/>
              <a:miter lim="400000"/>
            </a:ln>
          </a:right>
          <a:top>
            <a:ln w="12700" cap="flat">
              <a:solidFill>
                <a:srgbClr val="C0C0C0"/>
              </a:solidFill>
              <a:prstDash val="solid"/>
              <a:miter lim="400000"/>
            </a:ln>
          </a:top>
          <a:bottom>
            <a:ln w="127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solidFill>
                <a:srgbClr val="C0C0C0"/>
              </a:solidFill>
              <a:prstDash val="solid"/>
              <a:miter lim="400000"/>
            </a:ln>
          </a:insideV>
        </a:tcBdr>
        <a:fill>
          <a:solidFill>
            <a:srgbClr val="98195F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chemeClr val="accent6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0C0C0"/>
              </a:solidFill>
              <a:prstDash val="solid"/>
              <a:miter lim="400000"/>
            </a:ln>
          </a:left>
          <a:right>
            <a:ln w="12700" cap="flat">
              <a:solidFill>
                <a:srgbClr val="C0C0C0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solidFill>
                <a:srgbClr val="C0C0C0"/>
              </a:solidFill>
              <a:prstDash val="solid"/>
              <a:miter lim="400000"/>
            </a:ln>
          </a:insideV>
        </a:tcBdr>
        <a:fill>
          <a:solidFill>
            <a:srgbClr val="650E48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400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381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262727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381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381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42424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9" name="Shape 14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/>
          <p:nvPr>
            <p:ph type="body" sz="quarter" idx="21" hasCustomPrompt="1"/>
          </p:nvPr>
        </p:nvSpPr>
        <p:spPr>
          <a:xfrm>
            <a:off x="1206498" y="11839048"/>
            <a:ext cx="21971003" cy="636979"/>
          </a:xfrm>
          <a:prstGeom prst="rect">
            <a:avLst/>
          </a:prstGeom>
        </p:spPr>
        <p:txBody>
          <a:bodyPr lIns="45719" tIns="45719" rIns="45719" bIns="45719" anchor="b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Author and Date</a:t>
            </a:r>
          </a:p>
        </p:txBody>
      </p:sp>
      <p:sp>
        <p:nvSpPr>
          <p:cNvPr id="12" name="Presentation Title"/>
          <p:cNvSpPr txBox="1"/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13" name="Body Level One…"/>
          <p:cNvSpPr txBox="1"/>
          <p:nvPr>
            <p:ph type="body" sz="quarter" idx="1" hasCustomPrompt="1"/>
          </p:nvPr>
        </p:nvSpPr>
        <p:spPr>
          <a:xfrm>
            <a:off x="1206500" y="7196865"/>
            <a:ext cx="21971000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" name="Slide Number"/>
          <p:cNvSpPr txBox="1"/>
          <p:nvPr>
            <p:ph type="sldNum" sz="quarter" idx="2"/>
          </p:nvPr>
        </p:nvSpPr>
        <p:spPr>
          <a:xfrm>
            <a:off x="12007748" y="13080999"/>
            <a:ext cx="368504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Statement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Fact information"/>
          <p:cNvSpPr txBox="1"/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Fact information</a:t>
            </a:r>
          </a:p>
        </p:txBody>
      </p:sp>
      <p:sp>
        <p:nvSpPr>
          <p:cNvPr id="107" name="Body Level One…"/>
          <p:cNvSpPr txBox="1"/>
          <p:nvPr>
            <p:ph type="body" idx="1" hasCustomPrompt="1"/>
          </p:nvPr>
        </p:nvSpPr>
        <p:spPr>
          <a:xfrm>
            <a:off x="1206500" y="935258"/>
            <a:ext cx="21971000" cy="7359063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5pPr>
          </a:lstStyle>
          <a:p>
            <a:pPr/>
            <a:r>
              <a:t>100%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tribution"/>
          <p:cNvSpPr txBox="1"/>
          <p:nvPr>
            <p:ph type="body" sz="quarter" idx="21" hasCustomPrompt="1"/>
          </p:nvPr>
        </p:nvSpPr>
        <p:spPr>
          <a:xfrm>
            <a:off x="2480825" y="10675453"/>
            <a:ext cx="201492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Attribution</a:t>
            </a:r>
          </a:p>
        </p:txBody>
      </p:sp>
      <p:sp>
        <p:nvSpPr>
          <p:cNvPr id="116" name="Body Level One…"/>
          <p:cNvSpPr txBox="1"/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 anchor="ctr"/>
          <a:lstStyle>
            <a:lvl1pPr marL="638923" indent="-469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“Notable Quote”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Close-up of wild plants growing between rocks"/>
          <p:cNvSpPr/>
          <p:nvPr>
            <p:ph type="pic" sz="quarter" idx="21"/>
          </p:nvPr>
        </p:nvSpPr>
        <p:spPr>
          <a:xfrm>
            <a:off x="15430500" y="7085409"/>
            <a:ext cx="8128000" cy="54102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5" name="Large rock formation under dark clouds with a dirt road in the foreground"/>
          <p:cNvSpPr/>
          <p:nvPr>
            <p:ph type="pic" idx="22"/>
          </p:nvPr>
        </p:nvSpPr>
        <p:spPr>
          <a:xfrm>
            <a:off x="-2933700" y="1270000"/>
            <a:ext cx="22699133" cy="11277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6" name="Close-up of a wild plant growing between lava rocks"/>
          <p:cNvSpPr/>
          <p:nvPr>
            <p:ph type="pic" sz="quarter" idx="23"/>
          </p:nvPr>
        </p:nvSpPr>
        <p:spPr>
          <a:xfrm>
            <a:off x="15430500" y="1270000"/>
            <a:ext cx="8128000" cy="54102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waterfall surrounded by a green rocky landscape"/>
          <p:cNvSpPr/>
          <p:nvPr>
            <p:ph type="pic" idx="21"/>
          </p:nvPr>
        </p:nvSpPr>
        <p:spPr>
          <a:xfrm>
            <a:off x="-1511300" y="-3721100"/>
            <a:ext cx="28511500" cy="1903024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reen, hilly landscape"/>
          <p:cNvSpPr/>
          <p:nvPr>
            <p:ph type="pic" idx="21"/>
          </p:nvPr>
        </p:nvSpPr>
        <p:spPr>
          <a:xfrm>
            <a:off x="-431800" y="-4038600"/>
            <a:ext cx="29464000" cy="18034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Presentation Title"/>
          <p:cNvSpPr txBox="1"/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23" name="Author and Date"/>
          <p:cNvSpPr txBox="1"/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Author and Date</a:t>
            </a:r>
          </a:p>
        </p:txBody>
      </p:sp>
      <p:sp>
        <p:nvSpPr>
          <p:cNvPr id="24" name="Body Level One…"/>
          <p:cNvSpPr txBox="1"/>
          <p:nvPr>
            <p:ph type="body" sz="quarter" idx="1" hasCustomPrompt="1"/>
          </p:nvPr>
        </p:nvSpPr>
        <p:spPr>
          <a:xfrm>
            <a:off x="1206500" y="11609910"/>
            <a:ext cx="21971000" cy="1144688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Presentation Subtitle 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lide Title"/>
          <p:cNvSpPr txBox="1"/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pPr/>
            <a:r>
              <a:t>Slide Title</a:t>
            </a:r>
          </a:p>
        </p:txBody>
      </p:sp>
      <p:sp>
        <p:nvSpPr>
          <p:cNvPr id="33" name="Body Level One…"/>
          <p:cNvSpPr txBox="1"/>
          <p:nvPr>
            <p:ph type="body" sz="quarter" idx="1" hasCustomPrompt="1"/>
          </p:nvPr>
        </p:nvSpPr>
        <p:spPr>
          <a:xfrm>
            <a:off x="1206500" y="7060576"/>
            <a:ext cx="9779000" cy="5382403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4" name="Moss-covered rocks"/>
          <p:cNvSpPr/>
          <p:nvPr>
            <p:ph type="pic" sz="half" idx="21"/>
          </p:nvPr>
        </p:nvSpPr>
        <p:spPr>
          <a:xfrm>
            <a:off x="12052303" y="1270000"/>
            <a:ext cx="11188406" cy="1120988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5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43" name="Slide Subtitle"/>
          <p:cNvSpPr txBox="1"/>
          <p:nvPr>
            <p:ph type="body" sz="quarter" idx="21" hasCustomPrompt="1"/>
          </p:nvPr>
        </p:nvSpPr>
        <p:spPr>
          <a:xfrm>
            <a:off x="1206500" y="2245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44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Title"/>
          <p:cNvSpPr txBox="1"/>
          <p:nvPr>
            <p:ph type="title" hasCustomPrompt="1"/>
          </p:nvPr>
        </p:nvSpPr>
        <p:spPr>
          <a:xfrm>
            <a:off x="1206500" y="952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61" name="Slide Subtitle"/>
          <p:cNvSpPr txBox="1"/>
          <p:nvPr>
            <p:ph type="body" sz="quarter" idx="21" hasCustomPrompt="1"/>
          </p:nvPr>
        </p:nvSpPr>
        <p:spPr>
          <a:xfrm>
            <a:off x="1206500" y="2245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62" name="Body Level One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012"/>
          </a:xfrm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3" name="Large rock formation under dark clouds with a dirt road in the foreground"/>
          <p:cNvSpPr/>
          <p:nvPr>
            <p:ph type="pic" idx="22"/>
          </p:nvPr>
        </p:nvSpPr>
        <p:spPr>
          <a:xfrm>
            <a:off x="6380200" y="1263848"/>
            <a:ext cx="22529801" cy="1119347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/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b="0"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Section Title</a:t>
            </a:r>
          </a:p>
        </p:txBody>
      </p:sp>
      <p:sp>
        <p:nvSpPr>
          <p:cNvPr id="72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/>
          <p:nvPr>
            <p:ph type="title" hasCustomPrompt="1"/>
          </p:nvPr>
        </p:nvSpPr>
        <p:spPr>
          <a:xfrm>
            <a:off x="1206500" y="952500"/>
            <a:ext cx="21971000" cy="1434949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80" name="Slide Subtitle"/>
          <p:cNvSpPr txBox="1"/>
          <p:nvPr>
            <p:ph type="body" sz="quarter" idx="21" hasCustomPrompt="1"/>
          </p:nvPr>
        </p:nvSpPr>
        <p:spPr>
          <a:xfrm>
            <a:off x="1206500" y="2245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8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/>
          <p:nvPr>
            <p:ph type="title" hasCustomPrompt="1"/>
          </p:nvPr>
        </p:nvSpPr>
        <p:spPr>
          <a:xfrm>
            <a:off x="1206500" y="952500"/>
            <a:ext cx="21971000" cy="1435100"/>
          </a:xfrm>
          <a:prstGeom prst="rect">
            <a:avLst/>
          </a:prstGeom>
        </p:spPr>
        <p:txBody>
          <a:bodyPr/>
          <a:lstStyle/>
          <a:p>
            <a:pPr/>
            <a:r>
              <a:t>Agenda Title</a:t>
            </a:r>
          </a:p>
        </p:txBody>
      </p:sp>
      <p:sp>
        <p:nvSpPr>
          <p:cNvPr id="89" name="Agenda Subtitle"/>
          <p:cNvSpPr txBox="1"/>
          <p:nvPr>
            <p:ph type="body" sz="quarter" idx="21" hasCustomPrompt="1"/>
          </p:nvPr>
        </p:nvSpPr>
        <p:spPr>
          <a:xfrm>
            <a:off x="1206500" y="2245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Agenda Subtitle</a:t>
            </a:r>
          </a:p>
        </p:txBody>
      </p:sp>
      <p:sp>
        <p:nvSpPr>
          <p:cNvPr id="90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5pPr>
          </a:lstStyle>
          <a:p>
            <a:pPr/>
            <a:r>
              <a:t>Agenda Topics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/>
          <p:nvPr>
            <p:ph type="title" hasCustomPrompt="1"/>
          </p:nvPr>
        </p:nvSpPr>
        <p:spPr>
          <a:xfrm>
            <a:off x="1206500" y="952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Title</a:t>
            </a:r>
          </a:p>
        </p:txBody>
      </p:sp>
      <p:sp>
        <p:nvSpPr>
          <p:cNvPr id="3" name="Body Level One…"/>
          <p:cNvSpPr txBox="1"/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transition xmlns:p14="http://schemas.microsoft.com/office/powerpoint/2010/main" spd="med" advClick="1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3" Type="http://schemas.microsoft.com/office/2007/relationships/media" Target="../media/media1.mp4"/><Relationship Id="rId4" Type="http://schemas.openxmlformats.org/officeDocument/2006/relationships/image" Target="../media/image2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3" Type="http://schemas.microsoft.com/office/2007/relationships/media" Target="../media/media2.mp4"/><Relationship Id="rId4" Type="http://schemas.openxmlformats.org/officeDocument/2006/relationships/image" Target="../media/image3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video" Target="../media/media3.mp4"/><Relationship Id="rId3" Type="http://schemas.microsoft.com/office/2007/relationships/media" Target="../media/media3.mp4"/><Relationship Id="rId4" Type="http://schemas.openxmlformats.org/officeDocument/2006/relationships/image" Target="../media/image4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video" Target="../media/media4.mp4"/><Relationship Id="rId3" Type="http://schemas.microsoft.com/office/2007/relationships/media" Target="../media/media4.mp4"/><Relationship Id="rId4" Type="http://schemas.openxmlformats.org/officeDocument/2006/relationships/image" Target="../media/image5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Rectangle"/>
          <p:cNvSpPr/>
          <p:nvPr/>
        </p:nvSpPr>
        <p:spPr>
          <a:xfrm>
            <a:off x="10861109" y="480599"/>
            <a:ext cx="12837918" cy="1275480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52" name="Drone Search Using Heat Diffusion Modeling"/>
          <p:cNvSpPr txBox="1"/>
          <p:nvPr>
            <p:ph type="ctrTitle"/>
          </p:nvPr>
        </p:nvSpPr>
        <p:spPr>
          <a:xfrm>
            <a:off x="983813" y="1962607"/>
            <a:ext cx="12381308" cy="6608764"/>
          </a:xfrm>
          <a:prstGeom prst="rect">
            <a:avLst/>
          </a:prstGeom>
        </p:spPr>
        <p:txBody>
          <a:bodyPr/>
          <a:lstStyle/>
          <a:p>
            <a:pPr/>
            <a:r>
              <a:t>Drone Search Using Heat Diffusion Modeling</a:t>
            </a:r>
          </a:p>
        </p:txBody>
      </p:sp>
      <p:sp>
        <p:nvSpPr>
          <p:cNvPr id="153" name="Diya Hasteer"/>
          <p:cNvSpPr txBox="1"/>
          <p:nvPr>
            <p:ph type="subTitle" sz="quarter" idx="1"/>
          </p:nvPr>
        </p:nvSpPr>
        <p:spPr>
          <a:xfrm>
            <a:off x="1067321" y="8922673"/>
            <a:ext cx="7355890" cy="1905001"/>
          </a:xfrm>
          <a:prstGeom prst="rect">
            <a:avLst/>
          </a:prstGeom>
        </p:spPr>
        <p:txBody>
          <a:bodyPr/>
          <a:lstStyle/>
          <a:p>
            <a:pPr/>
            <a:r>
              <a:t>Diya Hasteer</a:t>
            </a:r>
          </a:p>
        </p:txBody>
      </p:sp>
      <p:pic>
        <p:nvPicPr>
          <p:cNvPr id="15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216883" y="762904"/>
            <a:ext cx="12126369" cy="121901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Topic and Methods"/>
          <p:cNvSpPr txBox="1"/>
          <p:nvPr>
            <p:ph type="title"/>
          </p:nvPr>
        </p:nvSpPr>
        <p:spPr>
          <a:xfrm>
            <a:off x="1206500" y="686734"/>
            <a:ext cx="21971000" cy="1433164"/>
          </a:xfrm>
          <a:prstGeom prst="rect">
            <a:avLst/>
          </a:prstGeom>
        </p:spPr>
        <p:txBody>
          <a:bodyPr/>
          <a:lstStyle/>
          <a:p>
            <a:pPr/>
            <a:r>
              <a:t>Topic and Methods</a:t>
            </a:r>
          </a:p>
        </p:txBody>
      </p:sp>
      <p:sp>
        <p:nvSpPr>
          <p:cNvPr id="157" name="Objective: Simulate a Search And Rescue Mission where a drone is trying to locate a distress beacon by tracking the gradient of its diffusing heat signal across a 2D terrain…"/>
          <p:cNvSpPr txBox="1"/>
          <p:nvPr>
            <p:ph type="body" idx="1"/>
          </p:nvPr>
        </p:nvSpPr>
        <p:spPr>
          <a:xfrm>
            <a:off x="1206500" y="2446735"/>
            <a:ext cx="21971000" cy="10824776"/>
          </a:xfrm>
          <a:prstGeom prst="rect">
            <a:avLst/>
          </a:prstGeom>
        </p:spPr>
        <p:txBody>
          <a:bodyPr/>
          <a:lstStyle/>
          <a:p>
            <a:pPr/>
            <a:r>
              <a:rPr i="1" u="sng"/>
              <a:t>Objective</a:t>
            </a:r>
            <a:r>
              <a:t>: Simulate a </a:t>
            </a:r>
            <a:r>
              <a:rPr b="1"/>
              <a:t>Search And Rescue Mission</a:t>
            </a:r>
            <a:r>
              <a:t> where a drone is trying to locate a distress beacon by tracking the gradient of its diffusing heat signal across a 2D terrain</a:t>
            </a:r>
          </a:p>
          <a:p>
            <a:pPr/>
            <a:r>
              <a:rPr i="1" u="sng"/>
              <a:t>Environment Model (PDE)</a:t>
            </a:r>
            <a:r>
              <a:t>: Used the </a:t>
            </a:r>
            <a:r>
              <a:rPr b="1"/>
              <a:t>Jacobi Method</a:t>
            </a:r>
            <a:r>
              <a:t> of the Heat Equation to model to heat propagation with the beacon being a constant heat source</a:t>
            </a:r>
            <a14:m>
              <m:oMath>
                <m:sSub>
                  <m:e>
                    <m:r>
                      <a:rPr xmlns:a="http://schemas.openxmlformats.org/drawingml/2006/main" sz="4850" i="1">
                        <a:solidFill>
                          <a:srgbClr val="FEFFFE"/>
                        </a:solidFill>
                        <a:latin typeface="Cambria Math" panose="02040503050406030204" pitchFamily="18" charset="0"/>
                      </a:rPr>
                      <m:t>T</m:t>
                    </m:r>
                  </m:e>
                  <m:sub>
                    <m:r>
                      <m:rPr>
                        <m:nor/>
                      </m:rPr>
                      <a:rPr xmlns:a="http://schemas.openxmlformats.org/drawingml/2006/main" sz="4850" i="1">
                        <a:solidFill>
                          <a:srgbClr val="FEFFFE"/>
                        </a:solidFill>
                        <a:latin typeface="Cambria Math" panose="02040503050406030204" pitchFamily="18" charset="0"/>
                      </a:rPr>
                      <m:t>new</m:t>
                    </m:r>
                  </m:sub>
                </m:sSub>
                <m:r>
                  <a:rPr xmlns:a="http://schemas.openxmlformats.org/drawingml/2006/main" sz="4850" i="1">
                    <a:solidFill>
                      <a:srgbClr val="FEFFFE"/>
                    </a:solidFill>
                    <a:latin typeface="Cambria Math" panose="02040503050406030204" pitchFamily="18" charset="0"/>
                  </a:rPr>
                  <m:t>(</m:t>
                </m:r>
                <m:r>
                  <a:rPr xmlns:a="http://schemas.openxmlformats.org/drawingml/2006/main" sz="4850" i="1">
                    <a:solidFill>
                      <a:srgbClr val="FEFFFE"/>
                    </a:solidFill>
                    <a:latin typeface="Cambria Math" panose="02040503050406030204" pitchFamily="18" charset="0"/>
                  </a:rPr>
                  <m:t>x</m:t>
                </m:r>
                <m:r>
                  <a:rPr xmlns:a="http://schemas.openxmlformats.org/drawingml/2006/main" sz="4850" i="1">
                    <a:solidFill>
                      <a:srgbClr val="FEFFFE"/>
                    </a:solidFill>
                    <a:latin typeface="Cambria Math" panose="02040503050406030204" pitchFamily="18" charset="0"/>
                  </a:rPr>
                  <m:t>,</m:t>
                </m:r>
                <m:r>
                  <a:rPr xmlns:a="http://schemas.openxmlformats.org/drawingml/2006/main" sz="4850" i="1">
                    <a:solidFill>
                      <a:srgbClr val="FEFFFE"/>
                    </a:solidFill>
                    <a:latin typeface="Cambria Math" panose="02040503050406030204" pitchFamily="18" charset="0"/>
                  </a:rPr>
                  <m:t>y</m:t>
                </m:r>
                <m:r>
                  <a:rPr xmlns:a="http://schemas.openxmlformats.org/drawingml/2006/main" sz="4850" i="1">
                    <a:solidFill>
                      <a:srgbClr val="FEFFFE"/>
                    </a:solidFill>
                    <a:latin typeface="Cambria Math" panose="02040503050406030204" pitchFamily="18" charset="0"/>
                  </a:rPr>
                  <m:t>)</m:t>
                </m:r>
                <m:r>
                  <a:rPr xmlns:a="http://schemas.openxmlformats.org/drawingml/2006/main" sz="4850" i="1">
                    <a:solidFill>
                      <a:srgbClr val="FEFFFE"/>
                    </a:solidFill>
                    <a:latin typeface="Cambria Math" panose="02040503050406030204" pitchFamily="18" charset="0"/>
                  </a:rPr>
                  <m:t>=</m:t>
                </m:r>
                <m:f>
                  <m:fPr>
                    <m:ctrlPr>
                      <a:rPr xmlns:a="http://schemas.openxmlformats.org/drawingml/2006/main" sz="4850" i="1">
                        <a:solidFill>
                          <a:srgbClr val="FEFFFE"/>
                        </a:solidFill>
                        <a:latin typeface="Cambria Math" panose="02040503050406030204" pitchFamily="18" charset="0"/>
                      </a:rPr>
                    </m:ctrlPr>
                    <m:type m:val="bar"/>
                  </m:fPr>
                  <m:num>
                    <m:r>
                      <a:rPr xmlns:a="http://schemas.openxmlformats.org/drawingml/2006/main" sz="4850" i="1">
                        <a:solidFill>
                          <a:srgbClr val="FEFFFE"/>
                        </a:solidFill>
                        <a:latin typeface="Cambria Math" panose="02040503050406030204" pitchFamily="18" charset="0"/>
                      </a:rPr>
                      <m:t>1</m:t>
                    </m:r>
                  </m:num>
                  <m:den>
                    <m:r>
                      <a:rPr xmlns:a="http://schemas.openxmlformats.org/drawingml/2006/main" sz="4850" i="1">
                        <a:solidFill>
                          <a:srgbClr val="FEFFFE"/>
                        </a:solidFill>
                        <a:latin typeface="Cambria Math" panose="02040503050406030204" pitchFamily="18" charset="0"/>
                      </a:rPr>
                      <m:t>4</m:t>
                    </m:r>
                  </m:den>
                </m:f>
                <m:d>
                  <m:dPr>
                    <m:ctrlPr>
                      <a:rPr xmlns:a="http://schemas.openxmlformats.org/drawingml/2006/main" sz="4850" i="1">
                        <a:solidFill>
                          <a:srgbClr val="FEFFFE"/>
                        </a:solidFill>
                        <a:latin typeface="Cambria Math" panose="02040503050406030204" pitchFamily="18" charset="0"/>
                      </a:rPr>
                    </m:ctrlPr>
                    <m:begChr m:val="["/>
                    <m:endChr m:val="]"/>
                  </m:dPr>
                  <m:e>
                    <m:sSub>
                      <m:e>
                        <m:r>
                          <a:rPr xmlns:a="http://schemas.openxmlformats.org/drawingml/2006/main" sz="4850" i="1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  <m:t>T</m:t>
                        </m:r>
                      </m:e>
                      <m:sub>
                        <m:r>
                          <m:rPr>
                            <m:nor/>
                          </m:rPr>
                          <a:rPr xmlns:a="http://schemas.openxmlformats.org/drawingml/2006/main" sz="4850" i="1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  <m:t>old</m:t>
                        </m:r>
                      </m:sub>
                    </m:sSub>
                    <m:r>
                      <a:rPr xmlns:a="http://schemas.openxmlformats.org/drawingml/2006/main" sz="4850" i="1">
                        <a:solidFill>
                          <a:srgbClr val="FEFFFE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xmlns:a="http://schemas.openxmlformats.org/drawingml/2006/main" sz="4850" i="1">
                        <a:solidFill>
                          <a:srgbClr val="FEFFFE"/>
                        </a:solidFill>
                        <a:latin typeface="Cambria Math" panose="02040503050406030204" pitchFamily="18" charset="0"/>
                      </a:rPr>
                      <m:t>x</m:t>
                    </m:r>
                    <m:r>
                      <a:rPr xmlns:a="http://schemas.openxmlformats.org/drawingml/2006/main" sz="4850" i="1">
                        <a:solidFill>
                          <a:srgbClr val="FEFFFE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xmlns:a="http://schemas.openxmlformats.org/drawingml/2006/main" sz="4850" i="1">
                        <a:solidFill>
                          <a:srgbClr val="FEFFFE"/>
                        </a:solidFill>
                        <a:latin typeface="Cambria Math" panose="02040503050406030204" pitchFamily="18" charset="0"/>
                      </a:rPr>
                      <m:t>Δ</m:t>
                    </m:r>
                    <m:r>
                      <a:rPr xmlns:a="http://schemas.openxmlformats.org/drawingml/2006/main" sz="4850" i="1">
                        <a:solidFill>
                          <a:srgbClr val="FEFFFE"/>
                        </a:solidFill>
                        <a:latin typeface="Cambria Math" panose="02040503050406030204" pitchFamily="18" charset="0"/>
                      </a:rPr>
                      <m:t>x</m:t>
                    </m:r>
                    <m:r>
                      <a:rPr xmlns:a="http://schemas.openxmlformats.org/drawingml/2006/main" sz="4850" i="1">
                        <a:solidFill>
                          <a:srgbClr val="FEFFFE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xmlns:a="http://schemas.openxmlformats.org/drawingml/2006/main" sz="4850" i="1">
                        <a:solidFill>
                          <a:srgbClr val="FEFFFE"/>
                        </a:solidFill>
                        <a:latin typeface="Cambria Math" panose="02040503050406030204" pitchFamily="18" charset="0"/>
                      </a:rPr>
                      <m:t>y</m:t>
                    </m:r>
                    <m:r>
                      <a:rPr xmlns:a="http://schemas.openxmlformats.org/drawingml/2006/main" sz="4850" i="1">
                        <a:solidFill>
                          <a:srgbClr val="FEFFFE"/>
                        </a:solidFill>
                        <a:latin typeface="Cambria Math" panose="02040503050406030204" pitchFamily="18" charset="0"/>
                      </a:rPr>
                      <m:t>)</m:t>
                    </m:r>
                    <m:r>
                      <a:rPr xmlns:a="http://schemas.openxmlformats.org/drawingml/2006/main" sz="4850" i="1">
                        <a:solidFill>
                          <a:srgbClr val="FEFFFE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e>
                        <m:r>
                          <a:rPr xmlns:a="http://schemas.openxmlformats.org/drawingml/2006/main" sz="4850" i="1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  <m:t>T</m:t>
                        </m:r>
                      </m:e>
                      <m:sub>
                        <m:r>
                          <m:rPr>
                            <m:nor/>
                          </m:rPr>
                          <a:rPr xmlns:a="http://schemas.openxmlformats.org/drawingml/2006/main" sz="4850" i="1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  <m:t>old</m:t>
                        </m:r>
                      </m:sub>
                    </m:sSub>
                    <m:r>
                      <a:rPr xmlns:a="http://schemas.openxmlformats.org/drawingml/2006/main" sz="4850" i="1">
                        <a:solidFill>
                          <a:srgbClr val="FEFFFE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xmlns:a="http://schemas.openxmlformats.org/drawingml/2006/main" sz="4850" i="1">
                        <a:solidFill>
                          <a:srgbClr val="FEFFFE"/>
                        </a:solidFill>
                        <a:latin typeface="Cambria Math" panose="02040503050406030204" pitchFamily="18" charset="0"/>
                      </a:rPr>
                      <m:t>x</m:t>
                    </m:r>
                    <m:r>
                      <a:rPr xmlns:a="http://schemas.openxmlformats.org/drawingml/2006/main" sz="4850" i="1">
                        <a:solidFill>
                          <a:srgbClr val="FEFFFE"/>
                        </a:solidFill>
                        <a:latin typeface="Cambria Math" panose="02040503050406030204" pitchFamily="18" charset="0"/>
                      </a:rPr>
                      <m:t>-</m:t>
                    </m:r>
                    <m:r>
                      <m:rPr>
                        <m:sty m:val="p"/>
                      </m:rPr>
                      <a:rPr xmlns:a="http://schemas.openxmlformats.org/drawingml/2006/main" sz="4850" i="1">
                        <a:solidFill>
                          <a:srgbClr val="FEFFFE"/>
                        </a:solidFill>
                        <a:latin typeface="Cambria Math" panose="02040503050406030204" pitchFamily="18" charset="0"/>
                      </a:rPr>
                      <m:t>Δ</m:t>
                    </m:r>
                    <m:r>
                      <a:rPr xmlns:a="http://schemas.openxmlformats.org/drawingml/2006/main" sz="4850" i="1">
                        <a:solidFill>
                          <a:srgbClr val="FEFFFE"/>
                        </a:solidFill>
                        <a:latin typeface="Cambria Math" panose="02040503050406030204" pitchFamily="18" charset="0"/>
                      </a:rPr>
                      <m:t>x</m:t>
                    </m:r>
                    <m:r>
                      <a:rPr xmlns:a="http://schemas.openxmlformats.org/drawingml/2006/main" sz="4850" i="1">
                        <a:solidFill>
                          <a:srgbClr val="FEFFFE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xmlns:a="http://schemas.openxmlformats.org/drawingml/2006/main" sz="4850" i="1">
                        <a:solidFill>
                          <a:srgbClr val="FEFFFE"/>
                        </a:solidFill>
                        <a:latin typeface="Cambria Math" panose="02040503050406030204" pitchFamily="18" charset="0"/>
                      </a:rPr>
                      <m:t>y</m:t>
                    </m:r>
                    <m:r>
                      <a:rPr xmlns:a="http://schemas.openxmlformats.org/drawingml/2006/main" sz="4850" i="1">
                        <a:solidFill>
                          <a:srgbClr val="FEFFFE"/>
                        </a:solidFill>
                        <a:latin typeface="Cambria Math" panose="02040503050406030204" pitchFamily="18" charset="0"/>
                      </a:rPr>
                      <m:t>)</m:t>
                    </m:r>
                    <m:r>
                      <a:rPr xmlns:a="http://schemas.openxmlformats.org/drawingml/2006/main" sz="4850" i="1">
                        <a:solidFill>
                          <a:srgbClr val="FEFFFE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e>
                        <m:r>
                          <a:rPr xmlns:a="http://schemas.openxmlformats.org/drawingml/2006/main" sz="4850" i="1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  <m:t>T</m:t>
                        </m:r>
                      </m:e>
                      <m:sub>
                        <m:r>
                          <m:rPr>
                            <m:nor/>
                          </m:rPr>
                          <a:rPr xmlns:a="http://schemas.openxmlformats.org/drawingml/2006/main" sz="4850" i="1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  <m:t>old</m:t>
                        </m:r>
                      </m:sub>
                    </m:sSub>
                    <m:r>
                      <a:rPr xmlns:a="http://schemas.openxmlformats.org/drawingml/2006/main" sz="4850" i="1">
                        <a:solidFill>
                          <a:srgbClr val="FEFFFE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xmlns:a="http://schemas.openxmlformats.org/drawingml/2006/main" sz="4850" i="1">
                        <a:solidFill>
                          <a:srgbClr val="FEFFFE"/>
                        </a:solidFill>
                        <a:latin typeface="Cambria Math" panose="02040503050406030204" pitchFamily="18" charset="0"/>
                      </a:rPr>
                      <m:t>x</m:t>
                    </m:r>
                    <m:r>
                      <a:rPr xmlns:a="http://schemas.openxmlformats.org/drawingml/2006/main" sz="4850" i="1">
                        <a:solidFill>
                          <a:srgbClr val="FEFFFE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xmlns:a="http://schemas.openxmlformats.org/drawingml/2006/main" sz="4850" i="1">
                        <a:solidFill>
                          <a:srgbClr val="FEFFFE"/>
                        </a:solidFill>
                        <a:latin typeface="Cambria Math" panose="02040503050406030204" pitchFamily="18" charset="0"/>
                      </a:rPr>
                      <m:t>y</m:t>
                    </m:r>
                    <m:r>
                      <a:rPr xmlns:a="http://schemas.openxmlformats.org/drawingml/2006/main" sz="4850" i="1">
                        <a:solidFill>
                          <a:srgbClr val="FEFFFE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xmlns:a="http://schemas.openxmlformats.org/drawingml/2006/main" sz="4850" i="1">
                        <a:solidFill>
                          <a:srgbClr val="FEFFFE"/>
                        </a:solidFill>
                        <a:latin typeface="Cambria Math" panose="02040503050406030204" pitchFamily="18" charset="0"/>
                      </a:rPr>
                      <m:t>Δ</m:t>
                    </m:r>
                    <m:r>
                      <a:rPr xmlns:a="http://schemas.openxmlformats.org/drawingml/2006/main" sz="4850" i="1">
                        <a:solidFill>
                          <a:srgbClr val="FEFFFE"/>
                        </a:solidFill>
                        <a:latin typeface="Cambria Math" panose="02040503050406030204" pitchFamily="18" charset="0"/>
                      </a:rPr>
                      <m:t>y</m:t>
                    </m:r>
                    <m:r>
                      <a:rPr xmlns:a="http://schemas.openxmlformats.org/drawingml/2006/main" sz="4850" i="1">
                        <a:solidFill>
                          <a:srgbClr val="FEFFFE"/>
                        </a:solidFill>
                        <a:latin typeface="Cambria Math" panose="02040503050406030204" pitchFamily="18" charset="0"/>
                      </a:rPr>
                      <m:t>)</m:t>
                    </m:r>
                    <m:r>
                      <a:rPr xmlns:a="http://schemas.openxmlformats.org/drawingml/2006/main" sz="4850" i="1">
                        <a:solidFill>
                          <a:srgbClr val="FEFFFE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e>
                        <m:r>
                          <a:rPr xmlns:a="http://schemas.openxmlformats.org/drawingml/2006/main" sz="4850" i="1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  <m:t>T</m:t>
                        </m:r>
                      </m:e>
                      <m:sub>
                        <m:r>
                          <m:rPr>
                            <m:nor/>
                          </m:rPr>
                          <a:rPr xmlns:a="http://schemas.openxmlformats.org/drawingml/2006/main" sz="4850" i="1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  <m:t>old</m:t>
                        </m:r>
                      </m:sub>
                    </m:sSub>
                    <m:r>
                      <a:rPr xmlns:a="http://schemas.openxmlformats.org/drawingml/2006/main" sz="4850" i="1">
                        <a:solidFill>
                          <a:srgbClr val="FEFFFE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xmlns:a="http://schemas.openxmlformats.org/drawingml/2006/main" sz="4850" i="1">
                        <a:solidFill>
                          <a:srgbClr val="FEFFFE"/>
                        </a:solidFill>
                        <a:latin typeface="Cambria Math" panose="02040503050406030204" pitchFamily="18" charset="0"/>
                      </a:rPr>
                      <m:t>x</m:t>
                    </m:r>
                    <m:r>
                      <a:rPr xmlns:a="http://schemas.openxmlformats.org/drawingml/2006/main" sz="4850" i="1">
                        <a:solidFill>
                          <a:srgbClr val="FEFFFE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xmlns:a="http://schemas.openxmlformats.org/drawingml/2006/main" sz="4850" i="1">
                        <a:solidFill>
                          <a:srgbClr val="FEFFFE"/>
                        </a:solidFill>
                        <a:latin typeface="Cambria Math" panose="02040503050406030204" pitchFamily="18" charset="0"/>
                      </a:rPr>
                      <m:t>y</m:t>
                    </m:r>
                    <m:r>
                      <a:rPr xmlns:a="http://schemas.openxmlformats.org/drawingml/2006/main" sz="4850" i="1">
                        <a:solidFill>
                          <a:srgbClr val="FEFFFE"/>
                        </a:solidFill>
                        <a:latin typeface="Cambria Math" panose="02040503050406030204" pitchFamily="18" charset="0"/>
                      </a:rPr>
                      <m:t>-</m:t>
                    </m:r>
                    <m:r>
                      <m:rPr>
                        <m:sty m:val="p"/>
                      </m:rPr>
                      <a:rPr xmlns:a="http://schemas.openxmlformats.org/drawingml/2006/main" sz="4850" i="1">
                        <a:solidFill>
                          <a:srgbClr val="FEFFFE"/>
                        </a:solidFill>
                        <a:latin typeface="Cambria Math" panose="02040503050406030204" pitchFamily="18" charset="0"/>
                      </a:rPr>
                      <m:t>Δ</m:t>
                    </m:r>
                    <m:r>
                      <a:rPr xmlns:a="http://schemas.openxmlformats.org/drawingml/2006/main" sz="4850" i="1">
                        <a:solidFill>
                          <a:srgbClr val="FEFFFE"/>
                        </a:solidFill>
                        <a:latin typeface="Cambria Math" panose="02040503050406030204" pitchFamily="18" charset="0"/>
                      </a:rPr>
                      <m:t>y</m:t>
                    </m:r>
                    <m:r>
                      <a:rPr xmlns:a="http://schemas.openxmlformats.org/drawingml/2006/main" sz="4850" i="1">
                        <a:solidFill>
                          <a:srgbClr val="FEFFFE"/>
                        </a:solidFill>
                        <a:latin typeface="Cambria Math" panose="02040503050406030204" pitchFamily="18" charset="0"/>
                      </a:rPr>
                      <m:t>)</m:t>
                    </m:r>
                  </m:e>
                </m:d>
              </m:oMath>
            </a14:m>
          </a:p>
          <a:p>
            <a:pPr/>
            <a:r>
              <a:rPr i="1" u="sng"/>
              <a:t>Drone Model (ODE)</a:t>
            </a:r>
            <a:r>
              <a:t>: Used </a:t>
            </a:r>
            <a:r>
              <a:rPr b="1"/>
              <a:t>Euler’s Method</a:t>
            </a:r>
            <a:r>
              <a:t> to follow the steepest ascent of the signal field.   </a:t>
            </a:r>
            <a14:m>
              <m:oMath>
                <m:sSub>
                  <m:e>
                    <m:r>
                      <a:rPr xmlns:a="http://schemas.openxmlformats.org/drawingml/2006/main" sz="5350" i="1">
                        <a:solidFill>
                          <a:srgbClr val="FEFFFE"/>
                        </a:solidFill>
                        <a:latin typeface="Cambria Math" panose="02040503050406030204" pitchFamily="18" charset="0"/>
                      </a:rPr>
                      <m:t>x</m:t>
                    </m:r>
                  </m:e>
                  <m:sub>
                    <m:r>
                      <a:rPr xmlns:a="http://schemas.openxmlformats.org/drawingml/2006/main" sz="5350" i="1">
                        <a:solidFill>
                          <a:srgbClr val="FEFFFE"/>
                        </a:solidFill>
                        <a:latin typeface="Cambria Math" panose="02040503050406030204" pitchFamily="18" charset="0"/>
                      </a:rPr>
                      <m:t>n</m:t>
                    </m:r>
                    <m:r>
                      <a:rPr xmlns:a="http://schemas.openxmlformats.org/drawingml/2006/main" sz="5350" i="1">
                        <a:solidFill>
                          <a:srgbClr val="FEFFFE"/>
                        </a:solidFill>
                        <a:latin typeface="Cambria Math" panose="02040503050406030204" pitchFamily="18" charset="0"/>
                      </a:rPr>
                      <m:t>e</m:t>
                    </m:r>
                    <m:r>
                      <a:rPr xmlns:a="http://schemas.openxmlformats.org/drawingml/2006/main" sz="5350" i="1">
                        <a:solidFill>
                          <a:srgbClr val="FEFFFE"/>
                        </a:solidFill>
                        <a:latin typeface="Cambria Math" panose="02040503050406030204" pitchFamily="18" charset="0"/>
                      </a:rPr>
                      <m:t>w</m:t>
                    </m:r>
                  </m:sub>
                </m:sSub>
                <m:r>
                  <a:rPr xmlns:a="http://schemas.openxmlformats.org/drawingml/2006/main" sz="5350" i="1">
                    <a:solidFill>
                      <a:srgbClr val="FEFFFE"/>
                    </a:solidFill>
                    <a:latin typeface="Cambria Math" panose="02040503050406030204" pitchFamily="18" charset="0"/>
                  </a:rPr>
                  <m:t>=</m:t>
                </m:r>
                <m:sSub>
                  <m:e>
                    <m:r>
                      <a:rPr xmlns:a="http://schemas.openxmlformats.org/drawingml/2006/main" sz="5350" i="1">
                        <a:solidFill>
                          <a:srgbClr val="FEFFFE"/>
                        </a:solidFill>
                        <a:latin typeface="Cambria Math" panose="02040503050406030204" pitchFamily="18" charset="0"/>
                      </a:rPr>
                      <m:t>x</m:t>
                    </m:r>
                  </m:e>
                  <m:sub>
                    <m:r>
                      <a:rPr xmlns:a="http://schemas.openxmlformats.org/drawingml/2006/main" sz="5350" i="1">
                        <a:solidFill>
                          <a:srgbClr val="FEFFFE"/>
                        </a:solidFill>
                        <a:latin typeface="Cambria Math" panose="02040503050406030204" pitchFamily="18" charset="0"/>
                      </a:rPr>
                      <m:t>o</m:t>
                    </m:r>
                    <m:r>
                      <a:rPr xmlns:a="http://schemas.openxmlformats.org/drawingml/2006/main" sz="5350" i="1">
                        <a:solidFill>
                          <a:srgbClr val="FEFFFE"/>
                        </a:solidFill>
                        <a:latin typeface="Cambria Math" panose="02040503050406030204" pitchFamily="18" charset="0"/>
                      </a:rPr>
                      <m:t>l</m:t>
                    </m:r>
                    <m:r>
                      <a:rPr xmlns:a="http://schemas.openxmlformats.org/drawingml/2006/main" sz="5350" i="1">
                        <a:solidFill>
                          <a:srgbClr val="FEFFFE"/>
                        </a:solidFill>
                        <a:latin typeface="Cambria Math" panose="02040503050406030204" pitchFamily="18" charset="0"/>
                      </a:rPr>
                      <m:t>d</m:t>
                    </m:r>
                  </m:sub>
                </m:sSub>
                <m:r>
                  <a:rPr xmlns:a="http://schemas.openxmlformats.org/drawingml/2006/main" sz="5350" i="1">
                    <a:solidFill>
                      <a:srgbClr val="FEFFFE"/>
                    </a:solidFill>
                    <a:latin typeface="Cambria Math" panose="02040503050406030204" pitchFamily="18" charset="0"/>
                  </a:rPr>
                  <m:t>+</m:t>
                </m:r>
                <m:r>
                  <m:rPr>
                    <m:sty m:val="p"/>
                  </m:rPr>
                  <a:rPr xmlns:a="http://schemas.openxmlformats.org/drawingml/2006/main" sz="5350" i="1">
                    <a:solidFill>
                      <a:srgbClr val="FEFFFE"/>
                    </a:solidFill>
                    <a:latin typeface="Cambria Math" panose="02040503050406030204" pitchFamily="18" charset="0"/>
                  </a:rPr>
                  <m:t>Δ</m:t>
                </m:r>
                <m:r>
                  <a:rPr xmlns:a="http://schemas.openxmlformats.org/drawingml/2006/main" sz="5350" i="1">
                    <a:solidFill>
                      <a:srgbClr val="FEFFFE"/>
                    </a:solidFill>
                    <a:latin typeface="Cambria Math" panose="02040503050406030204" pitchFamily="18" charset="0"/>
                  </a:rPr>
                  <m:t>t</m:t>
                </m:r>
                <m:r>
                  <a:rPr xmlns:a="http://schemas.openxmlformats.org/drawingml/2006/main" sz="5350" i="1">
                    <a:solidFill>
                      <a:srgbClr val="FEFFFE"/>
                    </a:solidFill>
                    <a:latin typeface="Cambria Math" panose="02040503050406030204" pitchFamily="18" charset="0"/>
                  </a:rPr>
                  <m:t>⋅</m:t>
                </m:r>
                <m:d>
                  <m:dPr>
                    <m:ctrlPr>
                      <a:rPr xmlns:a="http://schemas.openxmlformats.org/drawingml/2006/main" sz="5350" i="1">
                        <a:solidFill>
                          <a:srgbClr val="FEFFFE"/>
                        </a:solidFill>
                        <a:latin typeface="Cambria Math" panose="02040503050406030204" pitchFamily="18" charset="0"/>
                      </a:rPr>
                    </m:ctrlPr>
                  </m:dPr>
                  <m:e>
                    <m:r>
                      <a:rPr xmlns:a="http://schemas.openxmlformats.org/drawingml/2006/main" sz="5350" i="1">
                        <a:solidFill>
                          <a:srgbClr val="FEFFFE"/>
                        </a:solidFill>
                        <a:latin typeface="Cambria Math" panose="02040503050406030204" pitchFamily="18" charset="0"/>
                      </a:rPr>
                      <m:t>S</m:t>
                    </m:r>
                    <m:r>
                      <a:rPr xmlns:a="http://schemas.openxmlformats.org/drawingml/2006/main" sz="5350" i="1">
                        <a:solidFill>
                          <a:srgbClr val="FEFFFE"/>
                        </a:solidFill>
                        <a:latin typeface="Cambria Math" panose="02040503050406030204" pitchFamily="18" charset="0"/>
                      </a:rPr>
                      <m:t>⋅</m:t>
                    </m:r>
                    <m:f>
                      <m:fPr>
                        <m:ctrlPr>
                          <a:rPr xmlns:a="http://schemas.openxmlformats.org/drawingml/2006/main" sz="5350" i="1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</m:ctrlPr>
                        <m:type m:val="bar"/>
                      </m:fPr>
                      <m:num>
                        <m:r>
                          <m:rPr>
                            <m:sty m:val="p"/>
                          </m:rPr>
                          <a:rPr xmlns:a="http://schemas.openxmlformats.org/drawingml/2006/main" sz="5350" i="1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  <m:t>∂</m:t>
                        </m:r>
                        <m:r>
                          <a:rPr xmlns:a="http://schemas.openxmlformats.org/drawingml/2006/main" sz="5350" i="1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  <m:t>T</m:t>
                        </m:r>
                      </m:num>
                      <m:den>
                        <m:r>
                          <m:rPr>
                            <m:sty m:val="p"/>
                          </m:rPr>
                          <a:rPr xmlns:a="http://schemas.openxmlformats.org/drawingml/2006/main" sz="5350" i="1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  <m:t>∂</m:t>
                        </m:r>
                        <m:r>
                          <a:rPr xmlns:a="http://schemas.openxmlformats.org/drawingml/2006/main" sz="5350" i="1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</m:den>
                    </m:f>
                  </m:e>
                </m:d>
              </m:oMath>
            </a14:m>
            <a:r>
              <a:t>         </a:t>
            </a:r>
            <a14:m>
              <m:oMath>
                <m:sSub>
                  <m:e>
                    <m:r>
                      <a:rPr xmlns:a="http://schemas.openxmlformats.org/drawingml/2006/main" sz="5350" i="1">
                        <a:solidFill>
                          <a:srgbClr val="FEFFFE"/>
                        </a:solidFill>
                        <a:latin typeface="Cambria Math" panose="02040503050406030204" pitchFamily="18" charset="0"/>
                      </a:rPr>
                      <m:t>y</m:t>
                    </m:r>
                  </m:e>
                  <m:sub>
                    <m:r>
                      <a:rPr xmlns:a="http://schemas.openxmlformats.org/drawingml/2006/main" sz="5350" i="1">
                        <a:solidFill>
                          <a:srgbClr val="FEFFFE"/>
                        </a:solidFill>
                        <a:latin typeface="Cambria Math" panose="02040503050406030204" pitchFamily="18" charset="0"/>
                      </a:rPr>
                      <m:t>n</m:t>
                    </m:r>
                    <m:r>
                      <a:rPr xmlns:a="http://schemas.openxmlformats.org/drawingml/2006/main" sz="5350" i="1">
                        <a:solidFill>
                          <a:srgbClr val="FEFFFE"/>
                        </a:solidFill>
                        <a:latin typeface="Cambria Math" panose="02040503050406030204" pitchFamily="18" charset="0"/>
                      </a:rPr>
                      <m:t>e</m:t>
                    </m:r>
                    <m:r>
                      <a:rPr xmlns:a="http://schemas.openxmlformats.org/drawingml/2006/main" sz="5350" i="1">
                        <a:solidFill>
                          <a:srgbClr val="FEFFFE"/>
                        </a:solidFill>
                        <a:latin typeface="Cambria Math" panose="02040503050406030204" pitchFamily="18" charset="0"/>
                      </a:rPr>
                      <m:t>w</m:t>
                    </m:r>
                  </m:sub>
                </m:sSub>
                <m:r>
                  <a:rPr xmlns:a="http://schemas.openxmlformats.org/drawingml/2006/main" sz="5350" i="1">
                    <a:solidFill>
                      <a:srgbClr val="FEFFFE"/>
                    </a:solidFill>
                    <a:latin typeface="Cambria Math" panose="02040503050406030204" pitchFamily="18" charset="0"/>
                  </a:rPr>
                  <m:t>=</m:t>
                </m:r>
                <m:sSub>
                  <m:e>
                    <m:r>
                      <a:rPr xmlns:a="http://schemas.openxmlformats.org/drawingml/2006/main" sz="5350" i="1">
                        <a:solidFill>
                          <a:srgbClr val="FEFFFE"/>
                        </a:solidFill>
                        <a:latin typeface="Cambria Math" panose="02040503050406030204" pitchFamily="18" charset="0"/>
                      </a:rPr>
                      <m:t>y</m:t>
                    </m:r>
                  </m:e>
                  <m:sub>
                    <m:r>
                      <a:rPr xmlns:a="http://schemas.openxmlformats.org/drawingml/2006/main" sz="5350" i="1">
                        <a:solidFill>
                          <a:srgbClr val="FEFFFE"/>
                        </a:solidFill>
                        <a:latin typeface="Cambria Math" panose="02040503050406030204" pitchFamily="18" charset="0"/>
                      </a:rPr>
                      <m:t>o</m:t>
                    </m:r>
                    <m:r>
                      <a:rPr xmlns:a="http://schemas.openxmlformats.org/drawingml/2006/main" sz="5350" i="1">
                        <a:solidFill>
                          <a:srgbClr val="FEFFFE"/>
                        </a:solidFill>
                        <a:latin typeface="Cambria Math" panose="02040503050406030204" pitchFamily="18" charset="0"/>
                      </a:rPr>
                      <m:t>l</m:t>
                    </m:r>
                    <m:r>
                      <a:rPr xmlns:a="http://schemas.openxmlformats.org/drawingml/2006/main" sz="5350" i="1">
                        <a:solidFill>
                          <a:srgbClr val="FEFFFE"/>
                        </a:solidFill>
                        <a:latin typeface="Cambria Math" panose="02040503050406030204" pitchFamily="18" charset="0"/>
                      </a:rPr>
                      <m:t>d</m:t>
                    </m:r>
                  </m:sub>
                </m:sSub>
                <m:r>
                  <a:rPr xmlns:a="http://schemas.openxmlformats.org/drawingml/2006/main" sz="5350" i="1">
                    <a:solidFill>
                      <a:srgbClr val="FEFFFE"/>
                    </a:solidFill>
                    <a:latin typeface="Cambria Math" panose="02040503050406030204" pitchFamily="18" charset="0"/>
                  </a:rPr>
                  <m:t>+</m:t>
                </m:r>
                <m:r>
                  <m:rPr>
                    <m:sty m:val="p"/>
                  </m:rPr>
                  <a:rPr xmlns:a="http://schemas.openxmlformats.org/drawingml/2006/main" sz="5350" i="1">
                    <a:solidFill>
                      <a:srgbClr val="FEFFFE"/>
                    </a:solidFill>
                    <a:latin typeface="Cambria Math" panose="02040503050406030204" pitchFamily="18" charset="0"/>
                  </a:rPr>
                  <m:t>Δ</m:t>
                </m:r>
                <m:r>
                  <a:rPr xmlns:a="http://schemas.openxmlformats.org/drawingml/2006/main" sz="5350" i="1">
                    <a:solidFill>
                      <a:srgbClr val="FEFFFE"/>
                    </a:solidFill>
                    <a:latin typeface="Cambria Math" panose="02040503050406030204" pitchFamily="18" charset="0"/>
                  </a:rPr>
                  <m:t>t</m:t>
                </m:r>
                <m:r>
                  <a:rPr xmlns:a="http://schemas.openxmlformats.org/drawingml/2006/main" sz="5350" i="1">
                    <a:solidFill>
                      <a:srgbClr val="FEFFFE"/>
                    </a:solidFill>
                    <a:latin typeface="Cambria Math" panose="02040503050406030204" pitchFamily="18" charset="0"/>
                  </a:rPr>
                  <m:t>⋅</m:t>
                </m:r>
                <m:d>
                  <m:dPr>
                    <m:ctrlPr>
                      <a:rPr xmlns:a="http://schemas.openxmlformats.org/drawingml/2006/main" sz="5350" i="1">
                        <a:solidFill>
                          <a:srgbClr val="FEFFFE"/>
                        </a:solidFill>
                        <a:latin typeface="Cambria Math" panose="02040503050406030204" pitchFamily="18" charset="0"/>
                      </a:rPr>
                    </m:ctrlPr>
                  </m:dPr>
                  <m:e>
                    <m:r>
                      <a:rPr xmlns:a="http://schemas.openxmlformats.org/drawingml/2006/main" sz="5350" i="1">
                        <a:solidFill>
                          <a:srgbClr val="FEFFFE"/>
                        </a:solidFill>
                        <a:latin typeface="Cambria Math" panose="02040503050406030204" pitchFamily="18" charset="0"/>
                      </a:rPr>
                      <m:t>S</m:t>
                    </m:r>
                    <m:r>
                      <a:rPr xmlns:a="http://schemas.openxmlformats.org/drawingml/2006/main" sz="5350" i="1">
                        <a:solidFill>
                          <a:srgbClr val="FEFFFE"/>
                        </a:solidFill>
                        <a:latin typeface="Cambria Math" panose="02040503050406030204" pitchFamily="18" charset="0"/>
                      </a:rPr>
                      <m:t>⋅</m:t>
                    </m:r>
                    <m:f>
                      <m:fPr>
                        <m:ctrlPr>
                          <a:rPr xmlns:a="http://schemas.openxmlformats.org/drawingml/2006/main" sz="5350" i="1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</m:ctrlPr>
                        <m:type m:val="bar"/>
                      </m:fPr>
                      <m:num>
                        <m:r>
                          <m:rPr>
                            <m:sty m:val="p"/>
                          </m:rPr>
                          <a:rPr xmlns:a="http://schemas.openxmlformats.org/drawingml/2006/main" sz="5350" i="1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  <m:t>∂</m:t>
                        </m:r>
                        <m:r>
                          <a:rPr xmlns:a="http://schemas.openxmlformats.org/drawingml/2006/main" sz="5350" i="1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  <m:t>T</m:t>
                        </m:r>
                      </m:num>
                      <m:den>
                        <m:r>
                          <m:rPr>
                            <m:sty m:val="p"/>
                          </m:rPr>
                          <a:rPr xmlns:a="http://schemas.openxmlformats.org/drawingml/2006/main" sz="5350" i="1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  <m:t>∂</m:t>
                        </m:r>
                        <m:r>
                          <a:rPr xmlns:a="http://schemas.openxmlformats.org/drawingml/2006/main" sz="5350" i="1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  <m:t>y</m:t>
                        </m:r>
                      </m:den>
                    </m:f>
                  </m:e>
                </m:d>
              </m:oMath>
            </a14:m>
          </a:p>
          <a:p>
            <a:pPr/>
            <a:r>
              <a:rPr i="1" u="sng"/>
              <a:t>Other Details</a:t>
            </a:r>
            <a:r>
              <a:t>: </a:t>
            </a:r>
            <a:r>
              <a:rPr b="1"/>
              <a:t>Sub-cycling</a:t>
            </a:r>
            <a:r>
              <a:t> for heat diffusion, </a:t>
            </a:r>
            <a:r>
              <a:rPr b="1"/>
              <a:t>Upwind Scheme</a:t>
            </a:r>
            <a:r>
              <a:t> to model wind</a:t>
            </a:r>
          </a:p>
          <a:p>
            <a:pPr marL="0" indent="0" algn="ctr">
              <a:buSzTx/>
              <a:buNone/>
              <a:defRPr sz="3300"/>
            </a:pPr>
            <a:r>
              <a:t>upwind scheme source: https://en.wikipedia.org/wiki/Upwind_scheme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tatic Targe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Static Target</a:t>
            </a:r>
          </a:p>
        </p:txBody>
      </p:sp>
      <p:sp>
        <p:nvSpPr>
          <p:cNvPr id="160" name="Time Acquired: 110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Time Acquired: 110</a:t>
            </a:r>
          </a:p>
        </p:txBody>
      </p:sp>
      <p:pic>
        <p:nvPicPr>
          <p:cNvPr id="161" name="animation1.mp4" descr="animation1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0121943" y="87231"/>
            <a:ext cx="13541539" cy="135415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1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61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161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61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Moving Targe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Moving Target</a:t>
            </a:r>
          </a:p>
        </p:txBody>
      </p:sp>
      <p:sp>
        <p:nvSpPr>
          <p:cNvPr id="164" name="Time Acquired: 80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Time Acquired: 80</a:t>
            </a:r>
          </a:p>
        </p:txBody>
      </p:sp>
      <p:pic>
        <p:nvPicPr>
          <p:cNvPr id="165" name="animation2.mp4" descr="animation2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0285260" y="130669"/>
            <a:ext cx="13454608" cy="134546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50" fill="hold"/>
                                        <p:tgtEl>
                                          <p:spTgt spid="1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65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165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6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Pulsing &amp; Static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Pulsing &amp; Static</a:t>
            </a:r>
          </a:p>
        </p:txBody>
      </p:sp>
      <p:sp>
        <p:nvSpPr>
          <p:cNvPr id="168" name="Time Acquired: 114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Time Acquired: 114</a:t>
            </a:r>
          </a:p>
        </p:txBody>
      </p:sp>
      <p:pic>
        <p:nvPicPr>
          <p:cNvPr id="169" name="animation3.mp4" descr="animation3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0390730" y="182616"/>
            <a:ext cx="13350768" cy="133507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00" fill="hold"/>
                                        <p:tgtEl>
                                          <p:spTgt spid="1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69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169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69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Windy &amp; Moving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Windy &amp; Moving</a:t>
            </a:r>
          </a:p>
        </p:txBody>
      </p:sp>
      <p:sp>
        <p:nvSpPr>
          <p:cNvPr id="172" name="Time Acquired: 110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Time Acquired: 110</a:t>
            </a:r>
          </a:p>
        </p:txBody>
      </p:sp>
      <p:pic>
        <p:nvPicPr>
          <p:cNvPr id="173" name="animation4.mp4" descr="animation4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0186861" y="81819"/>
            <a:ext cx="13552363" cy="135523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1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73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173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7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20_BasicBlack">
  <a:themeElements>
    <a:clrScheme name="20_Basic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5A89D"/>
      </a:accent2>
      <a:accent3>
        <a:srgbClr val="1DB100"/>
      </a:accent3>
      <a:accent4>
        <a:srgbClr val="F9B900"/>
      </a:accent4>
      <a:accent5>
        <a:srgbClr val="EE220D"/>
      </a:accent5>
      <a:accent6>
        <a:srgbClr val="CB297B"/>
      </a:accent6>
      <a:hlink>
        <a:srgbClr val="0000FF"/>
      </a:hlink>
      <a:folHlink>
        <a:srgbClr val="FF00FF"/>
      </a:folHlink>
    </a:clrScheme>
    <a:fontScheme name="20_BasicBlack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0_Basic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0_BasicBlack">
  <a:themeElements>
    <a:clrScheme name="20_Basic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5A89D"/>
      </a:accent2>
      <a:accent3>
        <a:srgbClr val="1DB100"/>
      </a:accent3>
      <a:accent4>
        <a:srgbClr val="F9B900"/>
      </a:accent4>
      <a:accent5>
        <a:srgbClr val="EE220D"/>
      </a:accent5>
      <a:accent6>
        <a:srgbClr val="CB297B"/>
      </a:accent6>
      <a:hlink>
        <a:srgbClr val="0000FF"/>
      </a:hlink>
      <a:folHlink>
        <a:srgbClr val="FF00FF"/>
      </a:folHlink>
    </a:clrScheme>
    <a:fontScheme name="20_BasicBlack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0_Basic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