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Newsreader"/>
      <p:regular r:id="rId10"/>
      <p:bold r:id="rId11"/>
      <p:italic r:id="rId12"/>
      <p:boldItalic r:id="rId13"/>
    </p:embeddedFont>
    <p:embeddedFont>
      <p:font typeface="DM Sans Light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ewsreader-bold.fntdata"/><Relationship Id="rId10" Type="http://schemas.openxmlformats.org/officeDocument/2006/relationships/font" Target="fonts/Newsreader-regular.fntdata"/><Relationship Id="rId13" Type="http://schemas.openxmlformats.org/officeDocument/2006/relationships/font" Target="fonts/Newsreader-boldItalic.fntdata"/><Relationship Id="rId12" Type="http://schemas.openxmlformats.org/officeDocument/2006/relationships/font" Target="fonts/Newsreader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DMSansLight-bold.fntdata"/><Relationship Id="rId14" Type="http://schemas.openxmlformats.org/officeDocument/2006/relationships/font" Target="fonts/DMSansLight-regular.fntdata"/><Relationship Id="rId17" Type="http://schemas.openxmlformats.org/officeDocument/2006/relationships/font" Target="fonts/DMSansLight-boldItalic.fntdata"/><Relationship Id="rId16" Type="http://schemas.openxmlformats.org/officeDocument/2006/relationships/font" Target="fonts/DMSansLigh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aceff6fdc4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aceff6fdc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ceff6fdc4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ceff6fdc4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aceff6fdc4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aceff6fdc4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4.png"/><Relationship Id="rId7" Type="http://schemas.openxmlformats.org/officeDocument/2006/relationships/image" Target="../media/image8.png"/><Relationship Id="rId8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rive.google.com/file/d/1s_QgyYX-thVimmlL6wBYn4utEFKMaKNH/view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78150" y="169650"/>
            <a:ext cx="3852000" cy="421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2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Trust and Betrayal: Evolution of Cooperation in a Social Game</a:t>
            </a:r>
            <a:endParaRPr sz="42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 title="Screenshot 2025-12-02 at 14.21.57.png"/>
          <p:cNvPicPr preferRelativeResize="0"/>
          <p:nvPr/>
        </p:nvPicPr>
        <p:blipFill rotWithShape="1">
          <a:blip r:embed="rId3">
            <a:alphaModFix/>
          </a:blip>
          <a:srcRect b="642" l="769" r="582" t="553"/>
          <a:stretch/>
        </p:blipFill>
        <p:spPr>
          <a:xfrm>
            <a:off x="4008425" y="0"/>
            <a:ext cx="5135575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4327800"/>
            <a:ext cx="40083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9F9F9"/>
                </a:solidFill>
                <a:latin typeface="DM Sans Light"/>
                <a:ea typeface="DM Sans Light"/>
                <a:cs typeface="DM Sans Light"/>
                <a:sym typeface="DM Sans Light"/>
              </a:rPr>
              <a:t>By Tiffanie Guichard</a:t>
            </a:r>
            <a:endParaRPr sz="1200">
              <a:solidFill>
                <a:srgbClr val="F9F9F9"/>
              </a:solidFill>
              <a:latin typeface="DM Sans Light"/>
              <a:ea typeface="DM Sans Light"/>
              <a:cs typeface="DM Sans Light"/>
              <a:sym typeface="DM Sans Light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9F9F9"/>
              </a:solidFill>
              <a:latin typeface="DM Sans Light"/>
              <a:ea typeface="DM Sans Light"/>
              <a:cs typeface="DM Sans Light"/>
              <a:sym typeface="DM Sans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74600" y="274600"/>
            <a:ext cx="4942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lang="en" sz="36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Social Game and Simulation Method</a:t>
            </a:r>
            <a:endParaRPr i="1" sz="36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121800" y="1117875"/>
            <a:ext cx="2816400" cy="14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Question &amp; idea</a:t>
            </a:r>
            <a:endParaRPr sz="1100" u="sng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I model a world where each agent can either cooperate (trust) or defect (betray) in a repeated social game (Prisoner’s Dilemma).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Goal</a:t>
            </a: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: see how the rules of the game (payoffs for trust vs betrayal) change the long-term fraction of cooperators in the population.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163800" y="1117975"/>
            <a:ext cx="2816400" cy="14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Game rules (Prisoner’s Dilemma)</a:t>
            </a:r>
            <a:endParaRPr sz="1100" u="sng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Two possible strategies: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100"/>
              <a:buFont typeface="Newsreader"/>
              <a:buChar char="●"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Cooperate (C) = trust the partner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100"/>
              <a:buFont typeface="Newsreader"/>
              <a:buChar char="●"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Defect (D) = betray the partner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Payoffs (per interaction):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	Partner C	Partner D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You C	     R, R	   	     S, T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You D	     T, S		     P, P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6205800" y="1269150"/>
            <a:ext cx="2816400" cy="132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R: reward for mutual cooperation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T: temptation to defect (exploit a cooperator)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S: “sucker’s” payoff (you cooperate, they defect)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P: punishment when both defect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121800" y="2731175"/>
            <a:ext cx="2888100" cy="20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Spatial simulation:</a:t>
            </a:r>
            <a:endParaRPr sz="1100" u="sng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Agents live on a </a:t>
            </a:r>
            <a:r>
              <a:rPr b="1"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50×50 grid</a:t>
            </a:r>
            <a:endParaRPr b="1"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Each cell holds one agent with a fixed strategy: C or D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Neighbors: </a:t>
            </a:r>
            <a:r>
              <a:rPr b="1"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4 nearest neighbors</a:t>
            </a: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 (up, down, left, right) with wrap-around edges.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At each time step, every agent plays the game with its right and down neighbor, and payoffs are added up.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blue = defectors, red = cooperators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3163800" y="2761675"/>
            <a:ext cx="2816400" cy="19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Evolution rule:</a:t>
            </a:r>
            <a:endParaRPr sz="1100" u="sng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After payoffs are computed, each agent looks at: itself + its 4 neighbors, and finds the player with the highest payoff.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The agent </a:t>
            </a:r>
            <a:r>
              <a:rPr b="1"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copies the strategy </a:t>
            </a: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of this best neighbor (with a small probability μ (mutation), the strategy flips: cooperator → defector or defector → cooperator.)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This update is repeated for 500 time steps.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6205800" y="2761675"/>
            <a:ext cx="2816400" cy="19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Parameter sets:</a:t>
            </a:r>
            <a:endParaRPr sz="1100" u="sng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Harsh world (betrayal favored)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R = 3, S = 0, T = 5, P = 1, μ = 0.02 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→ cooperation collapses (~2% cooperators)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Medium-fair world (animation case)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R = 3.5, S = 0, T = 3.5, P = 1, μ = 0.01 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→ mixed coexistence (~60–70% cooperators)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Cooperation-friendly world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R = 4, S = 0, T = 3, P = 1, μ = 0.01 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→ high cooperation (~90% cooperators)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311713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When Does Trust Survive?</a:t>
            </a:r>
            <a:endParaRPr sz="36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121800" y="517200"/>
            <a:ext cx="2816400" cy="14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Harsh world (betrayal favored)</a:t>
            </a:r>
            <a:endParaRPr sz="10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R = 3, S = 0, T = 5, P = 1, μ = 0.02</a:t>
            </a:r>
            <a:endParaRPr sz="10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→ starting from almost 100% cooperators, the fraction quickly falls to ~2% and stays low.</a:t>
            </a:r>
            <a:endParaRPr sz="10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→ final grid: almost all blue defectors, red cooperators only appear as rare mutations.</a:t>
            </a:r>
            <a:endParaRPr sz="10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 u="sng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3046300" y="517200"/>
            <a:ext cx="2891100" cy="14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Medium-fair world (shown in animation)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R = 3.5, S = 0, T = 3.5, P = 1, μ = 0.01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→ cooperation stabilizes around ~60–70%.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→ we see red cooperative clusters forming and surviving inside a sea of blue defectors.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 u="sng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6363650" y="517200"/>
            <a:ext cx="2589900" cy="132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Cooperation-friendly world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R = 4, S = 0, T = 3, P = 1, μ = 0.01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→ cooperation stays high, around ~90%.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→ most agents are red cooperators; blue defectors are scattered “mutants”.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3163800" y="2761675"/>
            <a:ext cx="2816400" cy="8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6205800" y="2761675"/>
            <a:ext cx="2816400" cy="8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  <p:pic>
        <p:nvPicPr>
          <p:cNvPr id="79" name="Google Shape;79;p15" title="Screenshot 2025-12-02 at 17.06.0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8875" y="1536000"/>
            <a:ext cx="2061525" cy="164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5" title="Screenshot 2025-12-02 at 17.06.28.png"/>
          <p:cNvPicPr preferRelativeResize="0"/>
          <p:nvPr/>
        </p:nvPicPr>
        <p:blipFill rotWithShape="1">
          <a:blip r:embed="rId4">
            <a:alphaModFix/>
          </a:blip>
          <a:srcRect b="777" l="980" r="970" t="865"/>
          <a:stretch/>
        </p:blipFill>
        <p:spPr>
          <a:xfrm>
            <a:off x="639600" y="3232787"/>
            <a:ext cx="1648725" cy="175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5" title="Screenshot 2025-12-02 at 17.46.08.png"/>
          <p:cNvPicPr preferRelativeResize="0"/>
          <p:nvPr/>
        </p:nvPicPr>
        <p:blipFill rotWithShape="1">
          <a:blip r:embed="rId5">
            <a:alphaModFix/>
          </a:blip>
          <a:srcRect b="398" l="601" r="710" t="0"/>
          <a:stretch/>
        </p:blipFill>
        <p:spPr>
          <a:xfrm>
            <a:off x="3518625" y="3243975"/>
            <a:ext cx="1627074" cy="172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5" title="Screenshot 2025-12-02 at 17.49.16.png"/>
          <p:cNvPicPr preferRelativeResize="0"/>
          <p:nvPr/>
        </p:nvPicPr>
        <p:blipFill rotWithShape="1">
          <a:blip r:embed="rId6">
            <a:alphaModFix/>
          </a:blip>
          <a:srcRect b="398" l="606" r="0" t="0"/>
          <a:stretch/>
        </p:blipFill>
        <p:spPr>
          <a:xfrm>
            <a:off x="6706350" y="3243975"/>
            <a:ext cx="1627075" cy="172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5" title="Screenshot 2025-12-02 at 19.11.03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60325" y="1551175"/>
            <a:ext cx="2103400" cy="1614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5" title="Screenshot 2025-12-02 at 19.11.33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63651" y="1536000"/>
            <a:ext cx="2226602" cy="164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lang="en" sz="36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Simulation of Medium-fair world </a:t>
            </a:r>
            <a:endParaRPr sz="36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0" name="Google Shape;90;p16" title="animation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65925" y="1055475"/>
            <a:ext cx="4798574" cy="359892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 txBox="1"/>
          <p:nvPr/>
        </p:nvSpPr>
        <p:spPr>
          <a:xfrm>
            <a:off x="68650" y="1055475"/>
            <a:ext cx="1697400" cy="140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50×50 grid, 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R = 3.5, 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S = 0, 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T = 3.5, 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P = 1, 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μ = 0.01.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Red = cooperators, 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9F9F9"/>
                </a:solidFill>
                <a:latin typeface="Newsreader"/>
                <a:ea typeface="Newsreader"/>
                <a:cs typeface="Newsreader"/>
                <a:sym typeface="Newsreader"/>
              </a:rPr>
              <a:t>blue = defectors.</a:t>
            </a:r>
            <a:endParaRPr sz="1100">
              <a:solidFill>
                <a:srgbClr val="F9F9F9"/>
              </a:solidFill>
              <a:latin typeface="Newsreader"/>
              <a:ea typeface="Newsreader"/>
              <a:cs typeface="Newsreader"/>
              <a:sym typeface="Newsreader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