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43"/>
  </p:normalViewPr>
  <p:slideViewPr>
    <p:cSldViewPr snapToGrid="0">
      <p:cViewPr>
        <p:scale>
          <a:sx n="108" d="100"/>
          <a:sy n="108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0C5B-0ACF-7D22-33E1-4DC80563C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9E955-B8CC-C065-AB09-9E26C42E4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33CE9-CF9E-BD8A-7DB8-DCAA58CA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91AD0-B7E0-C2AD-85C2-949726A6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69526-53A0-703C-AD8E-C4581D2F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0B81-4A80-76B2-439A-E9A1BC4E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C7439-C9BA-294D-3B9C-6474C015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8634A-5404-EDF2-ED95-A3283841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1438D-AFFC-E16F-335D-BB0979DF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F5861-137C-B8F4-473D-0B1023DA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45390-9543-6F4B-9232-F384209F0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7F004-4A30-BCDE-76C2-4E79ED44F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436F-06E2-651C-F69B-2B4EBF15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C016-2A21-7C51-F921-79829ADB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8B64F-9EAD-83A3-9FDB-D6989042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0C08-8248-EEF3-3276-12D9C646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D6D3C-10D1-38A4-0FD8-55F41AEC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A1E3D-63BC-C197-87CC-14BD2EAE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529AA-12D5-FB39-A59C-AEAEE377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69C15-1EE6-EEFA-1D94-F8B650D0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7B4B-AC5E-7CAA-4C8B-C9F7F8E5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1DDE7-64BA-399E-88E5-29ED367A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6670C-6E8F-D898-2586-97B87670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ADEA-B6FC-2D60-F856-AA441073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31DFE-46E1-E8C5-BFE3-5246E566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8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F0EE-B93C-261D-CB8C-1674CED4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D8D4-3160-C4D4-7F49-5C95FFDFB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7D94-DCDF-BD88-1D5A-F2B2B426F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A880-C07A-EA75-77AC-C45C6A88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5CF41-EB59-EE29-CAEF-9317A4D8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00AE5-EF7B-78AD-DC49-885F7383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C02-DC1E-5E75-9A0A-28EFA39B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DC653-F77B-B733-5F6B-F9D7619A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499A5-5B11-0D8A-9B9D-734DDA7D5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80ACB-9081-1CA8-907D-E6650464A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C71DC-0C6C-12E3-BEB5-FA1786E7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96731-1BAF-FEA9-ABA0-427A49A9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0C2D1-6377-E304-FFBE-EE253072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BCA3E-AD3D-9B7D-9D9D-28B1F5AD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E54E-7221-1286-D0C6-CAEFAA52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D4D5F-FB6B-AF1D-F5C8-D54EF5C2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FE32B-88F9-2925-64BB-45BDF6E3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A6C58-60B4-DA82-FDBA-A0622E88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48C66-402D-3933-EFB4-336FD6E6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78330-CDB1-0E66-672C-B8422A5A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F325-F502-13AA-0590-280DFBD0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EC13-51A6-1188-8F30-E7382F07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7ECCF-5138-BA5F-E068-6F262159D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2C250-277C-BEB5-35A9-F20A4BEB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AA391-E4C7-848A-3F32-1AF0D1D6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D136E-3D65-D7FC-91DB-5FFE8358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C2BDF-3966-64AB-4072-6B3FF3AC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2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19C5-DDF2-F349-EFDA-BDA66CAD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267D0-13C4-7F12-6480-5DE3A6686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7BF58-BD21-F549-D58D-4E695562E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65BDC-A278-3C65-95D8-1032A559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1B50-7029-D182-AF96-81CD6926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53075-BB6B-412E-DBCE-579EAE14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F31C0-3B8B-C010-BF0F-CF996A92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2DDA3-16AA-6F33-FCD4-6A11E3971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BB49A-2C0A-F82C-A6A0-E9F4C3A11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27E7-B8E2-3E42-AF64-AB877EC63F8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675E-966E-CD60-6FB3-B332A1D08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09CE-DFE4-BD43-EBF6-86F66708E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2DE-2579-F845-8EFB-367AA2A8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5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445D8-282C-E6B1-A810-822CC8BA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34" b="7096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CAEC-7A47-7A39-1821-E27B1BCB1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Dry Slab Avalanche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43680-24F0-BA90-BA8A-0A7425149472}"/>
              </a:ext>
            </a:extLst>
          </p:cNvPr>
          <p:cNvSpPr txBox="1"/>
          <p:nvPr/>
        </p:nvSpPr>
        <p:spPr>
          <a:xfrm>
            <a:off x="342900" y="6107920"/>
            <a:ext cx="247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Natalia Grondin</a:t>
            </a:r>
          </a:p>
        </p:txBody>
      </p:sp>
    </p:spTree>
    <p:extLst>
      <p:ext uri="{BB962C8B-B14F-4D97-AF65-F5344CB8AC3E}">
        <p14:creationId xmlns:p14="http://schemas.microsoft.com/office/powerpoint/2010/main" val="364231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0FCB-DBAA-50DB-1E07-48EAC997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0" y="376276"/>
            <a:ext cx="11913219" cy="141907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Dry slab avalanche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‘slab’ of snow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breaks away above a weaker layer and slides as one unit before fragmenting.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8D17E9-4E55-4E7F-B2B0-407B63CC6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8489" y="1920462"/>
            <a:ext cx="110750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Components: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Stratified snowpack (slab + weak layer):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 relatively dense, cohesive slab overlies a weaker, poorly bonded layer in the snowpack.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Critical slope angle: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slopes roughly in the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30–45°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range provide enough downslope component of gravity for the slab to slide once the weak layer fails.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External loading / trigger: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extra stress from a skier, new storm snow, a rock,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etc.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overload the weak layer.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racture propagation: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 local collapse in the weak layer can evolve into a crack that propagates across the slope, creating a crown fracture and detaching the slab as the moving avalanche.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5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B63C-C8B7-C7DE-E6E3-39AD1CB4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86052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US" sz="2400" b="1" dirty="0"/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E098190-1A94-604F-7669-CE9FF79A84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9100" y="1186008"/>
            <a:ext cx="113538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 the slab detaches from the weak layer, it behaves like a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dense flow of snow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sliding down a path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describe motion along this path using: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s(t): position of the slab’s center of mass along the track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v(t): speed along the track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(s): local slope angle (steep release zone to gentler runout)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dynamics are based on a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Voellmy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-type avalanche friction law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used in hazard models: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Driving force: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gravity along the slope, proportional to g sin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Coulomb friction: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 constant resistance 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 cos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(s) from the bed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is friction between snow and ground x normal force)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Turbulent drag: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 additional resistance that grows with v^2, scaled by a drag parameter 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 a flow thickness H (grains collide, air mixed in)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captures the competition between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gravity, friction, and drag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that controls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fast the slab moves and how far it runs out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3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C3E5D48-E62B-F090-E8C1-5F511AD1D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22923" y="2047875"/>
            <a:ext cx="6959600" cy="276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 build an idealized avalanche path with a steep upper slope, a mid-slope track, and a gentle runout, defined by a profile z(x).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avalanche is represented as a single slab/block with position s(t) and speed v(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t) moving along this path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At t=0 the slab is released from rest at the top, representing the moment after weak-layer failure.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 numerically step forward in time using the Voellmy sliding-block equations for s(t) and v(t).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2BD02A-264F-BA9B-3183-CF8C57CB9BF2}"/>
              </a:ext>
            </a:extLst>
          </p:cNvPr>
          <p:cNvSpPr txBox="1">
            <a:spLocks/>
          </p:cNvSpPr>
          <p:nvPr/>
        </p:nvSpPr>
        <p:spPr>
          <a:xfrm>
            <a:off x="419100" y="186052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 Model</a:t>
            </a:r>
            <a:r>
              <a:rPr lang="en-US" sz="2400" b="1" dirty="0"/>
              <a:t> </a:t>
            </a:r>
          </a:p>
        </p:txBody>
      </p:sp>
      <p:pic>
        <p:nvPicPr>
          <p:cNvPr id="5127" name="Picture 7" descr="Avalanche.org » Slab">
            <a:extLst>
              <a:ext uri="{FF2B5EF4-FFF2-40B4-BE49-F238E27FC236}">
                <a16:creationId xmlns:a16="http://schemas.microsoft.com/office/drawing/2014/main" id="{685A7E54-C3DD-0894-AB03-504A0905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86189"/>
            <a:ext cx="45974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Backcountry: Explained | What Are Wind Slabs and How Do They Form? -  SnowBrains">
            <a:extLst>
              <a:ext uri="{FF2B5EF4-FFF2-40B4-BE49-F238E27FC236}">
                <a16:creationId xmlns:a16="http://schemas.microsoft.com/office/drawing/2014/main" id="{686130D1-53D5-D04B-531E-8D14C7B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98620"/>
            <a:ext cx="4655478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3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E8DA-750F-DEF0-A530-1E4BD9BE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797" y="405114"/>
            <a:ext cx="4486897" cy="599487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On the steep upper slope, the slab accelerates because gravity dominates friction and drag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As the path flattens, friction and turbulent drag overcome gravity, so the slab decelerates and eventually stops in the runout zone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20BE88F2-30B3-942B-8C12-DCCC406032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306" y="0"/>
            <a:ext cx="6865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59EC-A541-11D4-A2E8-535C454D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9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This energy plot shows potential energy decreasing, kinetic energy rising then falling, and total energy decreasing over time due to frictional dissipation.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8F191-3C46-CD47-3EF2-045548D3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8722"/>
            <a:ext cx="7772400" cy="44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4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493</Words>
  <Application>Microsoft Macintosh PowerPoint</Application>
  <PresentationFormat>Widescreen</PresentationFormat>
  <Paragraphs>47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1D Dry Slab Avalanche Model</vt:lpstr>
      <vt:lpstr>Dry slab avalanche   a ‘slab’ of snow breaks away above a weaker layer and slides as one unit before fragmenting. </vt:lpstr>
      <vt:lpstr>Behavior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Grondin</dc:creator>
  <cp:lastModifiedBy>Mark Grondin</cp:lastModifiedBy>
  <cp:revision>6</cp:revision>
  <cp:lastPrinted>2025-12-04T08:01:31Z</cp:lastPrinted>
  <dcterms:created xsi:type="dcterms:W3CDTF">2025-12-03T19:34:54Z</dcterms:created>
  <dcterms:modified xsi:type="dcterms:W3CDTF">2025-12-04T20:49:24Z</dcterms:modified>
</cp:coreProperties>
</file>