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Catamaran"/>
      <p:regular r:id="rId9"/>
      <p:bold r:id="rId10"/>
    </p:embeddedFont>
    <p:embeddedFont>
      <p:font typeface="IBM Plex Sans Light"/>
      <p:regular r:id="rId11"/>
      <p:bold r:id="rId12"/>
      <p:italic r:id="rId13"/>
      <p:boldItalic r:id="rId14"/>
    </p:embeddedFont>
    <p:embeddedFont>
      <p:font typeface="Rethink Sans"/>
      <p:regular r:id="rId15"/>
      <p:bold r:id="rId16"/>
      <p:italic r:id="rId17"/>
      <p:boldItalic r:id="rId18"/>
    </p:embeddedFont>
    <p:embeddedFont>
      <p:font typeface="DM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.fntdata"/><Relationship Id="rId11" Type="http://schemas.openxmlformats.org/officeDocument/2006/relationships/font" Target="fonts/IBMPlexSansLight-regular.fntdata"/><Relationship Id="rId22" Type="http://schemas.openxmlformats.org/officeDocument/2006/relationships/font" Target="fonts/DMSans-boldItalic.fntdata"/><Relationship Id="rId10" Type="http://schemas.openxmlformats.org/officeDocument/2006/relationships/font" Target="fonts/Catamaran-bold.fntdata"/><Relationship Id="rId21" Type="http://schemas.openxmlformats.org/officeDocument/2006/relationships/font" Target="fonts/DMSans-italic.fntdata"/><Relationship Id="rId13" Type="http://schemas.openxmlformats.org/officeDocument/2006/relationships/font" Target="fonts/IBMPlexSansLight-italic.fntdata"/><Relationship Id="rId12" Type="http://schemas.openxmlformats.org/officeDocument/2006/relationships/font" Target="fonts/IBMPlexSans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atamaran-regular.fntdata"/><Relationship Id="rId15" Type="http://schemas.openxmlformats.org/officeDocument/2006/relationships/font" Target="fonts/RethinkSans-regular.fntdata"/><Relationship Id="rId14" Type="http://schemas.openxmlformats.org/officeDocument/2006/relationships/font" Target="fonts/IBMPlexSansLight-boldItalic.fntdata"/><Relationship Id="rId17" Type="http://schemas.openxmlformats.org/officeDocument/2006/relationships/font" Target="fonts/RethinkSans-italic.fntdata"/><Relationship Id="rId16" Type="http://schemas.openxmlformats.org/officeDocument/2006/relationships/font" Target="fonts/RethinkSans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regular.fntdata"/><Relationship Id="rId6" Type="http://schemas.openxmlformats.org/officeDocument/2006/relationships/slide" Target="slides/slide1.xml"/><Relationship Id="rId18" Type="http://schemas.openxmlformats.org/officeDocument/2006/relationships/font" Target="fonts/Rethink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ce19047f4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ace19047f4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ace19047f4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ace19047f4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ace19047f4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ace19047f4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title="bk1 glass.png"/>
          <p:cNvPicPr preferRelativeResize="0"/>
          <p:nvPr/>
        </p:nvPicPr>
        <p:blipFill rotWithShape="1">
          <a:blip r:embed="rId2">
            <a:alphaModFix/>
          </a:blip>
          <a:srcRect b="0" l="0" r="10" t="0"/>
          <a:stretch/>
        </p:blipFill>
        <p:spPr>
          <a:xfrm>
            <a:off x="0" y="-425"/>
            <a:ext cx="9144000" cy="514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228600" y="228600"/>
            <a:ext cx="5173800" cy="30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28600" y="3469350"/>
            <a:ext cx="5173800" cy="14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 title="bk3 blur.png"/>
          <p:cNvPicPr preferRelativeResize="0"/>
          <p:nvPr/>
        </p:nvPicPr>
        <p:blipFill rotWithShape="1">
          <a:blip r:embed="rId2">
            <a:alphaModFix/>
          </a:blip>
          <a:srcRect b="0" l="0" r="10" t="0"/>
          <a:stretch/>
        </p:blipFill>
        <p:spPr>
          <a:xfrm>
            <a:off x="0" y="-425"/>
            <a:ext cx="9144000" cy="514392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/>
          <p:nvPr>
            <p:ph hasCustomPrompt="1" type="title"/>
          </p:nvPr>
        </p:nvSpPr>
        <p:spPr>
          <a:xfrm>
            <a:off x="1284000" y="1283550"/>
            <a:ext cx="5528700" cy="171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/>
          <p:nvPr>
            <p:ph idx="1" type="subTitle"/>
          </p:nvPr>
        </p:nvSpPr>
        <p:spPr>
          <a:xfrm>
            <a:off x="1284000" y="3000100"/>
            <a:ext cx="55287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228600" y="228600"/>
            <a:ext cx="868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" type="subTitle"/>
          </p:nvPr>
        </p:nvSpPr>
        <p:spPr>
          <a:xfrm>
            <a:off x="228600" y="1556265"/>
            <a:ext cx="3608400" cy="4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1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2000"/>
              <a:buFont typeface="IBM Plex Sans Light"/>
              <a:buNone/>
              <a:defRPr sz="2000"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subTitle"/>
          </p:nvPr>
        </p:nvSpPr>
        <p:spPr>
          <a:xfrm>
            <a:off x="228600" y="2478304"/>
            <a:ext cx="3608400" cy="4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3" type="subTitle"/>
          </p:nvPr>
        </p:nvSpPr>
        <p:spPr>
          <a:xfrm>
            <a:off x="228600" y="4322319"/>
            <a:ext cx="3608400" cy="4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4" type="subTitle"/>
          </p:nvPr>
        </p:nvSpPr>
        <p:spPr>
          <a:xfrm>
            <a:off x="4045325" y="3400332"/>
            <a:ext cx="3608400" cy="4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5" type="subTitle"/>
          </p:nvPr>
        </p:nvSpPr>
        <p:spPr>
          <a:xfrm>
            <a:off x="4045325" y="2478304"/>
            <a:ext cx="3608400" cy="4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6" type="subTitle"/>
          </p:nvPr>
        </p:nvSpPr>
        <p:spPr>
          <a:xfrm>
            <a:off x="228600" y="3400332"/>
            <a:ext cx="3608400" cy="4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7" type="subTitle"/>
          </p:nvPr>
        </p:nvSpPr>
        <p:spPr>
          <a:xfrm>
            <a:off x="4045325" y="1556265"/>
            <a:ext cx="3608400" cy="4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hasCustomPrompt="1" idx="8" type="title"/>
          </p:nvPr>
        </p:nvSpPr>
        <p:spPr>
          <a:xfrm>
            <a:off x="228600" y="4044116"/>
            <a:ext cx="865800" cy="31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/>
          <p:nvPr>
            <p:ph hasCustomPrompt="1" idx="9" type="title"/>
          </p:nvPr>
        </p:nvSpPr>
        <p:spPr>
          <a:xfrm>
            <a:off x="228600" y="2200056"/>
            <a:ext cx="865800" cy="31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/>
          <p:nvPr>
            <p:ph hasCustomPrompt="1" idx="13" type="title"/>
          </p:nvPr>
        </p:nvSpPr>
        <p:spPr>
          <a:xfrm>
            <a:off x="4045325" y="1278037"/>
            <a:ext cx="865800" cy="31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/>
          <p:nvPr>
            <p:ph hasCustomPrompt="1" idx="14" type="title"/>
          </p:nvPr>
        </p:nvSpPr>
        <p:spPr>
          <a:xfrm>
            <a:off x="4045325" y="2200063"/>
            <a:ext cx="865800" cy="31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/>
          <p:nvPr>
            <p:ph hasCustomPrompt="1" idx="15" type="title"/>
          </p:nvPr>
        </p:nvSpPr>
        <p:spPr>
          <a:xfrm>
            <a:off x="228600" y="1278326"/>
            <a:ext cx="865800" cy="3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hasCustomPrompt="1" idx="16" type="title"/>
          </p:nvPr>
        </p:nvSpPr>
        <p:spPr>
          <a:xfrm>
            <a:off x="228600" y="3122086"/>
            <a:ext cx="8658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/>
          <p:nvPr>
            <p:ph hasCustomPrompt="1" idx="17" type="title"/>
          </p:nvPr>
        </p:nvSpPr>
        <p:spPr>
          <a:xfrm>
            <a:off x="4045325" y="3122089"/>
            <a:ext cx="865800" cy="31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/>
          <p:nvPr>
            <p:ph idx="18" type="subTitle"/>
          </p:nvPr>
        </p:nvSpPr>
        <p:spPr>
          <a:xfrm>
            <a:off x="4045325" y="4322319"/>
            <a:ext cx="3608400" cy="4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hasCustomPrompt="1" idx="19" type="title"/>
          </p:nvPr>
        </p:nvSpPr>
        <p:spPr>
          <a:xfrm>
            <a:off x="4045325" y="4044115"/>
            <a:ext cx="865800" cy="31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_AND_TWO_COLUMNS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 title="bk3 blur.png"/>
          <p:cNvPicPr preferRelativeResize="0"/>
          <p:nvPr/>
        </p:nvPicPr>
        <p:blipFill rotWithShape="1">
          <a:blip r:embed="rId2">
            <a:alphaModFix/>
          </a:blip>
          <a:srcRect b="0" l="0" r="10" t="0"/>
          <a:stretch/>
        </p:blipFill>
        <p:spPr>
          <a:xfrm>
            <a:off x="0" y="-425"/>
            <a:ext cx="9144000" cy="514392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4427825" y="228595"/>
            <a:ext cx="4487400" cy="430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228600" y="228600"/>
            <a:ext cx="3441600" cy="445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ONE_COLUMN_TEXT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4611325" y="1400174"/>
            <a:ext cx="3674100" cy="35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Catamaran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71" name="Google Shape;71;p15"/>
          <p:cNvSpPr/>
          <p:nvPr>
            <p:ph idx="2" type="pic"/>
          </p:nvPr>
        </p:nvSpPr>
        <p:spPr>
          <a:xfrm>
            <a:off x="313775" y="1400175"/>
            <a:ext cx="3765000" cy="35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5"/>
          <p:cNvSpPr txBox="1"/>
          <p:nvPr>
            <p:ph type="title"/>
          </p:nvPr>
        </p:nvSpPr>
        <p:spPr>
          <a:xfrm>
            <a:off x="228600" y="228600"/>
            <a:ext cx="868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ONE_COLUMN_TEXT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 title="bk3 blur reflect.png"/>
          <p:cNvPicPr preferRelativeResize="0"/>
          <p:nvPr/>
        </p:nvPicPr>
        <p:blipFill rotWithShape="1">
          <a:blip r:embed="rId2">
            <a:alphaModFix/>
          </a:blip>
          <a:srcRect b="0" l="0" r="10" t="0"/>
          <a:stretch/>
        </p:blipFill>
        <p:spPr>
          <a:xfrm>
            <a:off x="0" y="-425"/>
            <a:ext cx="9144000" cy="514392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228600" y="228600"/>
            <a:ext cx="868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idx="1" type="subTitle"/>
          </p:nvPr>
        </p:nvSpPr>
        <p:spPr>
          <a:xfrm>
            <a:off x="2662300" y="1157175"/>
            <a:ext cx="3648600" cy="10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2" type="subTitle"/>
          </p:nvPr>
        </p:nvSpPr>
        <p:spPr>
          <a:xfrm>
            <a:off x="2662302" y="2498413"/>
            <a:ext cx="3648600" cy="10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3" type="subTitle"/>
          </p:nvPr>
        </p:nvSpPr>
        <p:spPr>
          <a:xfrm>
            <a:off x="2662302" y="3839650"/>
            <a:ext cx="3648600" cy="10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4" type="subTitle"/>
          </p:nvPr>
        </p:nvSpPr>
        <p:spPr>
          <a:xfrm>
            <a:off x="228600" y="1185575"/>
            <a:ext cx="2490300" cy="10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1800">
                <a:solidFill>
                  <a:schemeClr val="dk2"/>
                </a:solidFill>
                <a:latin typeface="Rethink Sans"/>
                <a:ea typeface="Rethink Sans"/>
                <a:cs typeface="Rethink Sans"/>
                <a:sym typeface="Rethink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5" type="subTitle"/>
          </p:nvPr>
        </p:nvSpPr>
        <p:spPr>
          <a:xfrm>
            <a:off x="228600" y="2529427"/>
            <a:ext cx="2490300" cy="10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1800">
                <a:solidFill>
                  <a:schemeClr val="dk2"/>
                </a:solidFill>
                <a:latin typeface="Rethink Sans"/>
                <a:ea typeface="Rethink Sans"/>
                <a:cs typeface="Rethink Sans"/>
                <a:sym typeface="Rethink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6" type="subTitle"/>
          </p:nvPr>
        </p:nvSpPr>
        <p:spPr>
          <a:xfrm>
            <a:off x="228600" y="3873279"/>
            <a:ext cx="2490300" cy="10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1800">
                <a:solidFill>
                  <a:schemeClr val="dk2"/>
                </a:solidFill>
                <a:latin typeface="Rethink Sans"/>
                <a:ea typeface="Rethink Sans"/>
                <a:cs typeface="Rethink Sans"/>
                <a:sym typeface="Rethink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228600" y="228600"/>
            <a:ext cx="868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1" type="subTitle"/>
          </p:nvPr>
        </p:nvSpPr>
        <p:spPr>
          <a:xfrm>
            <a:off x="228600" y="1939200"/>
            <a:ext cx="1978200" cy="11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2" type="subTitle"/>
          </p:nvPr>
        </p:nvSpPr>
        <p:spPr>
          <a:xfrm>
            <a:off x="2593796" y="1939200"/>
            <a:ext cx="1978200" cy="11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3" type="subTitle"/>
          </p:nvPr>
        </p:nvSpPr>
        <p:spPr>
          <a:xfrm>
            <a:off x="228600" y="3791400"/>
            <a:ext cx="1978200" cy="11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4" type="subTitle"/>
          </p:nvPr>
        </p:nvSpPr>
        <p:spPr>
          <a:xfrm>
            <a:off x="2593796" y="3791400"/>
            <a:ext cx="1978200" cy="11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5" type="subTitle"/>
          </p:nvPr>
        </p:nvSpPr>
        <p:spPr>
          <a:xfrm>
            <a:off x="228625" y="1210350"/>
            <a:ext cx="1978200" cy="72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1800">
                <a:solidFill>
                  <a:schemeClr val="dk2"/>
                </a:solidFill>
                <a:latin typeface="Rethink Sans"/>
                <a:ea typeface="Rethink Sans"/>
                <a:cs typeface="Rethink Sans"/>
                <a:sym typeface="Rethink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6" type="subTitle"/>
          </p:nvPr>
        </p:nvSpPr>
        <p:spPr>
          <a:xfrm>
            <a:off x="228625" y="3062700"/>
            <a:ext cx="1978200" cy="72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1800">
                <a:solidFill>
                  <a:schemeClr val="dk2"/>
                </a:solidFill>
                <a:latin typeface="Rethink Sans"/>
                <a:ea typeface="Rethink Sans"/>
                <a:cs typeface="Rethink Sans"/>
                <a:sym typeface="Rethink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7" type="subTitle"/>
          </p:nvPr>
        </p:nvSpPr>
        <p:spPr>
          <a:xfrm>
            <a:off x="2593800" y="1210350"/>
            <a:ext cx="1978200" cy="72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1800">
                <a:solidFill>
                  <a:schemeClr val="dk2"/>
                </a:solidFill>
                <a:latin typeface="Rethink Sans"/>
                <a:ea typeface="Rethink Sans"/>
                <a:cs typeface="Rethink Sans"/>
                <a:sym typeface="Rethink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8" type="subTitle"/>
          </p:nvPr>
        </p:nvSpPr>
        <p:spPr>
          <a:xfrm>
            <a:off x="2593800" y="3062700"/>
            <a:ext cx="1978200" cy="72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1800">
                <a:solidFill>
                  <a:schemeClr val="dk2"/>
                </a:solidFill>
                <a:latin typeface="Rethink Sans"/>
                <a:ea typeface="Rethink Sans"/>
                <a:cs typeface="Rethink Sans"/>
                <a:sym typeface="Rethink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type="title"/>
          </p:nvPr>
        </p:nvSpPr>
        <p:spPr>
          <a:xfrm>
            <a:off x="228600" y="228600"/>
            <a:ext cx="868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 title="bk1 glass.png"/>
          <p:cNvPicPr preferRelativeResize="0"/>
          <p:nvPr/>
        </p:nvPicPr>
        <p:blipFill rotWithShape="1">
          <a:blip r:embed="rId2">
            <a:alphaModFix/>
          </a:blip>
          <a:srcRect b="0" l="0" r="10" t="0"/>
          <a:stretch/>
        </p:blipFill>
        <p:spPr>
          <a:xfrm>
            <a:off x="0" y="-425"/>
            <a:ext cx="9144000" cy="51439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>
            <p:ph type="title"/>
          </p:nvPr>
        </p:nvSpPr>
        <p:spPr>
          <a:xfrm>
            <a:off x="228600" y="228600"/>
            <a:ext cx="3144300" cy="132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228600" y="1736225"/>
            <a:ext cx="3144300" cy="13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/>
        </p:nvSpPr>
        <p:spPr>
          <a:xfrm>
            <a:off x="228600" y="3683725"/>
            <a:ext cx="42546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includes icons,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 title="bk1 glass.png"/>
          <p:cNvPicPr preferRelativeResize="0"/>
          <p:nvPr/>
        </p:nvPicPr>
        <p:blipFill rotWithShape="1">
          <a:blip r:embed="rId2">
            <a:alphaModFix/>
          </a:blip>
          <a:srcRect b="0" l="0" r="10" t="0"/>
          <a:stretch/>
        </p:blipFill>
        <p:spPr>
          <a:xfrm>
            <a:off x="0" y="-425"/>
            <a:ext cx="9144000" cy="514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title="bk2 blur.png"/>
          <p:cNvPicPr preferRelativeResize="0"/>
          <p:nvPr/>
        </p:nvPicPr>
        <p:blipFill rotWithShape="1">
          <a:blip r:embed="rId2">
            <a:alphaModFix/>
          </a:blip>
          <a:srcRect b="0" l="0" r="4680" t="4662"/>
          <a:stretch/>
        </p:blipFill>
        <p:spPr>
          <a:xfrm>
            <a:off x="0" y="-212"/>
            <a:ext cx="9144000" cy="514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3899650" y="228600"/>
            <a:ext cx="5015700" cy="10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263500" y="3910775"/>
            <a:ext cx="1652100" cy="978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3899900" y="1445825"/>
            <a:ext cx="5015700" cy="10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 title="bk2 blur.png"/>
          <p:cNvPicPr preferRelativeResize="0"/>
          <p:nvPr/>
        </p:nvPicPr>
        <p:blipFill rotWithShape="1">
          <a:blip r:embed="rId2">
            <a:alphaModFix/>
          </a:blip>
          <a:srcRect b="0" l="0" r="4680" t="4662"/>
          <a:stretch/>
        </p:blipFill>
        <p:spPr>
          <a:xfrm>
            <a:off x="0" y="-212"/>
            <a:ext cx="9144000" cy="514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576325" y="3288188"/>
            <a:ext cx="2530500" cy="5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0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228600" y="228600"/>
            <a:ext cx="868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3570775" y="2945550"/>
            <a:ext cx="2640000" cy="19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subTitle"/>
          </p:nvPr>
        </p:nvSpPr>
        <p:spPr>
          <a:xfrm>
            <a:off x="228600" y="2945550"/>
            <a:ext cx="2640000" cy="19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3" type="subTitle"/>
          </p:nvPr>
        </p:nvSpPr>
        <p:spPr>
          <a:xfrm>
            <a:off x="228600" y="1915025"/>
            <a:ext cx="2640000" cy="103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1800">
                <a:solidFill>
                  <a:schemeClr val="dk2"/>
                </a:solidFill>
                <a:latin typeface="Rethink Sans"/>
                <a:ea typeface="Rethink Sans"/>
                <a:cs typeface="Rethink Sans"/>
                <a:sym typeface="Rethink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4" type="subTitle"/>
          </p:nvPr>
        </p:nvSpPr>
        <p:spPr>
          <a:xfrm>
            <a:off x="3570790" y="1915025"/>
            <a:ext cx="2640000" cy="103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1800">
                <a:solidFill>
                  <a:schemeClr val="dk2"/>
                </a:solidFill>
                <a:latin typeface="Rethink Sans"/>
                <a:ea typeface="Rethink Sans"/>
                <a:cs typeface="Rethink Sans"/>
                <a:sym typeface="Rethink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228600" y="228600"/>
            <a:ext cx="868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228600" y="228600"/>
            <a:ext cx="868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subTitle"/>
          </p:nvPr>
        </p:nvSpPr>
        <p:spPr>
          <a:xfrm>
            <a:off x="720000" y="1700300"/>
            <a:ext cx="36741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0" name="Google Shape;30;p7"/>
          <p:cNvSpPr/>
          <p:nvPr>
            <p:ph idx="2" type="pic"/>
          </p:nvPr>
        </p:nvSpPr>
        <p:spPr>
          <a:xfrm>
            <a:off x="5175575" y="1336375"/>
            <a:ext cx="3255300" cy="29826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228600" y="228600"/>
            <a:ext cx="868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8" title="bk2 blur.png"/>
          <p:cNvPicPr preferRelativeResize="0"/>
          <p:nvPr/>
        </p:nvPicPr>
        <p:blipFill rotWithShape="1">
          <a:blip r:embed="rId2">
            <a:alphaModFix/>
          </a:blip>
          <a:srcRect b="0" l="0" r="4680" t="4662"/>
          <a:stretch/>
        </p:blipFill>
        <p:spPr>
          <a:xfrm>
            <a:off x="0" y="-212"/>
            <a:ext cx="9144000" cy="514392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8"/>
          <p:cNvSpPr txBox="1"/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9" title="bk2 blur.png"/>
          <p:cNvPicPr preferRelativeResize="0"/>
          <p:nvPr/>
        </p:nvPicPr>
        <p:blipFill rotWithShape="1">
          <a:blip r:embed="rId2">
            <a:alphaModFix/>
          </a:blip>
          <a:srcRect b="0" l="0" r="4680" t="4662"/>
          <a:stretch/>
        </p:blipFill>
        <p:spPr>
          <a:xfrm>
            <a:off x="0" y="-212"/>
            <a:ext cx="9144000" cy="514392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/>
          <p:nvPr>
            <p:ph type="title"/>
          </p:nvPr>
        </p:nvSpPr>
        <p:spPr>
          <a:xfrm>
            <a:off x="3523950" y="1655488"/>
            <a:ext cx="4872900" cy="116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23950" y="2816913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>
            <p:ph idx="2" type="pic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think Sans"/>
              <a:buNone/>
              <a:defRPr b="1" sz="300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think Sans"/>
              <a:buNone/>
              <a:defRPr b="1" sz="300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think Sans"/>
              <a:buNone/>
              <a:defRPr b="1" sz="300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think Sans"/>
              <a:buNone/>
              <a:defRPr b="1" sz="300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think Sans"/>
              <a:buNone/>
              <a:defRPr b="1" sz="300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think Sans"/>
              <a:buNone/>
              <a:defRPr b="1" sz="300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think Sans"/>
              <a:buNone/>
              <a:defRPr b="1" sz="300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think Sans"/>
              <a:buNone/>
              <a:defRPr b="1" sz="300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think Sans"/>
              <a:buNone/>
              <a:defRPr b="1" sz="3000">
                <a:solidFill>
                  <a:schemeClr val="dk1"/>
                </a:solidFill>
                <a:latin typeface="Rethink Sans"/>
                <a:ea typeface="Rethink Sans"/>
                <a:cs typeface="Rethink Sans"/>
                <a:sym typeface="Rethin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8VZyfjJjvH-aBejPUCUHiFOdqIFk5_AZ/view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228600" y="228600"/>
            <a:ext cx="868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Ethan Zhou: Lava Lamp Simulation</a:t>
            </a:r>
            <a:endParaRPr/>
          </a:p>
        </p:txBody>
      </p:sp>
      <p:cxnSp>
        <p:nvCxnSpPr>
          <p:cNvPr id="108" name="Google Shape;108;p22"/>
          <p:cNvCxnSpPr/>
          <p:nvPr/>
        </p:nvCxnSpPr>
        <p:spPr>
          <a:xfrm>
            <a:off x="313775" y="957250"/>
            <a:ext cx="851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9" name="Google Shape;109;p22" title="Screenshot 2025-12-02 142231.png"/>
          <p:cNvPicPr preferRelativeResize="0"/>
          <p:nvPr/>
        </p:nvPicPr>
        <p:blipFill rotWithShape="1">
          <a:blip r:embed="rId3">
            <a:alphaModFix/>
          </a:blip>
          <a:srcRect b="2580" l="0" r="0" t="2208"/>
          <a:stretch/>
        </p:blipFill>
        <p:spPr>
          <a:xfrm>
            <a:off x="1382040" y="1051775"/>
            <a:ext cx="3018260" cy="38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4">
            <a:alphaModFix/>
          </a:blip>
          <a:srcRect b="0" l="27515" r="22116" t="0"/>
          <a:stretch/>
        </p:blipFill>
        <p:spPr>
          <a:xfrm>
            <a:off x="5022875" y="1027000"/>
            <a:ext cx="2871375" cy="39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229475" y="185475"/>
            <a:ext cx="868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Explanation: Simulation and Methods Used</a:t>
            </a:r>
            <a:endParaRPr sz="3200"/>
          </a:p>
        </p:txBody>
      </p:sp>
      <p:sp>
        <p:nvSpPr>
          <p:cNvPr id="116" name="Google Shape;116;p23"/>
          <p:cNvSpPr txBox="1"/>
          <p:nvPr>
            <p:ph idx="1" type="subTitle"/>
          </p:nvPr>
        </p:nvSpPr>
        <p:spPr>
          <a:xfrm>
            <a:off x="313775" y="1014625"/>
            <a:ext cx="3882000" cy="38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2C4C9"/>
                </a:solidFill>
              </a:rPr>
              <a:t>The Simulation</a:t>
            </a:r>
            <a:endParaRPr sz="2000">
              <a:solidFill>
                <a:srgbClr val="A2C4C9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This project models the core physics of a lava lamp, creating an emergent simulation of convection currents.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Blobs of 'wax' are simulated as particles that change density based on temperature.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 heat source at the bottom causes blobs to become less dense and rise. Away from the zone, blobs experience cooling and eventually fall back down.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/>
              <a:t>This cycle creates a continuous, life-like, and unpredictable motion.</a:t>
            </a:r>
            <a:endParaRPr/>
          </a:p>
        </p:txBody>
      </p:sp>
      <p:cxnSp>
        <p:nvCxnSpPr>
          <p:cNvPr id="117" name="Google Shape;117;p23"/>
          <p:cNvCxnSpPr/>
          <p:nvPr/>
        </p:nvCxnSpPr>
        <p:spPr>
          <a:xfrm>
            <a:off x="313775" y="957250"/>
            <a:ext cx="851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23"/>
          <p:cNvSpPr txBox="1"/>
          <p:nvPr>
            <p:ph idx="1" type="subTitle"/>
          </p:nvPr>
        </p:nvSpPr>
        <p:spPr>
          <a:xfrm>
            <a:off x="4423775" y="1014625"/>
            <a:ext cx="4228500" cy="38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2C4C9"/>
                </a:solidFill>
              </a:rPr>
              <a:t>The Methods</a:t>
            </a:r>
            <a:endParaRPr sz="2000">
              <a:solidFill>
                <a:srgbClr val="A2C4C9"/>
              </a:solidFill>
            </a:endParaRPr>
          </a:p>
          <a:p>
            <a:pPr indent="-292100" lvl="0" marL="457200" rtl="0" algn="l">
              <a:spcBef>
                <a:spcPts val="100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The simulation uses a particle-based physics engine with a "gooey" visual layer.</a:t>
            </a:r>
            <a:endParaRPr/>
          </a:p>
          <a:p>
            <a:pPr indent="-292100" lvl="0" marL="457200" rtl="0" algn="l">
              <a:spcBef>
                <a:spcPts val="100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Physics Engine: A system of ODEs (Ordinary Differential Equations) tracks each blob's state (position, velocity, temp).</a:t>
            </a:r>
            <a:endParaRPr/>
          </a:p>
          <a:p>
            <a:pPr indent="-292100" lvl="0" marL="457200" rtl="0" algn="l">
              <a:spcBef>
                <a:spcPts val="100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Solver: Solved using scipy.integrate.solve_ivp with the adaptive RK45 (Runge-Kutta-Fehlberg) method.</a:t>
            </a:r>
            <a:endParaRPr/>
          </a:p>
          <a:p>
            <a:pPr indent="-292100" lvl="0" marL="457200" rtl="0" algn="l">
              <a:spcBef>
                <a:spcPts val="1000"/>
              </a:spcBef>
              <a:spcAft>
                <a:spcPts val="1000"/>
              </a:spcAft>
              <a:buSzPts val="1000"/>
              <a:buChar char="●"/>
            </a:pPr>
            <a:r>
              <a:rPr lang="en"/>
              <a:t>Visuals: A Metaball algorithm is used to 'skin' the particles, creating the fluid "blobby" visual effect from their positions.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228600" y="228600"/>
            <a:ext cx="868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</a:t>
            </a:r>
            <a:endParaRPr/>
          </a:p>
        </p:txBody>
      </p:sp>
      <p:cxnSp>
        <p:nvCxnSpPr>
          <p:cNvPr id="124" name="Google Shape;124;p24"/>
          <p:cNvCxnSpPr/>
          <p:nvPr/>
        </p:nvCxnSpPr>
        <p:spPr>
          <a:xfrm>
            <a:off x="313775" y="889475"/>
            <a:ext cx="851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5" name="Google Shape;125;p24" title="lava_lamp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0088" y="1046100"/>
            <a:ext cx="5045574" cy="37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lectric Field Concepts by Slidesgo">
  <a:themeElements>
    <a:clrScheme name="Simple Light">
      <a:dk1>
        <a:srgbClr val="FFFFFF"/>
      </a:dk1>
      <a:lt1>
        <a:srgbClr val="0C0E1D"/>
      </a:lt1>
      <a:dk2>
        <a:srgbClr val="FFFFFF"/>
      </a:dk2>
      <a:lt2>
        <a:srgbClr val="FFFFFF"/>
      </a:lt2>
      <a:accent1>
        <a:srgbClr val="708CB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