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3a3e29d47e4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3a3e29d47e4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a3e29d47e4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a3e29d47e4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3a3e29d47e4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3a3e29d47e4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3.png"/><Relationship Id="rId4" Type="http://schemas.openxmlformats.org/officeDocument/2006/relationships/image" Target="../media/image5.png"/><Relationship Id="rId5" Type="http://schemas.openxmlformats.org/officeDocument/2006/relationships/image" Target="../media/image4.png"/><Relationship Id="rId6"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hyperlink" Target="http://www.youtube.com/watch?v=RiXzWrn0ZT8" TargetMode="Externa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http://www.youtube.com/watch?v=XUEGQm4jNm4" TargetMode="Externa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234475"/>
            <a:ext cx="8520600" cy="792600"/>
          </a:xfrm>
          <a:prstGeom prst="rect">
            <a:avLst/>
          </a:prstGeom>
          <a:noFill/>
          <a:ln cap="flat" cmpd="sng" w="9525">
            <a:solidFill>
              <a:schemeClr val="lt1"/>
            </a:solidFill>
            <a:prstDash val="solid"/>
            <a:round/>
            <a:headEnd len="sm" w="sm" type="none"/>
            <a:tailEnd len="sm" w="sm" type="none"/>
          </a:ln>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a:t>Firework Symphony</a:t>
            </a:r>
            <a:endParaRPr/>
          </a:p>
        </p:txBody>
      </p:sp>
      <p:sp>
        <p:nvSpPr>
          <p:cNvPr id="55" name="Google Shape;55;p13"/>
          <p:cNvSpPr txBox="1"/>
          <p:nvPr>
            <p:ph idx="1" type="subTitle"/>
          </p:nvPr>
        </p:nvSpPr>
        <p:spPr>
          <a:xfrm>
            <a:off x="311700" y="4187200"/>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solidFill>
                  <a:schemeClr val="dk1"/>
                </a:solidFill>
              </a:rPr>
              <a:t>Tamnhi Vu</a:t>
            </a:r>
            <a:endParaRPr>
              <a:solidFill>
                <a:schemeClr val="dk1"/>
              </a:solidFill>
            </a:endParaRPr>
          </a:p>
        </p:txBody>
      </p:sp>
      <p:pic>
        <p:nvPicPr>
          <p:cNvPr id="56" name="Google Shape;56;p13" title="Screenshot 2025-12-02 at 10.38.12 PM.png"/>
          <p:cNvPicPr preferRelativeResize="0"/>
          <p:nvPr/>
        </p:nvPicPr>
        <p:blipFill rotWithShape="1">
          <a:blip r:embed="rId3">
            <a:alphaModFix/>
          </a:blip>
          <a:srcRect b="0" l="0" r="6498" t="0"/>
          <a:stretch/>
        </p:blipFill>
        <p:spPr>
          <a:xfrm>
            <a:off x="2775262" y="1454625"/>
            <a:ext cx="3593474" cy="242197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title"/>
          </p:nvPr>
        </p:nvSpPr>
        <p:spPr>
          <a:xfrm>
            <a:off x="311700" y="215225"/>
            <a:ext cx="31632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t>Project Overview</a:t>
            </a:r>
            <a:endParaRPr b="1"/>
          </a:p>
        </p:txBody>
      </p:sp>
      <p:sp>
        <p:nvSpPr>
          <p:cNvPr id="62" name="Google Shape;62;p14"/>
          <p:cNvSpPr txBox="1"/>
          <p:nvPr>
            <p:ph idx="1" type="body"/>
          </p:nvPr>
        </p:nvSpPr>
        <p:spPr>
          <a:xfrm>
            <a:off x="226025" y="787925"/>
            <a:ext cx="4117500" cy="3172500"/>
          </a:xfrm>
          <a:prstGeom prst="rect">
            <a:avLst/>
          </a:prstGeom>
        </p:spPr>
        <p:txBody>
          <a:bodyPr anchorCtr="0" anchor="t" bIns="91425" lIns="91425" spcFirstLastPara="1" rIns="91425" wrap="square" tIns="91425">
            <a:normAutofit/>
          </a:bodyPr>
          <a:lstStyle/>
          <a:p>
            <a:pPr indent="0" lvl="0" marL="0" rtl="0" algn="l">
              <a:spcBef>
                <a:spcPts val="1400"/>
              </a:spcBef>
              <a:spcAft>
                <a:spcPts val="0"/>
              </a:spcAft>
              <a:buNone/>
            </a:pPr>
            <a:r>
              <a:rPr b="1" lang="en" sz="1100">
                <a:solidFill>
                  <a:schemeClr val="dk1"/>
                </a:solidFill>
              </a:rPr>
              <a:t>Goal</a:t>
            </a:r>
            <a:endParaRPr b="1" sz="1100">
              <a:solidFill>
                <a:schemeClr val="dk1"/>
              </a:solidFill>
            </a:endParaRPr>
          </a:p>
          <a:p>
            <a:pPr indent="0" lvl="0" marL="0" rtl="0" algn="l">
              <a:spcBef>
                <a:spcPts val="1200"/>
              </a:spcBef>
              <a:spcAft>
                <a:spcPts val="0"/>
              </a:spcAft>
              <a:buNone/>
            </a:pPr>
            <a:r>
              <a:rPr lang="en" sz="1100">
                <a:solidFill>
                  <a:schemeClr val="dk1"/>
                </a:solidFill>
              </a:rPr>
              <a:t>Simulated fireworks with synchronized music using real physics, random motion, and particle dynamics</a:t>
            </a:r>
            <a:endParaRPr b="1" sz="1100">
              <a:solidFill>
                <a:schemeClr val="dk1"/>
              </a:solidFill>
            </a:endParaRPr>
          </a:p>
          <a:p>
            <a:pPr indent="0" lvl="0" marL="0" rtl="0" algn="l">
              <a:spcBef>
                <a:spcPts val="1400"/>
              </a:spcBef>
              <a:spcAft>
                <a:spcPts val="0"/>
              </a:spcAft>
              <a:buNone/>
            </a:pPr>
            <a:r>
              <a:rPr b="1" lang="en" sz="1100">
                <a:solidFill>
                  <a:schemeClr val="dk1"/>
                </a:solidFill>
              </a:rPr>
              <a:t>Key Features</a:t>
            </a:r>
            <a:endParaRPr b="1" sz="1100">
              <a:solidFill>
                <a:schemeClr val="dk1"/>
              </a:solidFill>
            </a:endParaRPr>
          </a:p>
          <a:p>
            <a:pPr indent="-298450" lvl="0" marL="457200" rtl="0" algn="l">
              <a:spcBef>
                <a:spcPts val="1200"/>
              </a:spcBef>
              <a:spcAft>
                <a:spcPts val="0"/>
              </a:spcAft>
              <a:buClr>
                <a:schemeClr val="dk1"/>
              </a:buClr>
              <a:buSzPts val="1100"/>
              <a:buChar char="●"/>
            </a:pPr>
            <a:r>
              <a:rPr lang="en" sz="1100">
                <a:solidFill>
                  <a:schemeClr val="dk1"/>
                </a:solidFill>
              </a:rPr>
              <a:t>Rockets launches based on physics</a:t>
            </a:r>
            <a:br>
              <a:rPr lang="en" sz="1100">
                <a:solidFill>
                  <a:schemeClr val="dk1"/>
                </a:solidFill>
              </a:rPr>
            </a:b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Explosions create multiple particles</a:t>
            </a:r>
            <a:br>
              <a:rPr lang="en" sz="1100">
                <a:solidFill>
                  <a:schemeClr val="dk1"/>
                </a:solidFill>
              </a:rPr>
            </a:b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Particles disperse, fade, and fall under gravity</a:t>
            </a:r>
            <a:br>
              <a:rPr lang="en" sz="1100">
                <a:solidFill>
                  <a:schemeClr val="dk1"/>
                </a:solidFill>
              </a:rPr>
            </a:b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Custom shape fireworks</a:t>
            </a:r>
            <a:br>
              <a:rPr lang="en" sz="1100">
                <a:solidFill>
                  <a:schemeClr val="dk1"/>
                </a:solidFill>
              </a:rPr>
            </a:b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Beat detection will trigger timed rocket launches</a:t>
            </a:r>
            <a:endParaRPr sz="1300">
              <a:solidFill>
                <a:schemeClr val="dk1"/>
              </a:solidFill>
            </a:endParaRPr>
          </a:p>
        </p:txBody>
      </p:sp>
      <p:sp>
        <p:nvSpPr>
          <p:cNvPr id="63" name="Google Shape;63;p14"/>
          <p:cNvSpPr txBox="1"/>
          <p:nvPr>
            <p:ph idx="1" type="body"/>
          </p:nvPr>
        </p:nvSpPr>
        <p:spPr>
          <a:xfrm>
            <a:off x="4572000" y="1210800"/>
            <a:ext cx="4572000" cy="3992700"/>
          </a:xfrm>
          <a:prstGeom prst="rect">
            <a:avLst/>
          </a:prstGeom>
        </p:spPr>
        <p:txBody>
          <a:bodyPr anchorCtr="0" anchor="t" bIns="91425" lIns="91425" spcFirstLastPara="1" rIns="91425" wrap="square" tIns="91425">
            <a:normAutofit lnSpcReduction="20000"/>
          </a:bodyPr>
          <a:lstStyle/>
          <a:p>
            <a:pPr indent="0" lvl="0" marL="0" rtl="0" algn="l">
              <a:spcBef>
                <a:spcPts val="1400"/>
              </a:spcBef>
              <a:spcAft>
                <a:spcPts val="0"/>
              </a:spcAft>
              <a:buClr>
                <a:schemeClr val="dk1"/>
              </a:buClr>
              <a:buSzPts val="1100"/>
              <a:buFont typeface="Arial"/>
              <a:buNone/>
            </a:pPr>
            <a:r>
              <a:rPr b="1" lang="en" sz="1100">
                <a:solidFill>
                  <a:schemeClr val="dk1"/>
                </a:solidFill>
              </a:rPr>
              <a:t>Techniques Used</a:t>
            </a:r>
            <a:endParaRPr b="1" sz="1100">
              <a:solidFill>
                <a:schemeClr val="dk1"/>
              </a:solidFill>
            </a:endParaRPr>
          </a:p>
          <a:p>
            <a:pPr indent="-298450" lvl="0" marL="457200" rtl="0" algn="l">
              <a:spcBef>
                <a:spcPts val="1200"/>
              </a:spcBef>
              <a:spcAft>
                <a:spcPts val="0"/>
              </a:spcAft>
              <a:buClr>
                <a:schemeClr val="dk1"/>
              </a:buClr>
              <a:buSzPts val="1100"/>
              <a:buChar char="●"/>
            </a:pPr>
            <a:r>
              <a:rPr lang="en" sz="1100">
                <a:solidFill>
                  <a:schemeClr val="dk1"/>
                </a:solidFill>
              </a:rPr>
              <a:t>Newton’s equations of motion</a:t>
            </a:r>
            <a:br>
              <a:rPr lang="en" sz="1100">
                <a:solidFill>
                  <a:schemeClr val="dk1"/>
                </a:solidFill>
              </a:rPr>
            </a:b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Ordinary Differential Equations  updates per animation frame</a:t>
            </a:r>
            <a:br>
              <a:rPr lang="en" sz="1100">
                <a:solidFill>
                  <a:schemeClr val="dk1"/>
                </a:solidFill>
              </a:rPr>
            </a:b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Random walks via noise in particle velocities</a:t>
            </a:r>
            <a:br>
              <a:rPr lang="en" sz="1100">
                <a:solidFill>
                  <a:schemeClr val="dk1"/>
                </a:solidFill>
              </a:rPr>
            </a:b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Beat detection using librosa</a:t>
            </a:r>
            <a:br>
              <a:rPr lang="en" sz="1100">
                <a:solidFill>
                  <a:schemeClr val="dk1"/>
                </a:solidFill>
              </a:rPr>
            </a:b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Scatter-plot animation using matplotlib</a:t>
            </a:r>
            <a:endParaRPr sz="1100">
              <a:solidFill>
                <a:schemeClr val="dk1"/>
              </a:solidFill>
            </a:endParaRPr>
          </a:p>
          <a:p>
            <a:pPr indent="0" lvl="0" marL="0" rtl="0" algn="l">
              <a:spcBef>
                <a:spcPts val="1200"/>
              </a:spcBef>
              <a:spcAft>
                <a:spcPts val="0"/>
              </a:spcAft>
              <a:buNone/>
            </a:pPr>
            <a:r>
              <a:rPr b="1" lang="en" sz="1100">
                <a:solidFill>
                  <a:schemeClr val="dk1"/>
                </a:solidFill>
              </a:rPr>
              <a:t>Inspiration (ODE Lectures)</a:t>
            </a:r>
            <a:endParaRPr b="1" sz="1100">
              <a:solidFill>
                <a:schemeClr val="dk1"/>
              </a:solidFill>
            </a:endParaRPr>
          </a:p>
          <a:p>
            <a:pPr indent="-298450" lvl="0" marL="457200" rtl="0" algn="l">
              <a:spcBef>
                <a:spcPts val="1200"/>
              </a:spcBef>
              <a:spcAft>
                <a:spcPts val="0"/>
              </a:spcAft>
              <a:buClr>
                <a:schemeClr val="dk1"/>
              </a:buClr>
              <a:buSzPts val="1100"/>
              <a:buChar char="●"/>
            </a:pPr>
            <a:r>
              <a:rPr lang="en" sz="1100">
                <a:solidFill>
                  <a:schemeClr val="dk1"/>
                </a:solidFill>
              </a:rPr>
              <a:t>Made my rocket and particles obey Newton's Equations where gravity acts as the main force</a:t>
            </a: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Lecture 20: Euler Method Update </a:t>
            </a:r>
            <a:endParaRPr sz="1100">
              <a:solidFill>
                <a:schemeClr val="dk1"/>
              </a:solidFill>
            </a:endParaRPr>
          </a:p>
          <a:p>
            <a:pPr indent="-298450" lvl="1" marL="914400" rtl="0" algn="l">
              <a:spcBef>
                <a:spcPts val="0"/>
              </a:spcBef>
              <a:spcAft>
                <a:spcPts val="0"/>
              </a:spcAft>
              <a:buClr>
                <a:schemeClr val="dk1"/>
              </a:buClr>
              <a:buSzPts val="1100"/>
              <a:buChar char="○"/>
            </a:pPr>
            <a:r>
              <a:rPr lang="en" sz="1100">
                <a:solidFill>
                  <a:schemeClr val="dk1"/>
                </a:solidFill>
              </a:rPr>
              <a:t>Used discrete-time update formulas for position and velocity update</a:t>
            </a:r>
            <a:endParaRPr sz="1100">
              <a:solidFill>
                <a:schemeClr val="dk1"/>
              </a:solidFill>
            </a:endParaRPr>
          </a:p>
          <a:p>
            <a:pPr indent="-298450" lvl="2" marL="1371600" rtl="0" algn="l">
              <a:spcBef>
                <a:spcPts val="0"/>
              </a:spcBef>
              <a:spcAft>
                <a:spcPts val="0"/>
              </a:spcAft>
              <a:buClr>
                <a:schemeClr val="dk1"/>
              </a:buClr>
              <a:buSzPts val="1100"/>
              <a:buChar char="■"/>
            </a:pPr>
            <a:r>
              <a:rPr lang="en" sz="1100">
                <a:solidFill>
                  <a:schemeClr val="dk1"/>
                </a:solidFill>
              </a:rPr>
              <a:t>Implemented these update equations for each animation frame where each particle has a state vector and the updated vector will replace the previous one</a:t>
            </a:r>
            <a:endParaRPr sz="1100">
              <a:solidFill>
                <a:schemeClr val="dk1"/>
              </a:solidFill>
            </a:endParaRPr>
          </a:p>
        </p:txBody>
      </p:sp>
      <p:pic>
        <p:nvPicPr>
          <p:cNvPr id="64" name="Google Shape;64;p14" title="Screenshot 2025-12-03 at 11.08.02 AM.png"/>
          <p:cNvPicPr preferRelativeResize="0"/>
          <p:nvPr/>
        </p:nvPicPr>
        <p:blipFill>
          <a:blip r:embed="rId3">
            <a:alphaModFix/>
          </a:blip>
          <a:stretch>
            <a:fillRect/>
          </a:stretch>
        </p:blipFill>
        <p:spPr>
          <a:xfrm>
            <a:off x="7481150" y="0"/>
            <a:ext cx="1662850" cy="1066300"/>
          </a:xfrm>
          <a:prstGeom prst="rect">
            <a:avLst/>
          </a:prstGeom>
          <a:noFill/>
          <a:ln>
            <a:noFill/>
          </a:ln>
        </p:spPr>
      </p:pic>
      <p:pic>
        <p:nvPicPr>
          <p:cNvPr id="65" name="Google Shape;65;p14" title="Screenshot 2025-12-03 at 11.14.02 AM.png"/>
          <p:cNvPicPr preferRelativeResize="0"/>
          <p:nvPr/>
        </p:nvPicPr>
        <p:blipFill rotWithShape="1">
          <a:blip r:embed="rId4">
            <a:alphaModFix/>
          </a:blip>
          <a:srcRect b="27420" l="1370" r="0" t="0"/>
          <a:stretch/>
        </p:blipFill>
        <p:spPr>
          <a:xfrm>
            <a:off x="3228825" y="4381950"/>
            <a:ext cx="2155950" cy="761550"/>
          </a:xfrm>
          <a:prstGeom prst="rect">
            <a:avLst/>
          </a:prstGeom>
          <a:noFill/>
          <a:ln>
            <a:noFill/>
          </a:ln>
        </p:spPr>
      </p:pic>
      <p:pic>
        <p:nvPicPr>
          <p:cNvPr id="66" name="Google Shape;66;p14" title="Screenshot 2025-12-03 at 11.21.13 AM.png"/>
          <p:cNvPicPr preferRelativeResize="0"/>
          <p:nvPr/>
        </p:nvPicPr>
        <p:blipFill>
          <a:blip r:embed="rId5">
            <a:alphaModFix/>
          </a:blip>
          <a:stretch>
            <a:fillRect/>
          </a:stretch>
        </p:blipFill>
        <p:spPr>
          <a:xfrm>
            <a:off x="311700" y="4077275"/>
            <a:ext cx="2487975" cy="1066300"/>
          </a:xfrm>
          <a:prstGeom prst="rect">
            <a:avLst/>
          </a:prstGeom>
          <a:noFill/>
          <a:ln>
            <a:noFill/>
          </a:ln>
        </p:spPr>
      </p:pic>
      <p:pic>
        <p:nvPicPr>
          <p:cNvPr id="67" name="Google Shape;67;p14" title="Screenshot 2025-12-03 at 11.28.41 AM.png"/>
          <p:cNvPicPr preferRelativeResize="0"/>
          <p:nvPr/>
        </p:nvPicPr>
        <p:blipFill rotWithShape="1">
          <a:blip r:embed="rId6">
            <a:alphaModFix/>
          </a:blip>
          <a:srcRect b="0" l="15342" r="31918" t="14886"/>
          <a:stretch/>
        </p:blipFill>
        <p:spPr>
          <a:xfrm>
            <a:off x="5989450" y="0"/>
            <a:ext cx="1162375" cy="10663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pic>
        <p:nvPicPr>
          <p:cNvPr descr="In this animation, I created a firework show synchronized to Jingle Bells to get into the holiday spirit. Each rocket launches on a detected musical beat and rises into the sky before exploding into particles. Their motion follows Newton’s laws, with gravity pulling the particles downward as they fade. The simulation includes a variety of colored explosions, as well as special shape fireworks such as snowman, snowflake, star, and heart fireworks generated from vector outlines. The animation was rendered using particle dynamics, random motion, and physics-based updates to create a lively and realistic firework performance set to a Christmas iconic tune.&#10;Author: Tamnhi Vu" id="72" name="Google Shape;72;p15" title="animation1.mp4">
            <a:hlinkClick r:id="rId3"/>
          </p:cNvPr>
          <p:cNvPicPr preferRelativeResize="0"/>
          <p:nvPr/>
        </p:nvPicPr>
        <p:blipFill>
          <a:blip r:embed="rId4">
            <a:alphaModFix/>
          </a:blip>
          <a:stretch>
            <a:fillRect/>
          </a:stretch>
        </p:blipFill>
        <p:spPr>
          <a:xfrm>
            <a:off x="0" y="0"/>
            <a:ext cx="9144000" cy="51435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72"/>
                                        </p:tgtEl>
                                        <p:attrNameLst>
                                          <p:attrName>style.visibility</p:attrName>
                                        </p:attrNameLst>
                                      </p:cBhvr>
                                      <p:to>
                                        <p:strVal val="visible"/>
                                      </p:to>
                                    </p:set>
                                    <p:animEffect filter="fade" transition="in">
                                      <p:cBhvr>
                                        <p:cTn dur="1000"/>
                                        <p:tgtEl>
                                          <p:spTgt spid="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pic>
        <p:nvPicPr>
          <p:cNvPr descr="In this animation, I created a firework show synchronized to the UC Berkeley fight song Big C. Each rocket launches on a detected musical beat and rises into the sky before exploding into particles. Their motion follows Newton’s laws, with gravity pulling the particles downward as they fade. The simulation includes a variety of colored explosions, as well as special shape fireworks such as bears, hearts, and a custom EPS 109 text firework generated from vector outlines. The animation was rendered using particle dynamics, random motion, and physics-based updates to create a lively and realistic firework performance set to Berkeley’s iconic tune.&#10;&#10;Author: Tamnhi Vu" id="77" name="Google Shape;77;p16" title="animation2.mp4">
            <a:hlinkClick r:id="rId3"/>
          </p:cNvPr>
          <p:cNvPicPr preferRelativeResize="0"/>
          <p:nvPr/>
        </p:nvPicPr>
        <p:blipFill>
          <a:blip r:embed="rId4">
            <a:alphaModFix/>
          </a:blip>
          <a:stretch>
            <a:fillRect/>
          </a:stretch>
        </p:blipFill>
        <p:spPr>
          <a:xfrm>
            <a:off x="0" y="0"/>
            <a:ext cx="9144000" cy="51435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77"/>
                                        </p:tgtEl>
                                        <p:attrNameLst>
                                          <p:attrName>style.visibility</p:attrName>
                                        </p:attrNameLst>
                                      </p:cBhvr>
                                      <p:to>
                                        <p:strVal val="visible"/>
                                      </p:to>
                                    </p:set>
                                    <p:animEffect filter="fade" transition="in">
                                      <p:cBhvr>
                                        <p:cTn dur="1000"/>
                                        <p:tgtEl>
                                          <p:spTgt spid="7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