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0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ad4ce9627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ad4ce9627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the star’s angular momentum is small enough, it’s pericenter will fall into the blackhole’s tidal radius and be ripped apart. The star is then disrupted and lost. If j is closer to 1, it will have a higher likelihood of falling into the BH, if j is close to 0 it will likely never fall in the BH. Tiny Kicks from other stars diffuse j downwards.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ad4ce9627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ad4ce9627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ad58455f59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ad58455f59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The variable,epsilon ,is added to ensure gravity at the center of the Black Hole does not blow up to infinity;        = (0.3 * Tidal Radius) in this simulation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ad58455f59_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ad58455f59_3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41c7252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a41c72529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03650" y="-366300"/>
            <a:ext cx="8520600" cy="20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Loss Cone in Tidal Disruptions</a:t>
            </a:r>
            <a:endParaRPr sz="4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740850" y="4279075"/>
            <a:ext cx="5446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Max Velasquez </a:t>
            </a:r>
            <a:endParaRPr sz="2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D29AA"/>
            </a:gs>
            <a:gs pos="100000">
              <a:srgbClr val="1E123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-2130375" y="102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the Loss Cone?</a:t>
            </a:r>
            <a:endParaRPr sz="242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320575" y="102075"/>
            <a:ext cx="4485900" cy="8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set of orbits that dive too close to the black hole; depends on stars angular momentum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746775" y="645775"/>
            <a:ext cx="2766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Defining Equations: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3" name="Google Shape;63;p14" title="Screenshot 2025-12-03 at 7.08.4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252" y="1167948"/>
            <a:ext cx="127135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94750" y="1855375"/>
            <a:ext cx="3906600" cy="28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850" tIns="81850" rIns="81850" bIns="818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1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 = Star’s normalized Angular Momentum</a:t>
            </a:r>
            <a:endParaRPr sz="151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1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 = Star’s Angular Momentum</a:t>
            </a:r>
            <a:endParaRPr sz="151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1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= Angular Momentum of Circular Orbit </a:t>
            </a:r>
            <a:endParaRPr sz="151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1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= Orbital Energy</a:t>
            </a:r>
            <a:endParaRPr sz="151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1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= The critical angular momentum @ the tidal radius</a:t>
            </a:r>
            <a:endParaRPr sz="151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1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Loss Cone Region: </a:t>
            </a:r>
            <a:r>
              <a:rPr lang="en" sz="1511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 &lt;</a:t>
            </a:r>
            <a:r>
              <a:rPr lang="en" sz="151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1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1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-lower j → star passes closer to Black Hole</a:t>
            </a:r>
            <a:endParaRPr sz="151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1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1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1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1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1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1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endParaRPr sz="161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1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1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5" name="Google Shape;65;p14" title="Screenshot 2025-12-03 at 7.19.1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000" y="2571743"/>
            <a:ext cx="474425" cy="2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 title="Screenshot 2025-12-03 at 7.35.2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000" y="3327976"/>
            <a:ext cx="474425" cy="24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title="Screenshot 2025-12-03 at 7.35.2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0948" y="4009884"/>
            <a:ext cx="571356" cy="29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 title="Screenshot 2025-12-03 at 7.44.0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9450" y="830925"/>
            <a:ext cx="5063700" cy="392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D29AA"/>
            </a:gs>
            <a:gs pos="100000">
              <a:srgbClr val="1E123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4041325" y="162075"/>
            <a:ext cx="512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43325" y="97250"/>
            <a:ext cx="9044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Overtime, each star’s gravity will interact with another star, pushing some into the loss cone </a:t>
            </a:r>
            <a:endParaRPr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loss_cone_phase_space">
            <a:hlinkClick r:id="" action="ppaction://media"/>
            <a:extLst>
              <a:ext uri="{FF2B5EF4-FFF2-40B4-BE49-F238E27FC236}">
                <a16:creationId xmlns:a16="http://schemas.microsoft.com/office/drawing/2014/main" id="{479A96B1-CC0C-7798-0B88-2C259BAD4C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3246" y="543650"/>
            <a:ext cx="4573556" cy="4573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D29AA"/>
            </a:gs>
            <a:gs pos="100000">
              <a:srgbClr val="1E123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06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Methods &amp; What's Being Simulated</a:t>
            </a:r>
            <a:r>
              <a:rPr lang="en"/>
              <a:t> 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257450" y="658500"/>
            <a:ext cx="8520600" cy="15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Monte Carlo Diffusion in angular momentum (j)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Random stellar encounters contribute to angular momentum diffusion in J over time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Kepler ODE - Velocity-Verlet For Kepler Orbits 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2" name="Google Shape;82;p16" title="Screenshot 2025-12-03 at 10.29.51 PM.png"/>
          <p:cNvPicPr preferRelativeResize="0"/>
          <p:nvPr/>
        </p:nvPicPr>
        <p:blipFill rotWithShape="1">
          <a:blip r:embed="rId3">
            <a:alphaModFix/>
          </a:blip>
          <a:srcRect l="9556" r="-106600" b="-106611"/>
          <a:stretch/>
        </p:blipFill>
        <p:spPr>
          <a:xfrm>
            <a:off x="1753850" y="2378788"/>
            <a:ext cx="1950875" cy="10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 title="Screenshot 2025-12-03 at 10.31.21 PM.png"/>
          <p:cNvPicPr preferRelativeResize="0"/>
          <p:nvPr/>
        </p:nvPicPr>
        <p:blipFill rotWithShape="1">
          <a:blip r:embed="rId4">
            <a:alphaModFix/>
          </a:blip>
          <a:srcRect t="13201"/>
          <a:stretch/>
        </p:blipFill>
        <p:spPr>
          <a:xfrm>
            <a:off x="3450050" y="2378800"/>
            <a:ext cx="4197150" cy="4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485300" y="2994475"/>
            <a:ext cx="80649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Loss Cone Rule: j &lt;             including when the pericenter distance is &lt; tidal radius </a:t>
            </a:r>
            <a:endParaRPr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Staged Accretion by predicting when pericenter distance is roughly equal to the tidal radius </a:t>
            </a:r>
            <a:endParaRPr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Small Velocity Reorientations contributing to feeding of the loss cone</a:t>
            </a:r>
            <a:endParaRPr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Disk Visuals: Debris Particles &amp; Increased Brightness of disk the more it accretes </a:t>
            </a:r>
            <a:endParaRPr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5" name="Google Shape;85;p16" title="Screenshot 2025-12-03 at 7.35.2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8823" y="3118509"/>
            <a:ext cx="571356" cy="297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D29AA"/>
            </a:gs>
            <a:gs pos="100000">
              <a:srgbClr val="1E123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/>
        </p:nvSpPr>
        <p:spPr>
          <a:xfrm>
            <a:off x="4041325" y="162075"/>
            <a:ext cx="512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43325" y="0"/>
            <a:ext cx="904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Results: 3D Loss Cone Accretion (Normal Speed)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loss_cone_3D_orbits">
            <a:hlinkClick r:id="" action="ppaction://media"/>
            <a:extLst>
              <a:ext uri="{FF2B5EF4-FFF2-40B4-BE49-F238E27FC236}">
                <a16:creationId xmlns:a16="http://schemas.microsoft.com/office/drawing/2014/main" id="{BCD075D2-BE1E-3588-0569-2DAAF5139F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7704" y="392925"/>
            <a:ext cx="4393633" cy="4393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D29AA"/>
            </a:gs>
            <a:gs pos="100000">
              <a:srgbClr val="1E123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/>
        </p:nvSpPr>
        <p:spPr>
          <a:xfrm>
            <a:off x="4041325" y="162075"/>
            <a:ext cx="512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43325" y="0"/>
            <a:ext cx="904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Results: 3D Loss Cone Accretion (Slowed Down)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loss_cone_3D_2xslower">
            <a:hlinkClick r:id="" action="ppaction://media"/>
            <a:extLst>
              <a:ext uri="{FF2B5EF4-FFF2-40B4-BE49-F238E27FC236}">
                <a16:creationId xmlns:a16="http://schemas.microsoft.com/office/drawing/2014/main" id="{FEB14CC5-F9F8-C595-B0F6-83D229C2C2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8920" y="496765"/>
            <a:ext cx="4313210" cy="4313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</Words>
  <Application>Microsoft Office PowerPoint</Application>
  <PresentationFormat>On-screen Show (16:9)</PresentationFormat>
  <Paragraphs>31</Paragraphs>
  <Slides>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Times New Roman</vt:lpstr>
      <vt:lpstr>Simple Light</vt:lpstr>
      <vt:lpstr>The Loss Cone in Tidal Disruptions</vt:lpstr>
      <vt:lpstr>What is the Loss Cone?</vt:lpstr>
      <vt:lpstr>PowerPoint Presentation</vt:lpstr>
      <vt:lpstr>Methods &amp; What's Being Simulated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Eyouel Abate</cp:lastModifiedBy>
  <cp:revision>1</cp:revision>
  <dcterms:modified xsi:type="dcterms:W3CDTF">2025-12-04T20:28:59Z</dcterms:modified>
</cp:coreProperties>
</file>