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59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96" autoAdjust="0"/>
    <p:restoredTop sz="94288" autoAdjust="0"/>
  </p:normalViewPr>
  <p:slideViewPr>
    <p:cSldViewPr>
      <p:cViewPr>
        <p:scale>
          <a:sx n="105" d="100"/>
          <a:sy n="105" d="100"/>
        </p:scale>
        <p:origin x="392" y="1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12/2/25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12/2/25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3" y="-304800"/>
            <a:ext cx="9448798" cy="2667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Simulating Fog Dynamics Over Terrain: A 2D Advection–Diffusion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6112" y="2449727"/>
            <a:ext cx="3276600" cy="440724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Noor Rauf</a:t>
            </a:r>
          </a:p>
        </p:txBody>
      </p:sp>
      <p:pic>
        <p:nvPicPr>
          <p:cNvPr id="1026" name="Picture 2" descr="2D Advection Diffusion | MATLAB Simulation | Crank Nicholson Scheme -  YouTube">
            <a:extLst>
              <a:ext uri="{FF2B5EF4-FFF2-40B4-BE49-F238E27FC236}">
                <a16:creationId xmlns:a16="http://schemas.microsoft.com/office/drawing/2014/main" id="{42A880C9-806A-4502-DDD8-791BAA57F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" b="5955"/>
          <a:stretch>
            <a:fillRect/>
          </a:stretch>
        </p:blipFill>
        <p:spPr bwMode="auto">
          <a:xfrm>
            <a:off x="2779712" y="2890451"/>
            <a:ext cx="6629400" cy="328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686D8F-F7EC-4A58-14BD-8123486DEC1A}"/>
              </a:ext>
            </a:extLst>
          </p:cNvPr>
          <p:cNvSpPr txBox="1"/>
          <p:nvPr/>
        </p:nvSpPr>
        <p:spPr>
          <a:xfrm>
            <a:off x="4811849" y="6353377"/>
            <a:ext cx="2565126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" dirty="0"/>
              <a:t>Image source: https://share.google/images/hxydHUJE52MKfdPeb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3B9FB8-E5C8-8616-2FA6-2F14A24EF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06817"/>
              </p:ext>
            </p:extLst>
          </p:nvPr>
        </p:nvGraphicFramePr>
        <p:xfrm>
          <a:off x="6323013" y="3419856"/>
          <a:ext cx="6790982" cy="3648577"/>
        </p:xfrm>
        <a:graphic>
          <a:graphicData uri="http://schemas.openxmlformats.org/drawingml/2006/table">
            <a:tbl>
              <a:tblPr/>
              <a:tblGrid>
                <a:gridCol w="2794198">
                  <a:extLst>
                    <a:ext uri="{9D8B030D-6E8A-4147-A177-3AD203B41FA5}">
                      <a16:colId xmlns:a16="http://schemas.microsoft.com/office/drawing/2014/main" val="1327442099"/>
                    </a:ext>
                  </a:extLst>
                </a:gridCol>
                <a:gridCol w="3996784">
                  <a:extLst>
                    <a:ext uri="{9D8B030D-6E8A-4147-A177-3AD203B41FA5}">
                      <a16:colId xmlns:a16="http://schemas.microsoft.com/office/drawing/2014/main" val="1284841294"/>
                    </a:ext>
                  </a:extLst>
                </a:gridCol>
              </a:tblGrid>
              <a:tr h="3633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Equation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28224"/>
                  </a:ext>
                </a:extLst>
              </a:tr>
              <a:tr h="63586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dirty="0"/>
                        <a:t>Advection–Diffusion–Decay PDE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238375"/>
                  </a:ext>
                </a:extLst>
              </a:tr>
              <a:tr h="3633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Upwind derivative formulas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dirty="0"/>
                        <a:t>First-Order Upwind Advection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019473"/>
                  </a:ext>
                </a:extLst>
              </a:tr>
              <a:tr h="3633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5-point Laplacian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/>
                        <a:t>Finite Difference Laplacian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639279"/>
                  </a:ext>
                </a:extLst>
              </a:tr>
              <a:tr h="56006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Buoyancy From Terrain Gradient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620302"/>
                  </a:ext>
                </a:extLst>
              </a:tr>
              <a:tr h="63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F^n+1= F^n + </a:t>
                      </a:r>
                      <a:r>
                        <a:rPr lang="el-G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(Advection + Diffusion + Sunlight)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Forward Euler Method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135338"/>
                  </a:ext>
                </a:extLst>
              </a:tr>
              <a:tr h="36335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379751"/>
                  </a:ext>
                </a:extLst>
              </a:tr>
              <a:tr h="36335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8888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5730FEB-CCD1-332E-D47B-67DBD0518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092" y="3850352"/>
            <a:ext cx="2201091" cy="465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28475-B9B9-3B45-863F-AE3361E5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699" y="5272369"/>
            <a:ext cx="990600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D4FE9-9998-786C-55EE-3094108152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591"/>
          <a:stretch>
            <a:fillRect/>
          </a:stretch>
        </p:blipFill>
        <p:spPr>
          <a:xfrm>
            <a:off x="7600244" y="5272368"/>
            <a:ext cx="950738" cy="3714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A16301-D739-05DB-F3F2-F417451974C4}"/>
              </a:ext>
            </a:extLst>
          </p:cNvPr>
          <p:cNvCxnSpPr>
            <a:cxnSpLocks/>
          </p:cNvCxnSpPr>
          <p:nvPr/>
        </p:nvCxnSpPr>
        <p:spPr>
          <a:xfrm>
            <a:off x="5865812" y="381000"/>
            <a:ext cx="0" cy="62442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2">
            <a:extLst>
              <a:ext uri="{FF2B5EF4-FFF2-40B4-BE49-F238E27FC236}">
                <a16:creationId xmlns:a16="http://schemas.microsoft.com/office/drawing/2014/main" id="{BA22AC01-AC19-DA59-D413-3CD71E2256C1}"/>
              </a:ext>
            </a:extLst>
          </p:cNvPr>
          <p:cNvSpPr txBox="1">
            <a:spLocks/>
          </p:cNvSpPr>
          <p:nvPr/>
        </p:nvSpPr>
        <p:spPr>
          <a:xfrm>
            <a:off x="8150327" y="485774"/>
            <a:ext cx="1822622" cy="69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32916DFF-2D8D-8FF2-6ED6-1D6F0CA3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2" y="472259"/>
            <a:ext cx="1524000" cy="723900"/>
          </a:xfrm>
        </p:spPr>
        <p:txBody>
          <a:bodyPr>
            <a:normAutofit/>
          </a:bodyPr>
          <a:lstStyle/>
          <a:p>
            <a:r>
              <a:rPr lang="en-US" sz="3600" dirty="0"/>
              <a:t>Topic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758D6545-27B4-0346-264F-493C02A67ED9}"/>
              </a:ext>
            </a:extLst>
          </p:cNvPr>
          <p:cNvSpPr txBox="1">
            <a:spLocks/>
          </p:cNvSpPr>
          <p:nvPr/>
        </p:nvSpPr>
        <p:spPr>
          <a:xfrm>
            <a:off x="569914" y="1371599"/>
            <a:ext cx="4838669" cy="1966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Model fog forming and dissolving over natural terrain produced by Perlin noise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Include lighting, shadows, and atmospheric scattering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Consider environmental forces that effect fog dynamics: wind gusts &amp; rainfall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Produce a visually realistic animation using simple physics + numerical methods</a:t>
            </a:r>
          </a:p>
          <a:p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r>
              <a:rPr lang="en-US" sz="1500" dirty="0"/>
              <a:t>Fog density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Fog density is governed by a simplified partial differential equation.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The first component is advection, which moves fog according to the wind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The second component is diffusion, which smooths the fog and imitates small-scale turbulence.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Finally, I applied source and sink terms to represent evaporation, rainfall clearing fog, and terrain-based pooling.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F7F5EDA-E353-5DB9-29C1-135B3BE57F32}"/>
              </a:ext>
            </a:extLst>
          </p:cNvPr>
          <p:cNvSpPr txBox="1">
            <a:spLocks/>
          </p:cNvSpPr>
          <p:nvPr/>
        </p:nvSpPr>
        <p:spPr>
          <a:xfrm>
            <a:off x="6420923" y="1585631"/>
            <a:ext cx="4648194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Numerical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Grid-based finite-difference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Explicit time-stepping (Euler forward)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2D convolution kernels for Laplacian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Lagrangian style advection for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GPU-accelerated through NumPy broadcasting (fast enough for animation)</a:t>
            </a:r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741AF-5491-8C89-1A98-5C80D2485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69DC039C-6744-C899-07B7-0619259B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612" y="21336"/>
            <a:ext cx="2133600" cy="7239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Animation</a:t>
            </a:r>
          </a:p>
        </p:txBody>
      </p:sp>
      <p:pic>
        <p:nvPicPr>
          <p:cNvPr id="2" name="animation.mp4">
            <a:hlinkClick r:id="" action="ppaction://media"/>
            <a:extLst>
              <a:ext uri="{FF2B5EF4-FFF2-40B4-BE49-F238E27FC236}">
                <a16:creationId xmlns:a16="http://schemas.microsoft.com/office/drawing/2014/main" id="{B987D449-C048-1862-4AEE-76293EBE87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2612" y="914400"/>
            <a:ext cx="56769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16x9</Template>
  <TotalTime>125</TotalTime>
  <Words>213</Words>
  <Application>Microsoft Macintosh PowerPoint</Application>
  <PresentationFormat>Custom</PresentationFormat>
  <Paragraphs>34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Euphemia</vt:lpstr>
      <vt:lpstr>Serenity 16x9</vt:lpstr>
      <vt:lpstr>Simulating Fog Dynamics Over Terrain: A 2D Advection–Diffusion Simulation</vt:lpstr>
      <vt:lpstr>Topic</vt:lpstr>
      <vt:lpstr>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Noor Rauf</dc:creator>
  <cp:lastModifiedBy>Noor Rauf</cp:lastModifiedBy>
  <cp:revision>2</cp:revision>
  <dcterms:created xsi:type="dcterms:W3CDTF">2025-12-02T19:39:57Z</dcterms:created>
  <dcterms:modified xsi:type="dcterms:W3CDTF">2025-12-02T21:45:37Z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