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6"/>
  </p:notesMasterIdLst>
  <p:sldIdLst>
    <p:sldId id="256" r:id="rId2"/>
    <p:sldId id="257" r:id="rId3"/>
    <p:sldId id="275" r:id="rId4"/>
    <p:sldId id="258" r:id="rId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7"/>
    </p:embeddedFont>
    <p:embeddedFont>
      <p:font typeface="Urbanist" panose="020B0A04040200000203" pitchFamily="34" charset="77"/>
      <p:regular r:id="rId8"/>
      <p:bold r:id="rId9"/>
      <p:italic r:id="rId10"/>
      <p:boldItalic r:id="rId11"/>
    </p:embeddedFont>
    <p:embeddedFont>
      <p:font typeface="Urbanist Medium" panose="020B0A04040200000203" pitchFamily="34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66262"/>
  </p:normalViewPr>
  <p:slideViewPr>
    <p:cSldViewPr snapToGrid="0">
      <p:cViewPr varScale="1">
        <p:scale>
          <a:sx n="131" d="100"/>
          <a:sy n="131" d="100"/>
        </p:scale>
        <p:origin x="13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a3d46ba6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a3d46ba6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a3d46ba61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a3d46ba61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>
          <a:extLst>
            <a:ext uri="{FF2B5EF4-FFF2-40B4-BE49-F238E27FC236}">
              <a16:creationId xmlns:a16="http://schemas.microsoft.com/office/drawing/2014/main" id="{29406F7A-39BF-1AD8-C155-396ED492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a3d46ba616_1_193:notes">
            <a:extLst>
              <a:ext uri="{FF2B5EF4-FFF2-40B4-BE49-F238E27FC236}">
                <a16:creationId xmlns:a16="http://schemas.microsoft.com/office/drawing/2014/main" id="{9FCA6256-A771-C2C9-46E9-7B3A8BD970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a3d46ba616_1_193:notes">
            <a:extLst>
              <a:ext uri="{FF2B5EF4-FFF2-40B4-BE49-F238E27FC236}">
                <a16:creationId xmlns:a16="http://schemas.microsoft.com/office/drawing/2014/main" id="{2FDB9283-2F94-EDE2-9C11-1E9CDEC77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8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a3d46ba616_1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a3d46ba616_1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BLANK_4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3133" t="16785" r="7834" b="8145"/>
          <a:stretch/>
        </p:blipFill>
        <p:spPr>
          <a:xfrm rot="10800000" flipH="1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rot="10800000" flipH="1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2"/>
          <p:cNvSpPr txBox="1">
            <a:spLocks noGrp="1"/>
          </p:cNvSpPr>
          <p:nvPr>
            <p:ph type="subTitle" idx="5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6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7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8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7" name="Google Shape;367;p31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3" name="Google Shape;373;p32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values">
  <p:cSld name="BLANK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4"/>
          <p:cNvSpPr txBox="1">
            <a:spLocks noGrp="1"/>
          </p:cNvSpPr>
          <p:nvPr>
            <p:ph type="subTitle" idx="5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6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7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8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9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3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2" name="Google Shape;382;p34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0" name="Google Shape;390;p35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35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5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36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37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8" name="Google Shape;408;p37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38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38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6" name="Google Shape;41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8" name="Google Shape;418;p38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38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0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ALT 1">
  <p:cSld name="BLANK_1_1_1_1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r="15469" b="14588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7"/>
          <p:cNvSpPr txBox="1">
            <a:spLocks noGrp="1"/>
          </p:cNvSpPr>
          <p:nvPr>
            <p:ph type="subTitle" idx="4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5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ubTitle" idx="6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ubTitle" idx="7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8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subTitle" idx="9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3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14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5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16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17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18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ds w/ images">
  <p:cSld name="BLANK_1_1_1_1_1_1_1_1_1_1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1" name="Google Shape;141;p10"/>
          <p:cNvSpPr>
            <a:spLocks noGrp="1"/>
          </p:cNvSpPr>
          <p:nvPr>
            <p:ph type="pic" idx="4"/>
          </p:nvPr>
        </p:nvSpPr>
        <p:spPr>
          <a:xfrm>
            <a:off x="4267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>
            <a:spLocks noGrp="1"/>
          </p:cNvSpPr>
          <p:nvPr>
            <p:ph type="subTitle" idx="5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subTitle" idx="6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7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45" name="Google Shape;145;p10"/>
          <p:cNvSpPr>
            <a:spLocks noGrp="1"/>
          </p:cNvSpPr>
          <p:nvPr>
            <p:ph type="pic" idx="8"/>
          </p:nvPr>
        </p:nvSpPr>
        <p:spPr>
          <a:xfrm>
            <a:off x="26218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>
            <a:spLocks noGrp="1"/>
          </p:cNvSpPr>
          <p:nvPr>
            <p:ph type="subTitle" idx="9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subTitle" idx="13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4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49" name="Google Shape;149;p10"/>
          <p:cNvSpPr>
            <a:spLocks noGrp="1"/>
          </p:cNvSpPr>
          <p:nvPr>
            <p:ph type="pic" idx="15"/>
          </p:nvPr>
        </p:nvSpPr>
        <p:spPr>
          <a:xfrm>
            <a:off x="48169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>
            <a:spLocks noGrp="1"/>
          </p:cNvSpPr>
          <p:nvPr>
            <p:ph type="subTitle" idx="16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subTitle" idx="17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8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53" name="Google Shape;153;p10"/>
          <p:cNvSpPr>
            <a:spLocks noGrp="1"/>
          </p:cNvSpPr>
          <p:nvPr>
            <p:ph type="pic" idx="19"/>
          </p:nvPr>
        </p:nvSpPr>
        <p:spPr>
          <a:xfrm>
            <a:off x="70120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>
            <a:spLocks noGrp="1"/>
          </p:cNvSpPr>
          <p:nvPr>
            <p:ph type="subTitle" idx="20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subTitle" idx="21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22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cards">
  <p:cSld name="CUSTOM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4"/>
          <p:cNvSpPr txBox="1">
            <a:spLocks noGrp="1"/>
          </p:cNvSpPr>
          <p:nvPr>
            <p:ph type="title" idx="4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5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6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title" idx="7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8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9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 idx="13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14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5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16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17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18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0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60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/>
          <p:nvPr/>
        </p:nvSpPr>
        <p:spPr>
          <a:xfrm>
            <a:off x="228591" y="3730750"/>
            <a:ext cx="1399200" cy="33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38" name="Google Shape;438;p41"/>
          <p:cNvSpPr txBox="1">
            <a:spLocks noGrp="1"/>
          </p:cNvSpPr>
          <p:nvPr>
            <p:ph type="subTitle" idx="1"/>
          </p:nvPr>
        </p:nvSpPr>
        <p:spPr>
          <a:xfrm>
            <a:off x="228600" y="1425100"/>
            <a:ext cx="3741000" cy="252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840E1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simul</a:t>
            </a:r>
            <a:r>
              <a:rPr lang="en" sz="2600" b="1">
                <a:solidFill>
                  <a:srgbClr val="840E13"/>
                </a:solidFill>
              </a:rPr>
              <a:t>ATE</a:t>
            </a:r>
            <a:r>
              <a:rPr lang="en" sz="2600">
                <a:solidFill>
                  <a:srgbClr val="840E1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: </a:t>
            </a:r>
            <a:r>
              <a:rPr lang="en" sz="2400">
                <a:solidFill>
                  <a:srgbClr val="FAFBFD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Kinetic Track Sorting (Daily Top 25)</a:t>
            </a:r>
            <a:endParaRPr sz="2400">
              <a:solidFill>
                <a:srgbClr val="FAFBFD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39" name="Google Shape;439;p41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440" name="Google Shape;440;p41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Thanhbinh Nguyen - Final Project</a:t>
            </a:r>
            <a:endParaRPr/>
          </a:p>
        </p:txBody>
      </p:sp>
      <p:sp>
        <p:nvSpPr>
          <p:cNvPr id="441" name="Google Shape;441;p41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2025</a:t>
            </a:r>
            <a:endParaRPr/>
          </a:p>
        </p:txBody>
      </p:sp>
      <p:sp>
        <p:nvSpPr>
          <p:cNvPr id="442" name="Google Shape;442;p41"/>
          <p:cNvSpPr txBox="1">
            <a:spLocks noGrp="1"/>
          </p:cNvSpPr>
          <p:nvPr>
            <p:ph type="subTitle" idx="5"/>
          </p:nvPr>
        </p:nvSpPr>
        <p:spPr>
          <a:xfrm>
            <a:off x="295791" y="3801383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Thanhbinh Nguyen</a:t>
            </a:r>
            <a:endParaRPr dirty="0"/>
          </a:p>
        </p:txBody>
      </p:sp>
      <p:sp>
        <p:nvSpPr>
          <p:cNvPr id="443" name="Google Shape;443;p41"/>
          <p:cNvSpPr txBox="1">
            <a:spLocks noGrp="1"/>
          </p:cNvSpPr>
          <p:nvPr>
            <p:ph type="subTitle" idx="7"/>
          </p:nvPr>
        </p:nvSpPr>
        <p:spPr>
          <a:xfrm>
            <a:off x="295791" y="3443434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EPS 109 Fall 2025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44" name="Google Shape;444;p41"/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4433900" y="599825"/>
            <a:ext cx="4199568" cy="314967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1"/>
          <p:cNvSpPr txBox="1">
            <a:spLocks noGrp="1"/>
          </p:cNvSpPr>
          <p:nvPr>
            <p:ph type="subTitle" idx="7"/>
          </p:nvPr>
        </p:nvSpPr>
        <p:spPr>
          <a:xfrm>
            <a:off x="228598" y="2232975"/>
            <a:ext cx="3342000" cy="438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Visualizing sorting algorithms using Molecular Dynamics and Collision Physics.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445;p41">
            <a:extLst>
              <a:ext uri="{FF2B5EF4-FFF2-40B4-BE49-F238E27FC236}">
                <a16:creationId xmlns:a16="http://schemas.microsoft.com/office/drawing/2014/main" id="{CD66D272-0639-F26B-5DAB-D3AF3803DA09}"/>
              </a:ext>
            </a:extLst>
          </p:cNvPr>
          <p:cNvSpPr txBox="1">
            <a:spLocks/>
          </p:cNvSpPr>
          <p:nvPr/>
        </p:nvSpPr>
        <p:spPr>
          <a:xfrm>
            <a:off x="4955391" y="3785800"/>
            <a:ext cx="253108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indent="0" algn="ctr"/>
            <a:r>
              <a:rPr lang="en-US" sz="900" dirty="0"/>
              <a:t>The following screenshots of this project use streaming data from 12/7/2025.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EPS 109</a:t>
            </a:r>
            <a:endParaRPr dirty="0"/>
          </a:p>
        </p:txBody>
      </p:sp>
      <p:sp>
        <p:nvSpPr>
          <p:cNvPr id="451" name="Google Shape;451;p42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Thanhbinh Nguyen - Final Project</a:t>
            </a:r>
            <a:endParaRPr dirty="0"/>
          </a:p>
        </p:txBody>
      </p:sp>
      <p:sp>
        <p:nvSpPr>
          <p:cNvPr id="452" name="Google Shape;452;p42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2025</a:t>
            </a:r>
            <a:endParaRPr/>
          </a:p>
        </p:txBody>
      </p:sp>
      <p:sp>
        <p:nvSpPr>
          <p:cNvPr id="454" name="Google Shape;454;p42"/>
          <p:cNvSpPr txBox="1">
            <a:spLocks noGrp="1"/>
          </p:cNvSpPr>
          <p:nvPr>
            <p:ph type="subTitle" idx="4"/>
          </p:nvPr>
        </p:nvSpPr>
        <p:spPr>
          <a:xfrm>
            <a:off x="5828850" y="711675"/>
            <a:ext cx="2870100" cy="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40E13"/>
                </a:solidFill>
              </a:rPr>
              <a:t>Initial Task – </a:t>
            </a:r>
            <a:r>
              <a:rPr lang="en" u="sng" dirty="0">
                <a:solidFill>
                  <a:srgbClr val="840E13"/>
                </a:solidFill>
              </a:rPr>
              <a:t>Data Wrangling</a:t>
            </a:r>
            <a:endParaRPr u="sng" dirty="0">
              <a:solidFill>
                <a:srgbClr val="840E13"/>
              </a:solidFill>
            </a:endParaRPr>
          </a:p>
        </p:txBody>
      </p:sp>
      <p:sp>
        <p:nvSpPr>
          <p:cNvPr id="455" name="Google Shape;455;p42"/>
          <p:cNvSpPr txBox="1">
            <a:spLocks noGrp="1"/>
          </p:cNvSpPr>
          <p:nvPr>
            <p:ph type="subTitle" idx="4294967295"/>
          </p:nvPr>
        </p:nvSpPr>
        <p:spPr>
          <a:xfrm>
            <a:off x="3820050" y="1226450"/>
            <a:ext cx="4878900" cy="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</a:rPr>
              <a:t>Data</a:t>
            </a:r>
            <a:r>
              <a:rPr lang="en" sz="1000" dirty="0">
                <a:solidFill>
                  <a:srgbClr val="FFFFFF"/>
                </a:solidFill>
              </a:rPr>
              <a:t>: https://</a:t>
            </a:r>
            <a:r>
              <a:rPr lang="en" sz="1000" dirty="0" err="1">
                <a:solidFill>
                  <a:srgbClr val="FFFFFF"/>
                </a:solidFill>
              </a:rPr>
              <a:t>kworb.net</a:t>
            </a:r>
            <a:r>
              <a:rPr lang="en" sz="1000" dirty="0">
                <a:solidFill>
                  <a:srgbClr val="FFFFFF"/>
                </a:solidFill>
              </a:rPr>
              <a:t>/</a:t>
            </a:r>
            <a:r>
              <a:rPr lang="en" sz="1000" dirty="0" err="1">
                <a:solidFill>
                  <a:srgbClr val="FFFFFF"/>
                </a:solidFill>
              </a:rPr>
              <a:t>spotify</a:t>
            </a:r>
            <a:r>
              <a:rPr lang="en" sz="1000" dirty="0">
                <a:solidFill>
                  <a:srgbClr val="FFFFFF"/>
                </a:solidFill>
              </a:rPr>
              <a:t>/artist/2dIgFjalVxs4ThymZ67YCE_songs.html</a:t>
            </a:r>
            <a:endParaRPr sz="1000" dirty="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Char char="●"/>
            </a:pPr>
            <a:r>
              <a:rPr lang="en" sz="1000" dirty="0" err="1">
                <a:solidFill>
                  <a:srgbClr val="FFFFFF"/>
                </a:solidFill>
              </a:rPr>
              <a:t>Kworb</a:t>
            </a:r>
            <a:r>
              <a:rPr lang="en" sz="1000" dirty="0">
                <a:solidFill>
                  <a:srgbClr val="FFFFFF"/>
                </a:solidFill>
              </a:rPr>
              <a:t>: public website that stores stream data from artists daily from streaming platforms like Spotify + iTunes.</a:t>
            </a:r>
            <a:endParaRPr sz="1000" dirty="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 b="1" u="sng" dirty="0">
                <a:solidFill>
                  <a:srgbClr val="FFFFFF"/>
                </a:solidFill>
              </a:rPr>
              <a:t>Unique</a:t>
            </a:r>
            <a:r>
              <a:rPr lang="en" sz="1000" b="1" dirty="0">
                <a:solidFill>
                  <a:srgbClr val="FFFFFF"/>
                </a:solidFill>
              </a:rPr>
              <a:t> Tracks:</a:t>
            </a:r>
            <a:r>
              <a:rPr lang="en" sz="1000" dirty="0">
                <a:solidFill>
                  <a:srgbClr val="FFFFFF"/>
                </a:solidFill>
              </a:rPr>
              <a:t> Regex-ed out instrumentals, other language versions, remixes, was featured.</a:t>
            </a:r>
            <a:endParaRPr sz="1000" dirty="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 b="1" dirty="0">
                <a:solidFill>
                  <a:srgbClr val="FFFFFF"/>
                </a:solidFill>
              </a:rPr>
              <a:t>Methods:</a:t>
            </a:r>
            <a:r>
              <a:rPr lang="en" sz="1000" dirty="0">
                <a:solidFill>
                  <a:srgbClr val="FFFFFF"/>
                </a:solidFill>
              </a:rPr>
              <a:t> Beautiful Soup (HTML from using inspect tool) + Request (load in the https website) + Pandas (</a:t>
            </a:r>
            <a:r>
              <a:rPr lang="en" sz="1000" dirty="0" err="1">
                <a:solidFill>
                  <a:srgbClr val="FFFFFF"/>
                </a:solidFill>
              </a:rPr>
              <a:t>dataframe</a:t>
            </a:r>
            <a:r>
              <a:rPr lang="en" sz="1000" dirty="0">
                <a:solidFill>
                  <a:srgbClr val="FFFFFF"/>
                </a:solidFill>
              </a:rPr>
              <a:t>/dataset) Python libraries + iTunes Search API</a:t>
            </a:r>
            <a:endParaRPr sz="1000" dirty="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Char char="●"/>
            </a:pPr>
            <a:r>
              <a:rPr lang="en" sz="1000" dirty="0">
                <a:solidFill>
                  <a:srgbClr val="FFFFFF"/>
                </a:solidFill>
              </a:rPr>
              <a:t>References: </a:t>
            </a:r>
            <a:endParaRPr sz="1000" dirty="0">
              <a:solidFill>
                <a:srgbClr val="FFFFFF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Char char="○"/>
            </a:pPr>
            <a:r>
              <a:rPr lang="en" sz="1000" dirty="0">
                <a:solidFill>
                  <a:srgbClr val="FFFFFF"/>
                </a:solidFill>
              </a:rPr>
              <a:t>https://</a:t>
            </a:r>
            <a:r>
              <a:rPr lang="en" sz="1000" dirty="0" err="1">
                <a:solidFill>
                  <a:srgbClr val="FFFFFF"/>
                </a:solidFill>
              </a:rPr>
              <a:t>www.youtube.com</a:t>
            </a:r>
            <a:r>
              <a:rPr lang="en" sz="1000" dirty="0">
                <a:solidFill>
                  <a:srgbClr val="FFFFFF"/>
                </a:solidFill>
              </a:rPr>
              <a:t>/</a:t>
            </a:r>
            <a:r>
              <a:rPr lang="en" sz="1000" dirty="0" err="1">
                <a:solidFill>
                  <a:srgbClr val="FFFFFF"/>
                </a:solidFill>
              </a:rPr>
              <a:t>watch?v</a:t>
            </a:r>
            <a:r>
              <a:rPr lang="en" sz="1000" dirty="0">
                <a:solidFill>
                  <a:srgbClr val="FFFFFF"/>
                </a:solidFill>
              </a:rPr>
              <a:t>=8dTpNajxaH0</a:t>
            </a:r>
            <a:endParaRPr sz="1000" b="1" dirty="0">
              <a:solidFill>
                <a:srgbClr val="FFFFFF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</a:pPr>
            <a:r>
              <a:rPr lang="en" sz="1000" dirty="0">
                <a:solidFill>
                  <a:srgbClr val="FFFFFF"/>
                </a:solidFill>
              </a:rPr>
              <a:t>https://performance-</a:t>
            </a:r>
            <a:r>
              <a:rPr lang="en" sz="1000" dirty="0" err="1">
                <a:solidFill>
                  <a:srgbClr val="FFFFFF"/>
                </a:solidFill>
              </a:rPr>
              <a:t>partners.apple.com</a:t>
            </a:r>
            <a:r>
              <a:rPr lang="en" sz="1000" dirty="0">
                <a:solidFill>
                  <a:srgbClr val="FFFFFF"/>
                </a:solidFill>
              </a:rPr>
              <a:t>/search-</a:t>
            </a:r>
            <a:r>
              <a:rPr lang="en" sz="1000" dirty="0" err="1">
                <a:solidFill>
                  <a:srgbClr val="FFFFFF"/>
                </a:solidFill>
              </a:rPr>
              <a:t>api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04238" y="3243900"/>
            <a:ext cx="1399200" cy="338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471437" y="3320382"/>
            <a:ext cx="126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40E13"/>
                </a:solidFill>
                <a:latin typeface="Urbanist"/>
                <a:ea typeface="Urbanist"/>
                <a:cs typeface="Urbanist"/>
                <a:sym typeface="Urbanist"/>
              </a:rPr>
              <a:t>Initial Data</a:t>
            </a:r>
            <a:endParaRPr sz="1200" dirty="0">
              <a:solidFill>
                <a:srgbClr val="840E13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2326375" y="3243900"/>
            <a:ext cx="1399200" cy="338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0" name="Google Shape;460;p42"/>
          <p:cNvSpPr txBox="1"/>
          <p:nvPr/>
        </p:nvSpPr>
        <p:spPr>
          <a:xfrm>
            <a:off x="2393575" y="3298950"/>
            <a:ext cx="126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40E13"/>
                </a:solidFill>
                <a:latin typeface="Urbanist"/>
                <a:ea typeface="Urbanist"/>
                <a:cs typeface="Urbanist"/>
                <a:sym typeface="Urbanist"/>
              </a:rPr>
              <a:t>Final Data</a:t>
            </a:r>
            <a:endParaRPr sz="1200" dirty="0">
              <a:solidFill>
                <a:srgbClr val="840E13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3" name="Picture 2" descr="A screenshot of a music tab&#10;&#10;AI-generated content may be incorrect.">
            <a:extLst>
              <a:ext uri="{FF2B5EF4-FFF2-40B4-BE49-F238E27FC236}">
                <a16:creationId xmlns:a16="http://schemas.microsoft.com/office/drawing/2014/main" id="{0FC2D419-05A3-5F06-0C22-29DEEB7F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8" y="1140275"/>
            <a:ext cx="1719177" cy="1832529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8DDF8917-2F6B-6EB9-D6C3-F640F0951E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5" r="1"/>
          <a:stretch>
            <a:fillRect/>
          </a:stretch>
        </p:blipFill>
        <p:spPr>
          <a:xfrm>
            <a:off x="2273787" y="1140275"/>
            <a:ext cx="1493675" cy="178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>
          <a:extLst>
            <a:ext uri="{FF2B5EF4-FFF2-40B4-BE49-F238E27FC236}">
              <a16:creationId xmlns:a16="http://schemas.microsoft.com/office/drawing/2014/main" id="{7256AB66-51D4-097D-BA03-0D32CA05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9">
            <a:extLst>
              <a:ext uri="{FF2B5EF4-FFF2-40B4-BE49-F238E27FC236}">
                <a16:creationId xmlns:a16="http://schemas.microsoft.com/office/drawing/2014/main" id="{BC8EC4FB-ACC8-D3B5-4148-99F5D2D42A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0225" y="183047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rgbClr val="840E13"/>
                </a:solidFill>
              </a:rPr>
              <a:t>Final Task - Code vs. Math</a:t>
            </a:r>
            <a:endParaRPr lang="en-US" u="sng" dirty="0">
              <a:solidFill>
                <a:srgbClr val="840E13"/>
              </a:solidFill>
            </a:endParaRPr>
          </a:p>
        </p:txBody>
      </p:sp>
      <p:sp>
        <p:nvSpPr>
          <p:cNvPr id="591" name="Google Shape;591;p49">
            <a:extLst>
              <a:ext uri="{FF2B5EF4-FFF2-40B4-BE49-F238E27FC236}">
                <a16:creationId xmlns:a16="http://schemas.microsoft.com/office/drawing/2014/main" id="{D1E26237-14AB-89B0-5A4D-828B5494C23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/>
            <a:r>
              <a:rPr lang="en-US" dirty="0"/>
              <a:t>EPS 109</a:t>
            </a:r>
          </a:p>
        </p:txBody>
      </p:sp>
      <p:sp>
        <p:nvSpPr>
          <p:cNvPr id="592" name="Google Shape;592;p49">
            <a:extLst>
              <a:ext uri="{FF2B5EF4-FFF2-40B4-BE49-F238E27FC236}">
                <a16:creationId xmlns:a16="http://schemas.microsoft.com/office/drawing/2014/main" id="{8A438888-69C9-36A5-EF88-1ED5F60CA17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Thanhbinh Nguyen - Final Project</a:t>
            </a:r>
          </a:p>
        </p:txBody>
      </p:sp>
      <p:sp>
        <p:nvSpPr>
          <p:cNvPr id="593" name="Google Shape;593;p49">
            <a:extLst>
              <a:ext uri="{FF2B5EF4-FFF2-40B4-BE49-F238E27FC236}">
                <a16:creationId xmlns:a16="http://schemas.microsoft.com/office/drawing/2014/main" id="{B48E68F5-AF89-DAC5-2CC3-E8B4EDA80743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dirty="0"/>
              <a:t>Fall 2025</a:t>
            </a:r>
            <a:endParaRPr dirty="0"/>
          </a:p>
        </p:txBody>
      </p:sp>
      <p:sp>
        <p:nvSpPr>
          <p:cNvPr id="594" name="Google Shape;594;p49">
            <a:extLst>
              <a:ext uri="{FF2B5EF4-FFF2-40B4-BE49-F238E27FC236}">
                <a16:creationId xmlns:a16="http://schemas.microsoft.com/office/drawing/2014/main" id="{FD28F784-15A9-F69C-9DCE-9777534F4F49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20625" y="341023"/>
            <a:ext cx="5958078" cy="691098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solidFill>
                  <a:srgbClr val="840D13"/>
                </a:solidFill>
              </a:rPr>
              <a:t>Euler's Method / Molecular Dynamics</a:t>
            </a:r>
            <a:endParaRPr sz="1600" dirty="0">
              <a:solidFill>
                <a:srgbClr val="840D13"/>
              </a:solidFill>
            </a:endParaRPr>
          </a:p>
        </p:txBody>
      </p:sp>
      <p:sp>
        <p:nvSpPr>
          <p:cNvPr id="597" name="Google Shape;597;p49">
            <a:extLst>
              <a:ext uri="{FF2B5EF4-FFF2-40B4-BE49-F238E27FC236}">
                <a16:creationId xmlns:a16="http://schemas.microsoft.com/office/drawing/2014/main" id="{75AC7AE1-198B-B6A7-17B5-826958EBEE73}"/>
              </a:ext>
            </a:extLst>
          </p:cNvPr>
          <p:cNvSpPr txBox="1">
            <a:spLocks noGrp="1"/>
          </p:cNvSpPr>
          <p:nvPr>
            <p:ph type="body" idx="8"/>
          </p:nvPr>
        </p:nvSpPr>
        <p:spPr>
          <a:xfrm>
            <a:off x="553769" y="3812740"/>
            <a:ext cx="2665200" cy="691098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Code</a:t>
            </a:r>
            <a:endParaRPr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D31E1-610B-429D-FF7D-6765C158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89" t="-475" r="689" b="1459"/>
          <a:stretch>
            <a:fillRect/>
          </a:stretch>
        </p:blipFill>
        <p:spPr>
          <a:xfrm>
            <a:off x="552492" y="985211"/>
            <a:ext cx="2667754" cy="2019691"/>
          </a:xfrm>
          <a:prstGeom prst="rect">
            <a:avLst/>
          </a:prstGeom>
        </p:spPr>
      </p:pic>
      <p:pic>
        <p:nvPicPr>
          <p:cNvPr id="8" name="Picture 7" descr="A close-up of a number&#10;&#10;AI-generated content may be incorrect.">
            <a:extLst>
              <a:ext uri="{FF2B5EF4-FFF2-40B4-BE49-F238E27FC236}">
                <a16:creationId xmlns:a16="http://schemas.microsoft.com/office/drawing/2014/main" id="{A6EDE002-5E79-4843-E03B-0258B024E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72" y="3124500"/>
            <a:ext cx="2665194" cy="10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Google Shape;597;p49">
                <a:extLst>
                  <a:ext uri="{FF2B5EF4-FFF2-40B4-BE49-F238E27FC236}">
                    <a16:creationId xmlns:a16="http://schemas.microsoft.com/office/drawing/2014/main" id="{3892BE5B-1128-3780-B06F-E9D9DD0D7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8966" y="4912325"/>
                <a:ext cx="2056500" cy="45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●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○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Urbanist"/>
                  <a:buChar char="■"/>
                  <a:defRPr sz="1200" b="0" i="0" u="none" strike="noStrike" cap="none">
                    <a:solidFill>
                      <a:schemeClr val="lt1"/>
                    </a:solidFill>
                    <a:latin typeface="Urbanist"/>
                    <a:ea typeface="Urbanist"/>
                    <a:cs typeface="Urbanist"/>
                    <a:sym typeface="Urbanist"/>
                  </a:defRPr>
                </a:lvl9pPr>
              </a:lstStyle>
              <a:p>
                <a:pPr marL="0" indent="0" algn="ctr">
                  <a:buFont typeface="Urbanist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ar-A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ar-AE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AE" b="1" dirty="0"/>
                  <a:t> </a:t>
                </a:r>
                <a:endParaRPr lang="en-US" b="1" dirty="0"/>
              </a:p>
              <a:p>
                <a:pPr marL="0" indent="0" algn="ctr">
                  <a:buFont typeface="Urbanist"/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num>
                      <m:den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ar-AE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ar-A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 algn="ctr">
                  <a:buFont typeface="Urbanist"/>
                  <a:buNone/>
                </a:pPr>
                <a:endParaRPr lang="en-US" sz="1400" b="1" dirty="0"/>
              </a:p>
              <a:p>
                <a:pPr marL="0" indent="0" algn="ctr">
                  <a:buFont typeface="Urbanist"/>
                  <a:buNone/>
                </a:pPr>
                <a:r>
                  <a:rPr lang="en-US" sz="1100" b="1" dirty="0"/>
                  <a:t>Lecture 18 + Lab 12</a:t>
                </a:r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ar-AE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&gt; </m:t>
                              </m:r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100" b="1" dirty="0"/>
                  <a:t>Lecture 23</a:t>
                </a:r>
              </a:p>
              <a:p>
                <a:pPr marL="0" indent="0" algn="ctr">
                  <a:buNone/>
                </a:pPr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Google Shape;597;p49">
                <a:extLst>
                  <a:ext uri="{FF2B5EF4-FFF2-40B4-BE49-F238E27FC236}">
                    <a16:creationId xmlns:a16="http://schemas.microsoft.com/office/drawing/2014/main" id="{3892BE5B-1128-3780-B06F-E9D9DD0D7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66" y="4912325"/>
                <a:ext cx="2056500" cy="45719"/>
              </a:xfrm>
              <a:prstGeom prst="rect">
                <a:avLst/>
              </a:prstGeom>
              <a:blipFill>
                <a:blip r:embed="rId5"/>
                <a:stretch>
                  <a:fillRect t="-63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455;p42">
            <a:extLst>
              <a:ext uri="{FF2B5EF4-FFF2-40B4-BE49-F238E27FC236}">
                <a16:creationId xmlns:a16="http://schemas.microsoft.com/office/drawing/2014/main" id="{C1FB7416-3E6F-C441-EC68-8DEC7D8BF488}"/>
              </a:ext>
            </a:extLst>
          </p:cNvPr>
          <p:cNvSpPr txBox="1">
            <a:spLocks/>
          </p:cNvSpPr>
          <p:nvPr/>
        </p:nvSpPr>
        <p:spPr>
          <a:xfrm>
            <a:off x="4687350" y="982021"/>
            <a:ext cx="43437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 b="0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indent="0" algn="ctr">
              <a:buFont typeface="Urbanist"/>
              <a:buNone/>
            </a:pPr>
            <a:r>
              <a:rPr lang="en-US" sz="1400" u="sng" dirty="0">
                <a:solidFill>
                  <a:srgbClr val="FFFFFF"/>
                </a:solidFill>
              </a:rPr>
              <a:t>Euler’s Method on Newton’s 2</a:t>
            </a:r>
            <a:r>
              <a:rPr lang="en-US" sz="1400" u="sng" baseline="30000" dirty="0">
                <a:solidFill>
                  <a:srgbClr val="FFFFFF"/>
                </a:solidFill>
              </a:rPr>
              <a:t>nd</a:t>
            </a:r>
            <a:r>
              <a:rPr lang="en-US" sz="1400" u="sng" dirty="0">
                <a:solidFill>
                  <a:srgbClr val="FFFFFF"/>
                </a:solidFill>
              </a:rPr>
              <a:t> Law:</a:t>
            </a:r>
          </a:p>
          <a:p>
            <a:pPr marL="457200" lvl="1" indent="0" algn="ctr">
              <a:buNone/>
            </a:pPr>
            <a:r>
              <a:rPr lang="en-US" dirty="0"/>
              <a:t>At every frame, the code calculates the </a:t>
            </a:r>
            <a:r>
              <a:rPr lang="en-US" b="1" dirty="0"/>
              <a:t>Force</a:t>
            </a:r>
            <a:r>
              <a:rPr lang="en-US" dirty="0"/>
              <a:t>, updates the </a:t>
            </a:r>
            <a:r>
              <a:rPr lang="en-US" b="1" dirty="0"/>
              <a:t>Velocity</a:t>
            </a:r>
            <a:r>
              <a:rPr lang="en-US" dirty="0"/>
              <a:t>, and then moves the </a:t>
            </a:r>
            <a:r>
              <a:rPr lang="en-US" b="1" dirty="0"/>
              <a:t>Position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  <a:p>
            <a:pPr marL="457200" lvl="1" indent="0" algn="ctr">
              <a:buNone/>
            </a:pPr>
            <a:endParaRPr lang="en-US" sz="1400" u="sng" dirty="0">
              <a:solidFill>
                <a:srgbClr val="FFFFFF"/>
              </a:solidFill>
            </a:endParaRPr>
          </a:p>
          <a:p>
            <a:pPr marL="457200" lvl="1" indent="0" algn="ctr">
              <a:buNone/>
            </a:pPr>
            <a:endParaRPr lang="en-US" sz="1400" u="sng" dirty="0">
              <a:solidFill>
                <a:srgbClr val="FFFFFF"/>
              </a:solidFill>
            </a:endParaRPr>
          </a:p>
          <a:p>
            <a:pPr marL="457200" lvl="1" indent="0" algn="ctr">
              <a:buNone/>
            </a:pPr>
            <a:r>
              <a:rPr lang="en-US" sz="1400" u="sng" dirty="0">
                <a:solidFill>
                  <a:srgbClr val="FFFFFF"/>
                </a:solidFill>
              </a:rPr>
              <a:t>Molecular Dynamics:</a:t>
            </a:r>
          </a:p>
          <a:p>
            <a:pPr marL="457200" lvl="1" indent="0" algn="ctr">
              <a:buNone/>
            </a:pPr>
            <a:r>
              <a:rPr lang="en-US" dirty="0"/>
              <a:t>Replaced the atomic Lennard-Jones potential with a simple </a:t>
            </a:r>
            <a:r>
              <a:rPr lang="en-US" b="1" dirty="0"/>
              <a:t>Repulsive Spring Force</a:t>
            </a:r>
            <a:r>
              <a:rPr lang="en-US" dirty="0"/>
              <a:t>.</a:t>
            </a:r>
            <a:endParaRPr lang="en-US" u="sng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Font typeface="Urbanist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Font typeface="Urbanist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Font typeface="Urbanist"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Font typeface="Urbanist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0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3"/>
          <p:cNvSpPr txBox="1">
            <a:spLocks noGrp="1"/>
          </p:cNvSpPr>
          <p:nvPr>
            <p:ph type="subTitle" idx="1"/>
          </p:nvPr>
        </p:nvSpPr>
        <p:spPr>
          <a:xfrm>
            <a:off x="322200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466" name="Google Shape;466;p43"/>
          <p:cNvSpPr txBox="1">
            <a:spLocks noGrp="1"/>
          </p:cNvSpPr>
          <p:nvPr>
            <p:ph type="subTitle" idx="2"/>
          </p:nvPr>
        </p:nvSpPr>
        <p:spPr>
          <a:xfrm>
            <a:off x="47334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Thanhbinh Nguyen - Final Project</a:t>
            </a:r>
            <a:endParaRPr dirty="0"/>
          </a:p>
        </p:txBody>
      </p:sp>
      <p:sp>
        <p:nvSpPr>
          <p:cNvPr id="467" name="Google Shape;467;p43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Fall 2025</a:t>
            </a:r>
            <a:endParaRPr/>
          </a:p>
        </p:txBody>
      </p:sp>
      <p:pic>
        <p:nvPicPr>
          <p:cNvPr id="2" name="animation.mp4">
            <a:hlinkClick r:id="" action="ppaction://media"/>
            <a:extLst>
              <a:ext uri="{FF2B5EF4-FFF2-40B4-BE49-F238E27FC236}">
                <a16:creationId xmlns:a16="http://schemas.microsoft.com/office/drawing/2014/main" id="{AA2899C5-B9D3-E523-7557-F46FFE4C72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9336" y="231125"/>
            <a:ext cx="5805327" cy="435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283</Words>
  <Application>Microsoft Macintosh PowerPoint</Application>
  <PresentationFormat>On-screen Show (16:9)</PresentationFormat>
  <Paragraphs>50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Cambria Math</vt:lpstr>
      <vt:lpstr>Urbanist</vt:lpstr>
      <vt:lpstr>Urbanist Medium</vt:lpstr>
      <vt:lpstr>Arial</vt:lpstr>
      <vt:lpstr>Dark Particles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Thanhbinh Nguyen</cp:lastModifiedBy>
  <cp:revision>13</cp:revision>
  <dcterms:modified xsi:type="dcterms:W3CDTF">2025-12-08T10:11:38Z</dcterms:modified>
</cp:coreProperties>
</file>