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66" r:id="rId6"/>
    <p:sldId id="259" r:id="rId7"/>
    <p:sldId id="261" r:id="rId8"/>
    <p:sldId id="262" r:id="rId9"/>
    <p:sldId id="264" r:id="rId10"/>
    <p:sldId id="260" r:id="rId11"/>
    <p:sldId id="263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02"/>
  </p:normalViewPr>
  <p:slideViewPr>
    <p:cSldViewPr snapToGrid="0">
      <p:cViewPr varScale="1">
        <p:scale>
          <a:sx n="95" d="100"/>
          <a:sy n="95" d="100"/>
        </p:scale>
        <p:origin x="200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BC11C-AA63-0041-9B30-3D9FE2634FBE}" type="datetimeFigureOut">
              <a:rPr lang="en-US" smtClean="0"/>
              <a:t>12/3/25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DD3B5-94E2-2744-B2CD-3913AA91A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2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DD3B5-94E2-2744-B2CD-3913AA91A0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38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CCF31D-020F-B714-872F-56F0E1FFC6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9AB24B-078A-AB80-8800-BDB0CE1565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3697F1-8B0D-C0E2-1F10-A277392E5E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D856FE-1FF3-45C1-CD87-592440A95D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DD3B5-94E2-2744-B2CD-3913AA91A0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2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F4FB8-9394-7DC5-5CBE-274355C2F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222F0D-FD9E-E063-D3AF-4554A537AD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FD5FD-A08C-9941-C8EC-282D562B5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7474F9-7CE6-7AD8-95AB-1276C413D8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FDD3B5-94E2-2744-B2CD-3913AA91A0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3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9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7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842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59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9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12/2/25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84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12/2/25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9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12/2/25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6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57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12/2/25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07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12/2/25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19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1.mp4"/><Relationship Id="rId7" Type="http://schemas.openxmlformats.org/officeDocument/2006/relationships/image" Target="../media/image15.png"/><Relationship Id="rId2" Type="http://schemas.openxmlformats.org/officeDocument/2006/relationships/video" Target="../media/media10.mp4"/><Relationship Id="rId1" Type="http://schemas.microsoft.com/office/2007/relationships/media" Target="../media/media10.mp4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11.mp4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p4"/><Relationship Id="rId7" Type="http://schemas.openxmlformats.org/officeDocument/2006/relationships/image" Target="../media/image17.png"/><Relationship Id="rId2" Type="http://schemas.openxmlformats.org/officeDocument/2006/relationships/video" Target="../media/media12.mp4"/><Relationship Id="rId1" Type="http://schemas.microsoft.com/office/2007/relationships/media" Target="../media/media12.mp4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7.xml"/><Relationship Id="rId4" Type="http://schemas.openxmlformats.org/officeDocument/2006/relationships/video" Target="../media/media13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4.mp4"/><Relationship Id="rId1" Type="http://schemas.microsoft.com/office/2007/relationships/media" Target="../media/media14.mp4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mp4"/><Relationship Id="rId7" Type="http://schemas.openxmlformats.org/officeDocument/2006/relationships/image" Target="../media/image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p4"/><Relationship Id="rId7" Type="http://schemas.openxmlformats.org/officeDocument/2006/relationships/image" Target="../media/image5.png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4.mp4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6.mp4"/><Relationship Id="rId7" Type="http://schemas.openxmlformats.org/officeDocument/2006/relationships/image" Target="../media/image7.png"/><Relationship Id="rId2" Type="http://schemas.openxmlformats.org/officeDocument/2006/relationships/video" Target="../media/media5.mp4"/><Relationship Id="rId1" Type="http://schemas.microsoft.com/office/2007/relationships/media" Target="../media/media5.mp4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6.mp4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7.mp4"/><Relationship Id="rId1" Type="http://schemas.microsoft.com/office/2007/relationships/media" Target="../media/media7.mp4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9.mp4"/><Relationship Id="rId7" Type="http://schemas.openxmlformats.org/officeDocument/2006/relationships/image" Target="../media/image13.png"/><Relationship Id="rId2" Type="http://schemas.openxmlformats.org/officeDocument/2006/relationships/video" Target="../media/media8.mp4"/><Relationship Id="rId1" Type="http://schemas.microsoft.com/office/2007/relationships/media" Target="../media/media8.mp4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9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FD1D2CD-954D-4C4D-B505-05EAD159B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7BEF80-F82F-9A6E-C052-776542910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79" y="1371600"/>
            <a:ext cx="5962427" cy="3030842"/>
          </a:xfrm>
        </p:spPr>
        <p:txBody>
          <a:bodyPr>
            <a:normAutofit fontScale="90000"/>
          </a:bodyPr>
          <a:lstStyle/>
          <a:p>
            <a:r>
              <a:rPr lang="en-US" dirty="0"/>
              <a:t>Visualizing Pseudorandom </a:t>
            </a:r>
            <a:br>
              <a:rPr lang="en-US" dirty="0"/>
            </a:br>
            <a:r>
              <a:rPr lang="en-US" dirty="0"/>
              <a:t>Number Generators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D877F-BC66-E232-B3CE-AC7807D4E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4670660" cy="1287887"/>
          </a:xfrm>
        </p:spPr>
        <p:txBody>
          <a:bodyPr>
            <a:normAutofit/>
          </a:bodyPr>
          <a:lstStyle/>
          <a:p>
            <a:r>
              <a:rPr lang="en-US" dirty="0"/>
              <a:t>By Ronit Nagarapu</a:t>
            </a:r>
          </a:p>
          <a:p>
            <a:r>
              <a:rPr lang="en-US" dirty="0"/>
              <a:t>EPS 109 Fall 2025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32AEA7-A24A-45A9-BF8F-D0AFF34D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805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4F31703-5612-94ED-9B32-907060DC70BB}"/>
              </a:ext>
            </a:extLst>
          </p:cNvPr>
          <p:cNvSpPr txBox="1"/>
          <p:nvPr/>
        </p:nvSpPr>
        <p:spPr>
          <a:xfrm>
            <a:off x="597959" y="3818965"/>
            <a:ext cx="4754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Snowflakes!</a:t>
            </a:r>
          </a:p>
        </p:txBody>
      </p:sp>
      <p:pic>
        <p:nvPicPr>
          <p:cNvPr id="7" name="Picture 6" descr="A screenshot of a phone&#10;&#10;AI-generated content may be incorrect.">
            <a:extLst>
              <a:ext uri="{FF2B5EF4-FFF2-40B4-BE49-F238E27FC236}">
                <a16:creationId xmlns:a16="http://schemas.microsoft.com/office/drawing/2014/main" id="{BCDAE0B3-0557-5DC7-A8CD-677CDCA37C4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470"/>
          <a:stretch>
            <a:fillRect/>
          </a:stretch>
        </p:blipFill>
        <p:spPr>
          <a:xfrm>
            <a:off x="6697337" y="443756"/>
            <a:ext cx="5494663" cy="64142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9AD3BF3C-28CA-FDC8-7D74-9489F0326D17}"/>
              </a:ext>
            </a:extLst>
          </p:cNvPr>
          <p:cNvSpPr/>
          <p:nvPr/>
        </p:nvSpPr>
        <p:spPr>
          <a:xfrm>
            <a:off x="6697337" y="0"/>
            <a:ext cx="5494663" cy="103098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diagram of a diagram&#10;&#10;AI-generated content may be incorrect.">
            <a:extLst>
              <a:ext uri="{FF2B5EF4-FFF2-40B4-BE49-F238E27FC236}">
                <a16:creationId xmlns:a16="http://schemas.microsoft.com/office/drawing/2014/main" id="{22CAEC69-755C-F945-9F39-2E1F34C5CE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73" t="11177" r="9891" b="7058"/>
          <a:stretch>
            <a:fillRect/>
          </a:stretch>
        </p:blipFill>
        <p:spPr>
          <a:xfrm>
            <a:off x="8345017" y="108185"/>
            <a:ext cx="2305054" cy="2201956"/>
          </a:xfrm>
          <a:prstGeom prst="rect">
            <a:avLst/>
          </a:prstGeom>
        </p:spPr>
      </p:pic>
      <p:sp>
        <p:nvSpPr>
          <p:cNvPr id="18" name="Bent Arrow 17">
            <a:extLst>
              <a:ext uri="{FF2B5EF4-FFF2-40B4-BE49-F238E27FC236}">
                <a16:creationId xmlns:a16="http://schemas.microsoft.com/office/drawing/2014/main" id="{D2D411A8-5995-E937-7EA0-D6F1D31B6CB4}"/>
              </a:ext>
            </a:extLst>
          </p:cNvPr>
          <p:cNvSpPr/>
          <p:nvPr/>
        </p:nvSpPr>
        <p:spPr>
          <a:xfrm rot="10800000">
            <a:off x="10085295" y="2509857"/>
            <a:ext cx="470647" cy="875743"/>
          </a:xfrm>
          <a:prstGeom prst="bentArrow">
            <a:avLst>
              <a:gd name="adj1" fmla="val 25000"/>
              <a:gd name="adj2" fmla="val 25000"/>
              <a:gd name="adj3" fmla="val 28847"/>
              <a:gd name="adj4" fmla="val 552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Bent Arrow 18">
            <a:extLst>
              <a:ext uri="{FF2B5EF4-FFF2-40B4-BE49-F238E27FC236}">
                <a16:creationId xmlns:a16="http://schemas.microsoft.com/office/drawing/2014/main" id="{334B96DD-87EB-BB26-E533-FB6D7EC28B5A}"/>
              </a:ext>
            </a:extLst>
          </p:cNvPr>
          <p:cNvSpPr/>
          <p:nvPr/>
        </p:nvSpPr>
        <p:spPr>
          <a:xfrm rot="10800000" flipH="1">
            <a:off x="8449237" y="2509857"/>
            <a:ext cx="470647" cy="875743"/>
          </a:xfrm>
          <a:prstGeom prst="bentArrow">
            <a:avLst>
              <a:gd name="adj1" fmla="val 25000"/>
              <a:gd name="adj2" fmla="val 25000"/>
              <a:gd name="adj3" fmla="val 28847"/>
              <a:gd name="adj4" fmla="val 55288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59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onit_snowflake.mp4">
            <a:hlinkClick r:id="" action="ppaction://media"/>
            <a:extLst>
              <a:ext uri="{FF2B5EF4-FFF2-40B4-BE49-F238E27FC236}">
                <a16:creationId xmlns:a16="http://schemas.microsoft.com/office/drawing/2014/main" id="{9C4275A0-8F7A-B2DA-D905-2B1BE8A7178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10989" y="705971"/>
            <a:ext cx="5446058" cy="5446058"/>
          </a:xfrm>
          <a:prstGeom prst="rect">
            <a:avLst/>
          </a:prstGeom>
        </p:spPr>
      </p:pic>
      <p:pic>
        <p:nvPicPr>
          <p:cNvPr id="7" name="Burkhard_snowflake.mp4">
            <a:hlinkClick r:id="" action="ppaction://media"/>
            <a:extLst>
              <a:ext uri="{FF2B5EF4-FFF2-40B4-BE49-F238E27FC236}">
                <a16:creationId xmlns:a16="http://schemas.microsoft.com/office/drawing/2014/main" id="{4A60705F-0E8B-1633-DDF4-E75F2FCB838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34955" y="705971"/>
            <a:ext cx="5446059" cy="544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5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56335-0A08-3BB7-AD66-AF6EDA4AB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alma_snowflake.mp4">
            <a:hlinkClick r:id="" action="ppaction://media"/>
            <a:extLst>
              <a:ext uri="{FF2B5EF4-FFF2-40B4-BE49-F238E27FC236}">
                <a16:creationId xmlns:a16="http://schemas.microsoft.com/office/drawing/2014/main" id="{40CA22A2-A7F9-2F4B-9765-0419EE7CD76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34951" y="705967"/>
            <a:ext cx="5446060" cy="5446060"/>
          </a:xfrm>
          <a:prstGeom prst="rect">
            <a:avLst/>
          </a:prstGeom>
        </p:spPr>
      </p:pic>
      <p:pic>
        <p:nvPicPr>
          <p:cNvPr id="6" name="Youssef_snowflake.mp4">
            <a:hlinkClick r:id="" action="ppaction://media"/>
            <a:extLst>
              <a:ext uri="{FF2B5EF4-FFF2-40B4-BE49-F238E27FC236}">
                <a16:creationId xmlns:a16="http://schemas.microsoft.com/office/drawing/2014/main" id="{4EA79521-11AA-4645-4EA1-E0C88480DD6C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0989" y="705970"/>
            <a:ext cx="5446060" cy="54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34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BD28C-3B79-2E30-974D-DCC8E9276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br>
              <a:rPr lang="en-US" dirty="0"/>
            </a:b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Questions?</a:t>
            </a:r>
            <a:endParaRPr lang="en-US" dirty="0"/>
          </a:p>
        </p:txBody>
      </p:sp>
      <p:pic>
        <p:nvPicPr>
          <p:cNvPr id="5" name="snowflake_branching_lcg.mp4">
            <a:hlinkClick r:id="" action="ppaction://media"/>
            <a:extLst>
              <a:ext uri="{FF2B5EF4-FFF2-40B4-BE49-F238E27FC236}">
                <a16:creationId xmlns:a16="http://schemas.microsoft.com/office/drawing/2014/main" id="{9814BB14-E0C9-6B24-A825-5908A15A767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07C76-EDA5-8833-F3CF-5708957BE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Cryptography: Pseudorandom Number Generators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DD4E-8C30-94C4-B626-C73C2C631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97151"/>
            <a:ext cx="10890928" cy="3902481"/>
          </a:xfrm>
        </p:spPr>
        <p:txBody>
          <a:bodyPr>
            <a:noAutofit/>
          </a:bodyPr>
          <a:lstStyle/>
          <a:p>
            <a:r>
              <a:rPr lang="en-US" sz="2400" b="1" dirty="0"/>
              <a:t>Pseudorandom Number Generators (PRNGs)</a:t>
            </a:r>
            <a:r>
              <a:rPr lang="en-US" sz="2400" dirty="0"/>
              <a:t> generate “random” values in a deterministic manner. Used for block ciphers, secure keys, </a:t>
            </a:r>
            <a:r>
              <a:rPr lang="en-US" sz="2400" dirty="0" err="1"/>
              <a:t>etc</a:t>
            </a:r>
            <a:endParaRPr lang="en-US" sz="2400" dirty="0"/>
          </a:p>
          <a:p>
            <a:r>
              <a:rPr lang="en-US" sz="2400" dirty="0"/>
              <a:t>Linear Congruential Generator :</a:t>
            </a:r>
          </a:p>
          <a:p>
            <a:pPr lvl="1"/>
            <a:r>
              <a:rPr lang="en-US" sz="2200" dirty="0"/>
              <a:t> X</a:t>
            </a:r>
            <a:r>
              <a:rPr lang="en-US" sz="2200" baseline="-25000" dirty="0"/>
              <a:t>n+1</a:t>
            </a:r>
            <a:r>
              <a:rPr lang="en-US" sz="2200" dirty="0"/>
              <a:t> = (a*</a:t>
            </a:r>
            <a:r>
              <a:rPr lang="en-US" sz="2200" dirty="0" err="1"/>
              <a:t>X</a:t>
            </a:r>
            <a:r>
              <a:rPr lang="en-US" sz="2200" baseline="-25000" dirty="0" err="1"/>
              <a:t>n</a:t>
            </a:r>
            <a:r>
              <a:rPr lang="en-US" sz="2200" dirty="0"/>
              <a:t> + c) mod m</a:t>
            </a:r>
          </a:p>
          <a:p>
            <a:pPr lvl="1"/>
            <a:r>
              <a:rPr lang="en-US" sz="2200" dirty="0"/>
              <a:t>Typical parameters : a=</a:t>
            </a:r>
            <a:r>
              <a:rPr lang="en-US" dirty="0"/>
              <a:t>1664525, c=1013904223, m=2</a:t>
            </a:r>
            <a:r>
              <a:rPr lang="en-US" baseline="30000" dirty="0"/>
              <a:t>32</a:t>
            </a:r>
          </a:p>
          <a:p>
            <a:r>
              <a:rPr lang="en-US" sz="2400" dirty="0"/>
              <a:t>However, incorrect configurations of these generators can lead to outputs that are not sufficiently random</a:t>
            </a:r>
          </a:p>
          <a:p>
            <a:r>
              <a:rPr lang="en-US" sz="2400" dirty="0"/>
              <a:t>Mersenne Twister is another more advanced PRNG</a:t>
            </a:r>
          </a:p>
        </p:txBody>
      </p:sp>
    </p:spTree>
    <p:extLst>
      <p:ext uri="{BB962C8B-B14F-4D97-AF65-F5344CB8AC3E}">
        <p14:creationId xmlns:p14="http://schemas.microsoft.com/office/powerpoint/2010/main" val="199450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F2D9D-27CA-0C3C-762E-D6C329290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814038"/>
          </a:xfrm>
        </p:spPr>
        <p:txBody>
          <a:bodyPr/>
          <a:lstStyle/>
          <a:p>
            <a:r>
              <a:rPr lang="en-US" dirty="0"/>
              <a:t>Grid Fill with LCG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9C9C3C-3682-02F3-8CF4-1B7BCF35BEFB}"/>
              </a:ext>
            </a:extLst>
          </p:cNvPr>
          <p:cNvSpPr txBox="1"/>
          <p:nvPr/>
        </p:nvSpPr>
        <p:spPr>
          <a:xfrm>
            <a:off x="6586817" y="894547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a bad LCG, the distribution is non-uniform</a:t>
            </a:r>
          </a:p>
        </p:txBody>
      </p:sp>
      <p:pic>
        <p:nvPicPr>
          <p:cNvPr id="13" name="prng_grid.mp4">
            <a:hlinkClick r:id="" action="ppaction://media"/>
            <a:extLst>
              <a:ext uri="{FF2B5EF4-FFF2-40B4-BE49-F238E27FC236}">
                <a16:creationId xmlns:a16="http://schemas.microsoft.com/office/drawing/2014/main" id="{2273674E-AF1F-8F95-4AFB-6DAFC9EADF8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636" y="2032593"/>
            <a:ext cx="4827494" cy="4827494"/>
          </a:xfrm>
          <a:prstGeom prst="rect">
            <a:avLst/>
          </a:prstGeom>
        </p:spPr>
      </p:pic>
      <p:pic>
        <p:nvPicPr>
          <p:cNvPr id="15" name="prng_grid_bad_LCG.mp4">
            <a:hlinkClick r:id="" action="ppaction://media"/>
            <a:extLst>
              <a:ext uri="{FF2B5EF4-FFF2-40B4-BE49-F238E27FC236}">
                <a16:creationId xmlns:a16="http://schemas.microsoft.com/office/drawing/2014/main" id="{5457CCA1-518D-3AB2-84FB-67E5A65760EA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82870" y="2030506"/>
            <a:ext cx="4827494" cy="482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7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C7151-55A2-F9DE-222F-A4BA8A050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43003-8580-D2E5-9D02-4F399EBBB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814038"/>
          </a:xfrm>
        </p:spPr>
        <p:txBody>
          <a:bodyPr/>
          <a:lstStyle/>
          <a:p>
            <a:r>
              <a:rPr lang="en-US" dirty="0"/>
              <a:t>Correlation Plot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D13696-2B07-9321-59DE-FE4B8F92AF1E}"/>
              </a:ext>
            </a:extLst>
          </p:cNvPr>
          <p:cNvSpPr txBox="1"/>
          <p:nvPr/>
        </p:nvSpPr>
        <p:spPr>
          <a:xfrm>
            <a:off x="6586817" y="894547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a bad LCG, the generator could get stuck</a:t>
            </a:r>
          </a:p>
        </p:txBody>
      </p:sp>
      <p:pic>
        <p:nvPicPr>
          <p:cNvPr id="14" name="prng_correlation.mp4">
            <a:hlinkClick r:id="" action="ppaction://media"/>
            <a:extLst>
              <a:ext uri="{FF2B5EF4-FFF2-40B4-BE49-F238E27FC236}">
                <a16:creationId xmlns:a16="http://schemas.microsoft.com/office/drawing/2014/main" id="{A86DFAAA-2BE0-A658-7806-7F85320D273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1629" y="2030502"/>
            <a:ext cx="4827498" cy="4827498"/>
          </a:xfrm>
          <a:prstGeom prst="rect">
            <a:avLst/>
          </a:prstGeom>
        </p:spPr>
      </p:pic>
      <p:pic>
        <p:nvPicPr>
          <p:cNvPr id="15" name="prng_correlation_bad_LCG.mp4">
            <a:hlinkClick r:id="" action="ppaction://media"/>
            <a:extLst>
              <a:ext uri="{FF2B5EF4-FFF2-40B4-BE49-F238E27FC236}">
                <a16:creationId xmlns:a16="http://schemas.microsoft.com/office/drawing/2014/main" id="{B8E2F63C-DF5C-8A65-263B-50FA4A71E7EB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82875" y="2030502"/>
            <a:ext cx="4827498" cy="482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3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3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8DED9-04DC-6978-170B-720C9DDCF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92B2C-66B1-2FBD-72B6-84708875F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814038"/>
          </a:xfrm>
        </p:spPr>
        <p:txBody>
          <a:bodyPr/>
          <a:lstStyle/>
          <a:p>
            <a:r>
              <a:rPr lang="en-US" dirty="0"/>
              <a:t>Circular Traveler Plot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61DFA93-05C7-CF19-175C-5D7241D8D7B3}"/>
              </a:ext>
            </a:extLst>
          </p:cNvPr>
          <p:cNvSpPr txBox="1"/>
          <p:nvPr/>
        </p:nvSpPr>
        <p:spPr>
          <a:xfrm>
            <a:off x="6382869" y="894547"/>
            <a:ext cx="441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a bad PRNG, the pattern is predictable</a:t>
            </a:r>
          </a:p>
        </p:txBody>
      </p:sp>
      <p:pic>
        <p:nvPicPr>
          <p:cNvPr id="15" name="lcg_circle.mp4">
            <a:hlinkClick r:id="" action="ppaction://media"/>
            <a:extLst>
              <a:ext uri="{FF2B5EF4-FFF2-40B4-BE49-F238E27FC236}">
                <a16:creationId xmlns:a16="http://schemas.microsoft.com/office/drawing/2014/main" id="{AD6D2A81-8A2E-5DD3-DCD7-75734268E65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771" y="2185639"/>
            <a:ext cx="4672361" cy="4672361"/>
          </a:xfrm>
          <a:prstGeom prst="rect">
            <a:avLst/>
          </a:prstGeom>
        </p:spPr>
      </p:pic>
      <p:pic>
        <p:nvPicPr>
          <p:cNvPr id="16" name="mt_circle.mp4">
            <a:hlinkClick r:id="" action="ppaction://media"/>
            <a:extLst>
              <a:ext uri="{FF2B5EF4-FFF2-40B4-BE49-F238E27FC236}">
                <a16:creationId xmlns:a16="http://schemas.microsoft.com/office/drawing/2014/main" id="{0C71D10C-DDDE-6515-2862-D9DB275021D2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82869" y="2185639"/>
            <a:ext cx="4672362" cy="4672362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DCE46A-3E02-5B0C-8DB8-3EA1445870F9}"/>
              </a:ext>
            </a:extLst>
          </p:cNvPr>
          <p:cNvCxnSpPr/>
          <p:nvPr/>
        </p:nvCxnSpPr>
        <p:spPr>
          <a:xfrm flipH="1">
            <a:off x="5486400" y="1532965"/>
            <a:ext cx="1100417" cy="99508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79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8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C379-E901-C9A6-AA84-577F1814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726140"/>
          </a:xfrm>
        </p:spPr>
        <p:txBody>
          <a:bodyPr/>
          <a:lstStyle/>
          <a:p>
            <a:r>
              <a:rPr lang="en-US" dirty="0"/>
              <a:t>Growing Snowflakes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F1055-F0C7-3144-31C3-688A30BA2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2232212"/>
            <a:ext cx="10890929" cy="3967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Inspired by the massive snowfall I saw back home in Chicago this Thanksgiving, I thought to use the random number generator to make snowflakes</a:t>
            </a:r>
          </a:p>
        </p:txBody>
      </p:sp>
      <p:pic>
        <p:nvPicPr>
          <p:cNvPr id="1026" name="Picture 2" descr="November 29-30, 2025: Post-Thanksgiving Winter Storm Delivers Up to a Foot  of Snow to the Region">
            <a:extLst>
              <a:ext uri="{FF2B5EF4-FFF2-40B4-BE49-F238E27FC236}">
                <a16:creationId xmlns:a16="http://schemas.microsoft.com/office/drawing/2014/main" id="{B878A8DF-EE14-6C2B-6DAC-2FDCBC21A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55" y="3307976"/>
            <a:ext cx="5904754" cy="332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s of Snowflakes Like You've Never ...">
            <a:extLst>
              <a:ext uri="{FF2B5EF4-FFF2-40B4-BE49-F238E27FC236}">
                <a16:creationId xmlns:a16="http://schemas.microsoft.com/office/drawing/2014/main" id="{2A536A73-DEFB-9981-B6E6-59CA67FAE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41" y="3307976"/>
            <a:ext cx="3336735" cy="333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0035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13B5D-6DFA-AB66-230C-20590EAB6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Snowflakes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99F536-FB77-AC83-21E5-463CA3DBB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297151"/>
            <a:ext cx="5861728" cy="3902481"/>
          </a:xfrm>
        </p:spPr>
        <p:txBody>
          <a:bodyPr>
            <a:noAutofit/>
          </a:bodyPr>
          <a:lstStyle/>
          <a:p>
            <a:r>
              <a:rPr lang="en-US" sz="2400" dirty="0"/>
              <a:t>I used particle aggregation strategies to build the snowflakes</a:t>
            </a:r>
          </a:p>
          <a:p>
            <a:r>
              <a:rPr lang="en-US" sz="2400" dirty="0"/>
              <a:t>Parameters like the branch thickness, sharpness, radial rate are used to define the growth pattern</a:t>
            </a:r>
          </a:p>
          <a:p>
            <a:r>
              <a:rPr lang="en-US" sz="2400" dirty="0"/>
              <a:t>The PRNG is used consistently to drive the growth, yielding unique patterns depending on the seed</a:t>
            </a:r>
          </a:p>
        </p:txBody>
      </p:sp>
      <p:pic>
        <p:nvPicPr>
          <p:cNvPr id="5" name="big_snowflake.mp4">
            <a:hlinkClick r:id="" action="ppaction://media"/>
            <a:extLst>
              <a:ext uri="{FF2B5EF4-FFF2-40B4-BE49-F238E27FC236}">
                <a16:creationId xmlns:a16="http://schemas.microsoft.com/office/drawing/2014/main" id="{B6B296BF-56B4-4F28-3908-B75502D58CF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10082" y="1613647"/>
            <a:ext cx="50292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86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594D9E-62BF-41E4-7B00-D4E392BE15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F5E7A-8F61-86C1-FA39-6D96A155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Snowflakes</a:t>
            </a:r>
          </a:p>
        </p:txBody>
      </p:sp>
      <p:pic>
        <p:nvPicPr>
          <p:cNvPr id="6" name="snowflake_growth_2025.mp4">
            <a:hlinkClick r:id="" action="ppaction://media"/>
            <a:extLst>
              <a:ext uri="{FF2B5EF4-FFF2-40B4-BE49-F238E27FC236}">
                <a16:creationId xmlns:a16="http://schemas.microsoft.com/office/drawing/2014/main" id="{8AE1B5F1-5025-0A95-9A1E-105207A9743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22294" y="2143461"/>
            <a:ext cx="4491318" cy="4491318"/>
          </a:xfrm>
          <a:prstGeom prst="rect">
            <a:avLst/>
          </a:prstGeom>
        </p:spPr>
      </p:pic>
      <p:pic>
        <p:nvPicPr>
          <p:cNvPr id="7" name="snowflake_growth_2025_bad_LCG.mp4">
            <a:hlinkClick r:id="" action="ppaction://media"/>
            <a:extLst>
              <a:ext uri="{FF2B5EF4-FFF2-40B4-BE49-F238E27FC236}">
                <a16:creationId xmlns:a16="http://schemas.microsoft.com/office/drawing/2014/main" id="{3B2AC6CA-B62C-9277-D851-89DC44A4398E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593541" y="2143460"/>
            <a:ext cx="4491319" cy="4491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9A612B-AD45-7CCC-8AF2-C10EE7E972F2}"/>
              </a:ext>
            </a:extLst>
          </p:cNvPr>
          <p:cNvSpPr txBox="1"/>
          <p:nvPr/>
        </p:nvSpPr>
        <p:spPr>
          <a:xfrm>
            <a:off x="6875929" y="966134"/>
            <a:ext cx="39265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With the bad LCG, the growth is incorrect</a:t>
            </a:r>
          </a:p>
        </p:txBody>
      </p:sp>
    </p:spTree>
    <p:extLst>
      <p:ext uri="{BB962C8B-B14F-4D97-AF65-F5344CB8AC3E}">
        <p14:creationId xmlns:p14="http://schemas.microsoft.com/office/powerpoint/2010/main" val="243242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BB618-8DC1-C30A-41C9-1B4011BE9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Personalized Snowflakes!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95155-C909-4DC6-6BE3-294D20093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Using names as seeds for the PRNG</a:t>
            </a:r>
          </a:p>
        </p:txBody>
      </p:sp>
    </p:spTree>
    <p:extLst>
      <p:ext uri="{BB962C8B-B14F-4D97-AF65-F5344CB8AC3E}">
        <p14:creationId xmlns:p14="http://schemas.microsoft.com/office/powerpoint/2010/main" val="883855967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241</Words>
  <Application>Microsoft Macintosh PowerPoint</Application>
  <PresentationFormat>Widescreen</PresentationFormat>
  <Paragraphs>31</Paragraphs>
  <Slides>12</Slides>
  <Notes>3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Arial</vt:lpstr>
      <vt:lpstr>Grandview Display</vt:lpstr>
      <vt:lpstr>DashVTI</vt:lpstr>
      <vt:lpstr>Visualizing Pseudorandom  Number Generators</vt:lpstr>
      <vt:lpstr>Cryptography: Pseudorandom Number Generators</vt:lpstr>
      <vt:lpstr>Grid Fill with LCG</vt:lpstr>
      <vt:lpstr>Correlation Plot</vt:lpstr>
      <vt:lpstr>Circular Traveler Plot</vt:lpstr>
      <vt:lpstr>Growing Snowflakes</vt:lpstr>
      <vt:lpstr>Growing Snowflakes</vt:lpstr>
      <vt:lpstr>Growing Snowflakes</vt:lpstr>
      <vt:lpstr>Making Personalized Snowflakes!</vt:lpstr>
      <vt:lpstr>PowerPoint Presentation</vt:lpstr>
      <vt:lpstr>PowerPoint Presentation</vt:lpstr>
      <vt:lpstr>Thank You! 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Ronit Nagarapu</dc:creator>
  <cp:lastModifiedBy>Ronit Nagarapu</cp:lastModifiedBy>
  <cp:revision>8</cp:revision>
  <dcterms:created xsi:type="dcterms:W3CDTF">2025-12-02T19:38:48Z</dcterms:created>
  <dcterms:modified xsi:type="dcterms:W3CDTF">2025-12-04T01:12:53Z</dcterms:modified>
</cp:coreProperties>
</file>