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Maven Pro" pitchFamily="2" charset="77"/>
      <p:regular r:id="rId9"/>
      <p:bold r:id="rId9"/>
    </p:embeddedFont>
    <p:embeddedFont>
      <p:font typeface="Nunito" pitchFamily="2" charset="77"/>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EC435E-BFBD-45C3-A39A-3C0EE1706D2B}">
  <a:tblStyle styleId="{63EC435E-BFBD-45C3-A39A-3C0EE1706D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803"/>
  </p:normalViewPr>
  <p:slideViewPr>
    <p:cSldViewPr snapToGrid="0">
      <p:cViewPr varScale="1">
        <p:scale>
          <a:sx n="138" d="100"/>
          <a:sy n="138" d="100"/>
        </p:scale>
        <p:origin x="67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acfccdeafc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acfccdeafc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acfccdeaf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acfccdeaf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acfccdeafc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acfccdeafc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acfccdeafc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acfccdeafc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acfccdeafc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acfccdeafc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acfccdeafc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acfccdeafc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idx="4294967295"/>
          </p:nvPr>
        </p:nvSpPr>
        <p:spPr>
          <a:xfrm>
            <a:off x="677500" y="449625"/>
            <a:ext cx="4175400" cy="211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dirty="0">
                <a:solidFill>
                  <a:schemeClr val="lt1"/>
                </a:solidFill>
              </a:rPr>
              <a:t>Maze Solvers: </a:t>
            </a:r>
            <a:endParaRPr sz="3500" dirty="0">
              <a:solidFill>
                <a:schemeClr val="lt1"/>
              </a:solidFill>
            </a:endParaRPr>
          </a:p>
          <a:p>
            <a:pPr marL="0" lvl="0" indent="0" algn="l" rtl="0">
              <a:spcBef>
                <a:spcPts val="0"/>
              </a:spcBef>
              <a:spcAft>
                <a:spcPts val="0"/>
              </a:spcAft>
              <a:buNone/>
            </a:pPr>
            <a:r>
              <a:rPr lang="en" sz="3500" u="sng" dirty="0">
                <a:solidFill>
                  <a:schemeClr val="lt1"/>
                </a:solidFill>
              </a:rPr>
              <a:t>BFS</a:t>
            </a:r>
            <a:r>
              <a:rPr lang="en" sz="3500" dirty="0">
                <a:solidFill>
                  <a:schemeClr val="lt1"/>
                </a:solidFill>
              </a:rPr>
              <a:t> vs </a:t>
            </a:r>
            <a:endParaRPr sz="3500" dirty="0">
              <a:solidFill>
                <a:schemeClr val="lt1"/>
              </a:solidFill>
            </a:endParaRPr>
          </a:p>
          <a:p>
            <a:pPr marL="0" lvl="0" indent="0" algn="l" rtl="0">
              <a:spcBef>
                <a:spcPts val="0"/>
              </a:spcBef>
              <a:spcAft>
                <a:spcPts val="0"/>
              </a:spcAft>
              <a:buNone/>
            </a:pPr>
            <a:r>
              <a:rPr lang="en" sz="3500" u="sng" dirty="0">
                <a:solidFill>
                  <a:schemeClr val="lt1"/>
                </a:solidFill>
              </a:rPr>
              <a:t>Random Search</a:t>
            </a:r>
            <a:r>
              <a:rPr lang="en" sz="3500" dirty="0">
                <a:solidFill>
                  <a:schemeClr val="lt1"/>
                </a:solidFill>
              </a:rPr>
              <a:t> vs </a:t>
            </a:r>
            <a:endParaRPr sz="3500" dirty="0">
              <a:solidFill>
                <a:schemeClr val="lt1"/>
              </a:solidFill>
            </a:endParaRPr>
          </a:p>
          <a:p>
            <a:pPr marL="0" lvl="0" indent="0" algn="l" rtl="0">
              <a:spcBef>
                <a:spcPts val="0"/>
              </a:spcBef>
              <a:spcAft>
                <a:spcPts val="0"/>
              </a:spcAft>
              <a:buNone/>
            </a:pPr>
            <a:r>
              <a:rPr lang="en" sz="3500" u="sng" dirty="0">
                <a:solidFill>
                  <a:schemeClr val="lt1"/>
                </a:solidFill>
              </a:rPr>
              <a:t>Water</a:t>
            </a:r>
            <a:endParaRPr sz="3500" u="sng" dirty="0">
              <a:solidFill>
                <a:schemeClr val="lt1"/>
              </a:solidFill>
            </a:endParaRPr>
          </a:p>
        </p:txBody>
      </p:sp>
      <p:sp>
        <p:nvSpPr>
          <p:cNvPr id="278" name="Google Shape;278;p13"/>
          <p:cNvSpPr txBox="1">
            <a:spLocks noGrp="1"/>
          </p:cNvSpPr>
          <p:nvPr>
            <p:ph type="subTitle" idx="4294967295"/>
          </p:nvPr>
        </p:nvSpPr>
        <p:spPr>
          <a:xfrm>
            <a:off x="677512" y="3247375"/>
            <a:ext cx="2649300" cy="695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sz="2600">
                <a:solidFill>
                  <a:schemeClr val="lt1"/>
                </a:solidFill>
                <a:latin typeface="Maven Pro"/>
                <a:ea typeface="Maven Pro"/>
                <a:cs typeface="Maven Pro"/>
                <a:sym typeface="Maven Pro"/>
              </a:rPr>
              <a:t>Kenneth Llontop</a:t>
            </a:r>
            <a:endParaRPr sz="2600">
              <a:solidFill>
                <a:schemeClr val="lt1"/>
              </a:solidFill>
              <a:latin typeface="Maven Pro"/>
              <a:ea typeface="Maven Pro"/>
              <a:cs typeface="Maven Pro"/>
              <a:sym typeface="Maven Pro"/>
            </a:endParaRPr>
          </a:p>
        </p:txBody>
      </p:sp>
      <p:pic>
        <p:nvPicPr>
          <p:cNvPr id="3" name="Picture 2" descr="A maze with a few steps&#10;&#10;AI-generated content may be incorrect.">
            <a:extLst>
              <a:ext uri="{FF2B5EF4-FFF2-40B4-BE49-F238E27FC236}">
                <a16:creationId xmlns:a16="http://schemas.microsoft.com/office/drawing/2014/main" id="{99E3A3EF-4402-7A52-6D9A-A0EEC17E9CA5}"/>
              </a:ext>
            </a:extLst>
          </p:cNvPr>
          <p:cNvPicPr>
            <a:picLocks noChangeAspect="1"/>
          </p:cNvPicPr>
          <p:nvPr/>
        </p:nvPicPr>
        <p:blipFill>
          <a:blip r:embed="rId3"/>
          <a:stretch>
            <a:fillRect/>
          </a:stretch>
        </p:blipFill>
        <p:spPr>
          <a:xfrm>
            <a:off x="4852900" y="341744"/>
            <a:ext cx="3941733" cy="39612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3"/>
        <p:cNvGrpSpPr/>
        <p:nvPr/>
      </p:nvGrpSpPr>
      <p:grpSpPr>
        <a:xfrm>
          <a:off x="0" y="0"/>
          <a:ext cx="0" cy="0"/>
          <a:chOff x="0" y="0"/>
          <a:chExt cx="0" cy="0"/>
        </a:xfrm>
      </p:grpSpPr>
      <p:sp>
        <p:nvSpPr>
          <p:cNvPr id="284" name="Google Shape;284;p14"/>
          <p:cNvSpPr txBox="1">
            <a:spLocks noGrp="1"/>
          </p:cNvSpPr>
          <p:nvPr>
            <p:ph type="title" idx="4294967295"/>
          </p:nvPr>
        </p:nvSpPr>
        <p:spPr>
          <a:xfrm>
            <a:off x="2488725" y="-54429"/>
            <a:ext cx="4075200" cy="69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dirty="0">
                <a:solidFill>
                  <a:schemeClr val="lt1"/>
                </a:solidFill>
              </a:rPr>
              <a:t>Mazes and Methods</a:t>
            </a:r>
            <a:endParaRPr sz="3200" dirty="0">
              <a:solidFill>
                <a:schemeClr val="lt1"/>
              </a:solidFill>
            </a:endParaRPr>
          </a:p>
        </p:txBody>
      </p:sp>
      <p:sp>
        <p:nvSpPr>
          <p:cNvPr id="285" name="Google Shape;285;p14"/>
          <p:cNvSpPr txBox="1"/>
          <p:nvPr/>
        </p:nvSpPr>
        <p:spPr>
          <a:xfrm>
            <a:off x="476775" y="460487"/>
            <a:ext cx="8099100" cy="42225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dirty="0">
                <a:solidFill>
                  <a:srgbClr val="FFFFFF"/>
                </a:solidFill>
                <a:latin typeface="Maven Pro"/>
                <a:ea typeface="Maven Pro"/>
                <a:cs typeface="Maven Pro"/>
                <a:sym typeface="Maven Pro"/>
              </a:rPr>
              <a:t>Topic: Simulating maze solving techniques via random walking, BFS, and water</a:t>
            </a:r>
            <a:endParaRPr sz="1900" dirty="0">
              <a:solidFill>
                <a:srgbClr val="FFFFFF"/>
              </a:solidFill>
              <a:latin typeface="Maven Pro"/>
              <a:ea typeface="Maven Pro"/>
              <a:cs typeface="Maven Pro"/>
              <a:sym typeface="Maven Pro"/>
            </a:endParaRPr>
          </a:p>
          <a:p>
            <a:pPr marL="0" lvl="0" indent="0" algn="l" rtl="0">
              <a:lnSpc>
                <a:spcPct val="115000"/>
              </a:lnSpc>
              <a:spcBef>
                <a:spcPts val="0"/>
              </a:spcBef>
              <a:spcAft>
                <a:spcPts val="0"/>
              </a:spcAft>
              <a:buNone/>
            </a:pPr>
            <a:r>
              <a:rPr lang="en" sz="1900" dirty="0">
                <a:solidFill>
                  <a:srgbClr val="FFFFFF"/>
                </a:solidFill>
                <a:latin typeface="Maven Pro"/>
                <a:ea typeface="Maven Pro"/>
                <a:cs typeface="Maven Pro"/>
                <a:sym typeface="Maven Pro"/>
              </a:rPr>
              <a:t>Methods:</a:t>
            </a:r>
            <a:endParaRPr sz="1900" dirty="0">
              <a:solidFill>
                <a:srgbClr val="FFFFFF"/>
              </a:solidFill>
              <a:latin typeface="Maven Pro"/>
              <a:ea typeface="Maven Pro"/>
              <a:cs typeface="Maven Pro"/>
              <a:sym typeface="Maven Pro"/>
            </a:endParaRPr>
          </a:p>
          <a:p>
            <a:pPr marL="457200" lvl="0" indent="-349250" algn="l" rtl="0">
              <a:lnSpc>
                <a:spcPct val="115000"/>
              </a:lnSpc>
              <a:spcBef>
                <a:spcPts val="1200"/>
              </a:spcBef>
              <a:spcAft>
                <a:spcPts val="0"/>
              </a:spcAft>
              <a:buClr>
                <a:srgbClr val="FFFFFF"/>
              </a:buClr>
              <a:buSzPts val="1900"/>
              <a:buChar char="●"/>
            </a:pPr>
            <a:r>
              <a:rPr lang="en" sz="1900" b="1" dirty="0">
                <a:solidFill>
                  <a:srgbClr val="FFFFFF"/>
                </a:solidFill>
                <a:latin typeface="Maven Pro"/>
                <a:ea typeface="Maven Pro"/>
                <a:cs typeface="Maven Pro"/>
                <a:sym typeface="Maven Pro"/>
              </a:rPr>
              <a:t>Random Walk</a:t>
            </a:r>
            <a:r>
              <a:rPr lang="en" sz="1900" dirty="0">
                <a:solidFill>
                  <a:srgbClr val="FFFFFF"/>
                </a:solidFill>
                <a:latin typeface="Maven Pro"/>
                <a:ea typeface="Maven Pro"/>
                <a:cs typeface="Maven Pro"/>
                <a:sym typeface="Maven Pro"/>
              </a:rPr>
              <a:t>: Simulating decision-making through random exploration (randomly choosing a valid direction)</a:t>
            </a:r>
            <a:endParaRPr sz="1900" dirty="0">
              <a:solidFill>
                <a:srgbClr val="FFFFFF"/>
              </a:solidFill>
              <a:latin typeface="Maven Pro"/>
              <a:ea typeface="Maven Pro"/>
              <a:cs typeface="Maven Pro"/>
              <a:sym typeface="Maven Pro"/>
            </a:endParaRPr>
          </a:p>
          <a:p>
            <a:pPr marL="457200" lvl="0" indent="-349250" algn="l" rtl="0">
              <a:lnSpc>
                <a:spcPct val="115000"/>
              </a:lnSpc>
              <a:spcBef>
                <a:spcPts val="0"/>
              </a:spcBef>
              <a:spcAft>
                <a:spcPts val="0"/>
              </a:spcAft>
              <a:buClr>
                <a:srgbClr val="FFFFFF"/>
              </a:buClr>
              <a:buSzPts val="1900"/>
              <a:buChar char="●"/>
            </a:pPr>
            <a:r>
              <a:rPr lang="en" sz="1900" b="1" dirty="0">
                <a:solidFill>
                  <a:srgbClr val="FFFFFF"/>
                </a:solidFill>
                <a:latin typeface="Maven Pro"/>
                <a:ea typeface="Maven Pro"/>
                <a:cs typeface="Maven Pro"/>
                <a:sym typeface="Maven Pro"/>
              </a:rPr>
              <a:t>BFS</a:t>
            </a:r>
            <a:r>
              <a:rPr lang="en" sz="1900" dirty="0">
                <a:solidFill>
                  <a:srgbClr val="FFFFFF"/>
                </a:solidFill>
                <a:latin typeface="Maven Pro"/>
                <a:ea typeface="Maven Pro"/>
                <a:cs typeface="Maven Pro"/>
                <a:sym typeface="Maven Pro"/>
              </a:rPr>
              <a:t>: Simulating decision-making by exploring every possible path in that layer</a:t>
            </a:r>
            <a:endParaRPr sz="1900" dirty="0">
              <a:solidFill>
                <a:srgbClr val="FFFFFF"/>
              </a:solidFill>
              <a:latin typeface="Maven Pro"/>
              <a:ea typeface="Maven Pro"/>
              <a:cs typeface="Maven Pro"/>
              <a:sym typeface="Maven Pro"/>
            </a:endParaRPr>
          </a:p>
          <a:p>
            <a:pPr marL="457200" lvl="0" indent="-349250" algn="l" rtl="0">
              <a:lnSpc>
                <a:spcPct val="115000"/>
              </a:lnSpc>
              <a:spcBef>
                <a:spcPts val="0"/>
              </a:spcBef>
              <a:spcAft>
                <a:spcPts val="0"/>
              </a:spcAft>
              <a:buClr>
                <a:srgbClr val="FFFFFF"/>
              </a:buClr>
              <a:buSzPts val="1900"/>
              <a:buChar char="●"/>
            </a:pPr>
            <a:r>
              <a:rPr lang="en" sz="1900" b="1" dirty="0">
                <a:solidFill>
                  <a:srgbClr val="FFFFFF"/>
                </a:solidFill>
                <a:latin typeface="Maven Pro"/>
                <a:ea typeface="Maven Pro"/>
                <a:cs typeface="Maven Pro"/>
                <a:sym typeface="Maven Pro"/>
              </a:rPr>
              <a:t>Water Flow</a:t>
            </a:r>
            <a:r>
              <a:rPr lang="en" sz="1900" dirty="0">
                <a:solidFill>
                  <a:srgbClr val="FFFFFF"/>
                </a:solidFill>
                <a:latin typeface="Maven Pro"/>
                <a:ea typeface="Maven Pro"/>
                <a:cs typeface="Maven Pro"/>
                <a:sym typeface="Maven Pro"/>
              </a:rPr>
              <a:t>: Simulating water navigation influenced by gravity and air pressure. Algorithm relies on a precomputed BFS path because in reality water will try to fill up the dead ends but is pushed back by air pressure that can’t break the surface tension. Assume water height = 0.3 m, gravity = 9.8 m/s</a:t>
            </a:r>
            <a:r>
              <a:rPr lang="en" sz="1900" baseline="30000" dirty="0">
                <a:solidFill>
                  <a:srgbClr val="FFFFFF"/>
                </a:solidFill>
                <a:latin typeface="Maven Pro"/>
                <a:ea typeface="Maven Pro"/>
                <a:cs typeface="Maven Pro"/>
                <a:sym typeface="Maven Pro"/>
              </a:rPr>
              <a:t>2</a:t>
            </a:r>
            <a:endParaRPr lang="en-US" sz="1900" baseline="30000" dirty="0">
              <a:solidFill>
                <a:srgbClr val="FFFFFF"/>
              </a:solidFill>
              <a:latin typeface="Maven Pro"/>
              <a:ea typeface="Maven Pro"/>
              <a:cs typeface="Maven Pro"/>
              <a:sym typeface="Maven Pro"/>
            </a:endParaRPr>
          </a:p>
          <a:p>
            <a:pPr marL="107950" lvl="0" algn="l" rtl="0">
              <a:lnSpc>
                <a:spcPct val="115000"/>
              </a:lnSpc>
              <a:spcBef>
                <a:spcPts val="0"/>
              </a:spcBef>
              <a:spcAft>
                <a:spcPts val="0"/>
              </a:spcAft>
              <a:buClr>
                <a:srgbClr val="FFFFFF"/>
              </a:buClr>
              <a:buSzPts val="1900"/>
            </a:pPr>
            <a:endParaRPr lang="en-US" sz="1900" baseline="30000" dirty="0">
              <a:solidFill>
                <a:srgbClr val="FFFFFF"/>
              </a:solidFill>
              <a:latin typeface="Maven Pro"/>
              <a:ea typeface="Maven Pro"/>
              <a:cs typeface="Maven Pro"/>
              <a:sym typeface="Maven Pro"/>
            </a:endParaRPr>
          </a:p>
          <a:p>
            <a:pPr marL="107950" lvl="0" algn="l" rtl="0">
              <a:lnSpc>
                <a:spcPct val="115000"/>
              </a:lnSpc>
              <a:spcBef>
                <a:spcPts val="0"/>
              </a:spcBef>
              <a:spcAft>
                <a:spcPts val="0"/>
              </a:spcAft>
              <a:buClr>
                <a:srgbClr val="FFFFFF"/>
              </a:buClr>
              <a:buSzPts val="1900"/>
            </a:pPr>
            <a:r>
              <a:rPr lang="en-US" sz="1900" baseline="30000" dirty="0">
                <a:solidFill>
                  <a:srgbClr val="FFFFFF"/>
                </a:solidFill>
                <a:latin typeface="Maven Pro"/>
                <a:ea typeface="Maven Pro"/>
                <a:cs typeface="Maven Pro"/>
                <a:sym typeface="Maven Pro"/>
              </a:rPr>
              <a:t>Sources:  Can water solve a maze? Steve </a:t>
            </a:r>
            <a:r>
              <a:rPr lang="en-US" sz="1900" baseline="30000" dirty="0" err="1">
                <a:solidFill>
                  <a:srgbClr val="FFFFFF"/>
                </a:solidFill>
                <a:latin typeface="Maven Pro"/>
                <a:ea typeface="Maven Pro"/>
                <a:cs typeface="Maven Pro"/>
                <a:sym typeface="Maven Pro"/>
              </a:rPr>
              <a:t>Mould</a:t>
            </a:r>
            <a:r>
              <a:rPr lang="en-US" sz="1900" baseline="30000" dirty="0">
                <a:solidFill>
                  <a:srgbClr val="FFFFFF"/>
                </a:solidFill>
                <a:latin typeface="Maven Pro"/>
                <a:ea typeface="Maven Pro"/>
                <a:cs typeface="Maven Pro"/>
                <a:sym typeface="Maven Pro"/>
              </a:rPr>
              <a:t> - </a:t>
            </a:r>
            <a:r>
              <a:rPr lang="en-US" sz="1900" baseline="30000" dirty="0" err="1">
                <a:solidFill>
                  <a:srgbClr val="FFFFFF"/>
                </a:solidFill>
                <a:latin typeface="Maven Pro"/>
                <a:ea typeface="Maven Pro"/>
                <a:cs typeface="Maven Pro"/>
                <a:sym typeface="Maven Pro"/>
              </a:rPr>
              <a:t>Youtube</a:t>
            </a:r>
            <a:endParaRPr lang="en-US" sz="1900" dirty="0">
              <a:solidFill>
                <a:schemeClr val="lt1"/>
              </a:solidFill>
              <a:latin typeface="Maven Pro"/>
              <a:ea typeface="Maven Pro"/>
              <a:cs typeface="Maven Pro"/>
              <a:sym typeface="Maven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9"/>
        <p:cNvGrpSpPr/>
        <p:nvPr/>
      </p:nvGrpSpPr>
      <p:grpSpPr>
        <a:xfrm>
          <a:off x="0" y="0"/>
          <a:ext cx="0" cy="0"/>
          <a:chOff x="0" y="0"/>
          <a:chExt cx="0" cy="0"/>
        </a:xfrm>
      </p:grpSpPr>
      <p:sp>
        <p:nvSpPr>
          <p:cNvPr id="290" name="Google Shape;290;p15"/>
          <p:cNvSpPr txBox="1">
            <a:spLocks noGrp="1"/>
          </p:cNvSpPr>
          <p:nvPr>
            <p:ph type="title" idx="4294967295"/>
          </p:nvPr>
        </p:nvSpPr>
        <p:spPr>
          <a:xfrm>
            <a:off x="2198400" y="175775"/>
            <a:ext cx="4747200" cy="59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a:solidFill>
                  <a:schemeClr val="lt1"/>
                </a:solidFill>
              </a:rPr>
              <a:t>Method: Random Walk</a:t>
            </a:r>
            <a:endParaRPr sz="3220">
              <a:solidFill>
                <a:schemeClr val="lt1"/>
              </a:solidFill>
            </a:endParaRPr>
          </a:p>
        </p:txBody>
      </p:sp>
      <p:pic>
        <p:nvPicPr>
          <p:cNvPr id="4" name="animation1.mp4">
            <a:hlinkClick r:id="" action="ppaction://media"/>
            <a:extLst>
              <a:ext uri="{FF2B5EF4-FFF2-40B4-BE49-F238E27FC236}">
                <a16:creationId xmlns:a16="http://schemas.microsoft.com/office/drawing/2014/main" id="{9AD902D1-7655-0B44-26D3-8750468539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6451" y="936627"/>
            <a:ext cx="4031098" cy="40310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95"/>
        <p:cNvGrpSpPr/>
        <p:nvPr/>
      </p:nvGrpSpPr>
      <p:grpSpPr>
        <a:xfrm>
          <a:off x="0" y="0"/>
          <a:ext cx="0" cy="0"/>
          <a:chOff x="0" y="0"/>
          <a:chExt cx="0" cy="0"/>
        </a:xfrm>
      </p:grpSpPr>
      <p:sp>
        <p:nvSpPr>
          <p:cNvPr id="296" name="Google Shape;296;p16"/>
          <p:cNvSpPr txBox="1">
            <a:spLocks noGrp="1"/>
          </p:cNvSpPr>
          <p:nvPr>
            <p:ph type="title" idx="4294967295"/>
          </p:nvPr>
        </p:nvSpPr>
        <p:spPr>
          <a:xfrm>
            <a:off x="3212100" y="159475"/>
            <a:ext cx="2719800" cy="59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a:solidFill>
                  <a:schemeClr val="lt1"/>
                </a:solidFill>
              </a:rPr>
              <a:t>Method: BFS</a:t>
            </a:r>
            <a:endParaRPr sz="3220">
              <a:solidFill>
                <a:schemeClr val="lt1"/>
              </a:solidFill>
            </a:endParaRPr>
          </a:p>
        </p:txBody>
      </p:sp>
      <p:pic>
        <p:nvPicPr>
          <p:cNvPr id="4" name="animation2.mp4">
            <a:hlinkClick r:id="" action="ppaction://media"/>
            <a:extLst>
              <a:ext uri="{FF2B5EF4-FFF2-40B4-BE49-F238E27FC236}">
                <a16:creationId xmlns:a16="http://schemas.microsoft.com/office/drawing/2014/main" id="{DC776328-00C3-AC64-A39F-E8783B750D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6451" y="952928"/>
            <a:ext cx="4031097" cy="4031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1"/>
        <p:cNvGrpSpPr/>
        <p:nvPr/>
      </p:nvGrpSpPr>
      <p:grpSpPr>
        <a:xfrm>
          <a:off x="0" y="0"/>
          <a:ext cx="0" cy="0"/>
          <a:chOff x="0" y="0"/>
          <a:chExt cx="0" cy="0"/>
        </a:xfrm>
      </p:grpSpPr>
      <p:sp>
        <p:nvSpPr>
          <p:cNvPr id="302" name="Google Shape;302;p17"/>
          <p:cNvSpPr txBox="1">
            <a:spLocks noGrp="1"/>
          </p:cNvSpPr>
          <p:nvPr>
            <p:ph type="title" idx="4294967295"/>
          </p:nvPr>
        </p:nvSpPr>
        <p:spPr>
          <a:xfrm>
            <a:off x="2877450" y="159475"/>
            <a:ext cx="3389100" cy="59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a:solidFill>
                  <a:schemeClr val="lt1"/>
                </a:solidFill>
              </a:rPr>
              <a:t>Method: Water</a:t>
            </a:r>
            <a:endParaRPr sz="3220">
              <a:solidFill>
                <a:schemeClr val="lt1"/>
              </a:solidFill>
            </a:endParaRPr>
          </a:p>
        </p:txBody>
      </p:sp>
      <p:pic>
        <p:nvPicPr>
          <p:cNvPr id="3" name="animation3.mp4">
            <a:hlinkClick r:id="" action="ppaction://media"/>
            <a:extLst>
              <a:ext uri="{FF2B5EF4-FFF2-40B4-BE49-F238E27FC236}">
                <a16:creationId xmlns:a16="http://schemas.microsoft.com/office/drawing/2014/main" id="{6826F77D-6B4C-198E-A8C6-5DD6980CD5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6452" y="952929"/>
            <a:ext cx="4031096" cy="4031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7"/>
        <p:cNvGrpSpPr/>
        <p:nvPr/>
      </p:nvGrpSpPr>
      <p:grpSpPr>
        <a:xfrm>
          <a:off x="0" y="0"/>
          <a:ext cx="0" cy="0"/>
          <a:chOff x="0" y="0"/>
          <a:chExt cx="0" cy="0"/>
        </a:xfrm>
      </p:grpSpPr>
      <p:sp>
        <p:nvSpPr>
          <p:cNvPr id="308" name="Google Shape;308;p18"/>
          <p:cNvSpPr txBox="1">
            <a:spLocks noGrp="1"/>
          </p:cNvSpPr>
          <p:nvPr>
            <p:ph type="title" idx="4294967295"/>
          </p:nvPr>
        </p:nvSpPr>
        <p:spPr>
          <a:xfrm>
            <a:off x="3551700" y="290075"/>
            <a:ext cx="2040600" cy="59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20">
                <a:solidFill>
                  <a:schemeClr val="lt1"/>
                </a:solidFill>
              </a:rPr>
              <a:t>Statistics</a:t>
            </a:r>
            <a:endParaRPr sz="3220">
              <a:solidFill>
                <a:schemeClr val="lt1"/>
              </a:solidFill>
            </a:endParaRPr>
          </a:p>
        </p:txBody>
      </p:sp>
      <p:graphicFrame>
        <p:nvGraphicFramePr>
          <p:cNvPr id="309" name="Google Shape;309;p18"/>
          <p:cNvGraphicFramePr/>
          <p:nvPr/>
        </p:nvGraphicFramePr>
        <p:xfrm>
          <a:off x="1865925" y="1189225"/>
          <a:ext cx="5412125" cy="3192600"/>
        </p:xfrm>
        <a:graphic>
          <a:graphicData uri="http://schemas.openxmlformats.org/drawingml/2006/table">
            <a:tbl>
              <a:tblPr>
                <a:noFill/>
                <a:tableStyleId>{63EC435E-BFBD-45C3-A39A-3C0EE1706D2B}</a:tableStyleId>
              </a:tblPr>
              <a:tblGrid>
                <a:gridCol w="1227300">
                  <a:extLst>
                    <a:ext uri="{9D8B030D-6E8A-4147-A177-3AD203B41FA5}">
                      <a16:colId xmlns:a16="http://schemas.microsoft.com/office/drawing/2014/main" val="20000"/>
                    </a:ext>
                  </a:extLst>
                </a:gridCol>
                <a:gridCol w="1245275">
                  <a:extLst>
                    <a:ext uri="{9D8B030D-6E8A-4147-A177-3AD203B41FA5}">
                      <a16:colId xmlns:a16="http://schemas.microsoft.com/office/drawing/2014/main" val="20001"/>
                    </a:ext>
                  </a:extLst>
                </a:gridCol>
                <a:gridCol w="1213675">
                  <a:extLst>
                    <a:ext uri="{9D8B030D-6E8A-4147-A177-3AD203B41FA5}">
                      <a16:colId xmlns:a16="http://schemas.microsoft.com/office/drawing/2014/main" val="20002"/>
                    </a:ext>
                  </a:extLst>
                </a:gridCol>
                <a:gridCol w="1725875">
                  <a:extLst>
                    <a:ext uri="{9D8B030D-6E8A-4147-A177-3AD203B41FA5}">
                      <a16:colId xmlns:a16="http://schemas.microsoft.com/office/drawing/2014/main" val="20003"/>
                    </a:ext>
                  </a:extLst>
                </a:gridCol>
              </a:tblGrid>
              <a:tr h="798150">
                <a:tc>
                  <a:txBody>
                    <a:bodyPr/>
                    <a:lstStyle/>
                    <a:p>
                      <a:pPr marL="0" lvl="0" indent="0" algn="l" rtl="0">
                        <a:spcBef>
                          <a:spcPts val="0"/>
                        </a:spcBef>
                        <a:spcAft>
                          <a:spcPts val="0"/>
                        </a:spcAft>
                        <a:buNone/>
                      </a:pP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Time</a:t>
                      </a:r>
                      <a:endParaRPr sz="1600">
                        <a:solidFill>
                          <a:schemeClr val="lt1"/>
                        </a:solidFill>
                        <a:latin typeface="Maven Pro"/>
                        <a:ea typeface="Maven Pro"/>
                        <a:cs typeface="Maven Pro"/>
                        <a:sym typeface="Maven Pro"/>
                      </a:endParaRPr>
                    </a:p>
                    <a:p>
                      <a:pPr marL="0" lvl="0" indent="0" algn="l" rtl="0">
                        <a:spcBef>
                          <a:spcPts val="0"/>
                        </a:spcBef>
                        <a:spcAft>
                          <a:spcPts val="0"/>
                        </a:spcAft>
                        <a:buNone/>
                      </a:pPr>
                      <a:r>
                        <a:rPr lang="en" sz="1600">
                          <a:solidFill>
                            <a:schemeClr val="lt1"/>
                          </a:solidFill>
                          <a:latin typeface="Maven Pro"/>
                          <a:ea typeface="Maven Pro"/>
                          <a:cs typeface="Maven Pro"/>
                          <a:sym typeface="Maven Pro"/>
                        </a:rPr>
                        <a:t>(seconds)</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Distance</a:t>
                      </a:r>
                      <a:endParaRPr sz="1600">
                        <a:solidFill>
                          <a:schemeClr val="lt1"/>
                        </a:solidFill>
                        <a:latin typeface="Maven Pro"/>
                        <a:ea typeface="Maven Pro"/>
                        <a:cs typeface="Maven Pro"/>
                        <a:sym typeface="Maven Pro"/>
                      </a:endParaRPr>
                    </a:p>
                    <a:p>
                      <a:pPr marL="0" lvl="0" indent="0" algn="l" rtl="0">
                        <a:spcBef>
                          <a:spcPts val="0"/>
                        </a:spcBef>
                        <a:spcAft>
                          <a:spcPts val="0"/>
                        </a:spcAft>
                        <a:buNone/>
                      </a:pPr>
                      <a:r>
                        <a:rPr lang="en" sz="1600">
                          <a:solidFill>
                            <a:schemeClr val="lt1"/>
                          </a:solidFill>
                          <a:latin typeface="Maven Pro"/>
                          <a:ea typeface="Maven Pro"/>
                          <a:cs typeface="Maven Pro"/>
                          <a:sym typeface="Maven Pro"/>
                        </a:rPr>
                        <a:t>(cells)</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Final Path</a:t>
                      </a:r>
                      <a:endParaRPr sz="1600">
                        <a:solidFill>
                          <a:schemeClr val="lt1"/>
                        </a:solidFill>
                        <a:latin typeface="Maven Pro"/>
                        <a:ea typeface="Maven Pro"/>
                        <a:cs typeface="Maven Pro"/>
                        <a:sym typeface="Maven Pro"/>
                      </a:endParaRPr>
                    </a:p>
                    <a:p>
                      <a:pPr marL="0" lvl="0" indent="0" algn="l" rtl="0">
                        <a:spcBef>
                          <a:spcPts val="0"/>
                        </a:spcBef>
                        <a:spcAft>
                          <a:spcPts val="0"/>
                        </a:spcAft>
                        <a:buNone/>
                      </a:pPr>
                      <a:r>
                        <a:rPr lang="en" sz="1600">
                          <a:solidFill>
                            <a:schemeClr val="lt1"/>
                          </a:solidFill>
                          <a:latin typeface="Maven Pro"/>
                          <a:ea typeface="Maven Pro"/>
                          <a:cs typeface="Maven Pro"/>
                          <a:sym typeface="Maven Pro"/>
                        </a:rPr>
                        <a:t>(cells)</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798150">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Random Walk</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8.35</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501</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0</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798150">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BFS</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7.42</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445</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257</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798150">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Water</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10.57</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257</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600">
                          <a:solidFill>
                            <a:schemeClr val="lt1"/>
                          </a:solidFill>
                          <a:latin typeface="Maven Pro"/>
                          <a:ea typeface="Maven Pro"/>
                          <a:cs typeface="Maven Pro"/>
                          <a:sym typeface="Maven Pro"/>
                        </a:rPr>
                        <a:t>257</a:t>
                      </a:r>
                      <a:endParaRPr sz="1600">
                        <a:solidFill>
                          <a:schemeClr val="lt1"/>
                        </a:solidFill>
                        <a:latin typeface="Maven Pro"/>
                        <a:ea typeface="Maven Pro"/>
                        <a:cs typeface="Maven Pro"/>
                        <a:sym typeface="Maven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165</Words>
  <Application>Microsoft Macintosh PowerPoint</Application>
  <PresentationFormat>On-screen Show (16:9)</PresentationFormat>
  <Paragraphs>35</Paragraphs>
  <Slides>6</Slides>
  <Notes>6</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Maven Pro</vt:lpstr>
      <vt:lpstr>Nunito</vt:lpstr>
      <vt:lpstr>Arial</vt:lpstr>
      <vt:lpstr>Momentum</vt:lpstr>
      <vt:lpstr>Maze Solvers:  BFS vs  Random Search vs  Water</vt:lpstr>
      <vt:lpstr>Mazes and Methods</vt:lpstr>
      <vt:lpstr>Method: Random Walk</vt:lpstr>
      <vt:lpstr>Method: BFS</vt:lpstr>
      <vt:lpstr>Method: Water</vt:lpstr>
      <vt:lpstr>Statistics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Kenneth Troy Llontop</cp:lastModifiedBy>
  <cp:revision>2</cp:revision>
  <dcterms:modified xsi:type="dcterms:W3CDTF">2025-12-03T12:30:52Z</dcterms:modified>
</cp:coreProperties>
</file>