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640"/>
  </p:normalViewPr>
  <p:slideViewPr>
    <p:cSldViewPr snapToGrid="0">
      <p:cViewPr varScale="1">
        <p:scale>
          <a:sx n="102" d="100"/>
          <a:sy n="102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C8CD0-DD3B-04A0-3B93-5EB79D1EA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27754-626C-F629-BA03-0ED34F930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05B45-973A-E2F7-2622-FE07228F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05227-1D86-1B49-B845-8EC88B14D51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1413E-7ED5-7DED-F637-81AE779A0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01CE7-979E-C81E-50AD-7353B869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18C7-AA78-FB4E-8D30-DDADE8B24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2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8C46D-412C-22EC-DEF2-CFA81215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A147E-DA46-BD3B-ACF1-32BD33957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DCA31-F5DC-F4FE-FFAD-94005C16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05227-1D86-1B49-B845-8EC88B14D51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F6596-4BA9-1FE1-370C-E53BB541B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E0F00-2C46-C6EC-3610-4B5D32AB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18C7-AA78-FB4E-8D30-DDADE8B24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1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43CDCF-F871-FF19-42FE-E3D508EA75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31C84-C6A7-35BA-EB22-7CEAD4B3C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9C87C-B681-671A-03AF-F7180BAC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05227-1D86-1B49-B845-8EC88B14D51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545E6-1EF0-3122-F652-DAC84B62C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45B89-9C0D-22F6-226E-213A5B57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18C7-AA78-FB4E-8D30-DDADE8B24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3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EF761-13FF-79F0-F785-4010F633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A8661-A4C9-B5ED-F499-19F9CBC03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50961-953F-C1D7-E8F3-B917DD1A0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05227-1D86-1B49-B845-8EC88B14D51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01D2C-A2E5-2F1A-8E7C-8582C2BB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5E19-5694-9A7A-BA5F-6B4EBE88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18C7-AA78-FB4E-8D30-DDADE8B24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6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FEA71-7AF9-2171-6572-79D2FB412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2E3EB-6AA6-1609-3BD1-5E770ACC9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7DDDB-2642-7E86-13B9-BFA0F9BF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05227-1D86-1B49-B845-8EC88B14D51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FB66C-A080-7882-C661-91F869ED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B81C0-E112-AB93-F456-0EE1D1ED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18C7-AA78-FB4E-8D30-DDADE8B24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1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D2C7-9758-B36F-28A6-5653181C5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D910-4368-907F-AA6C-D812836B6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1D6A9-F163-FE39-6169-3A77A01FF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577FC-479A-DCEA-3EAE-EFC1FA01F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05227-1D86-1B49-B845-8EC88B14D51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B5D37-9D24-ACE7-A65F-7A00E13A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FF710-BB86-6E09-2D4C-06FD47CE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18C7-AA78-FB4E-8D30-DDADE8B24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8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488A4-EF6C-95DC-BA78-1F1FB8F09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C6DB1-6653-0A0A-FD95-641D6206E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61290-EEFB-A008-018A-6AE025313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6779C-BD01-8CE0-302C-C9ED65E57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D4F8C-25DE-6DA4-722E-6D20F30B8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00AA80-742D-3D5E-023E-ECB688E47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05227-1D86-1B49-B845-8EC88B14D51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8B692D-1359-89D3-051E-3E0F85BF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604A9-11A7-B975-5707-98C13D81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18C7-AA78-FB4E-8D30-DDADE8B24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1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7179F-86A4-F46E-1A08-5FE01BE2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5D799-D0C7-7F94-C796-0C28F907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05227-1D86-1B49-B845-8EC88B14D51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3EA85-5336-9F43-3589-BD6931B3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0A56D-B5DD-4851-EDFB-AB66A1C2D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18C7-AA78-FB4E-8D30-DDADE8B24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2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FD58D-D780-DC95-62F5-B9951036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05227-1D86-1B49-B845-8EC88B14D51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C4EBF7-FDA6-749E-2A3D-9DC4FD6F7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FF504-02B3-3462-F8F9-AEE2D7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18C7-AA78-FB4E-8D30-DDADE8B24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4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91E0-B30C-8DFA-5FA8-132BE949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8C1DC-EB50-4805-8328-FA3999106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06804-BAE3-3578-AE85-E3E6F7979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2BF61-F45D-C4CF-939E-455AB7BF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05227-1D86-1B49-B845-8EC88B14D51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28732-CEF5-9C4F-0254-8E2C7C37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1C56C-2639-3ECE-8CDA-6CD46388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18C7-AA78-FB4E-8D30-DDADE8B24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2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65CD-3BA8-053A-50AB-D65F7E892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4EC564-1058-9741-ED3A-EBAAA2B0FB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85F56-9750-508F-35B6-5E15F1C6D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94222-690D-40F3-1C2A-CE873D43B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05227-1D86-1B49-B845-8EC88B14D51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F9D23-0F93-AAD5-E403-AACBD51A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18DA5-7C91-461F-6D67-03A74568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18C7-AA78-FB4E-8D30-DDADE8B24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6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EC57D8-87F1-7B22-FA66-20ED2590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E5DA5-2721-A5B0-1960-B37A09097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FE0D2-3BEB-6FC4-58E8-CD959CDD2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605227-1D86-1B49-B845-8EC88B14D511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B4611-5E57-755A-F9E2-D281082A4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E532E-3B5F-47D9-411C-C3D23D56C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C518C7-AA78-FB4E-8D30-DDADE8B24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7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4D156-2991-DCD8-51D1-3966CA297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3988" y="320041"/>
            <a:ext cx="6707084" cy="3892668"/>
          </a:xfrm>
        </p:spPr>
        <p:txBody>
          <a:bodyPr>
            <a:normAutofit/>
          </a:bodyPr>
          <a:lstStyle/>
          <a:p>
            <a:pPr algn="l"/>
            <a:r>
              <a:rPr lang="en-US" sz="6600"/>
              <a:t>Slope–Erosion Simulator for REE Enrichment in Regolith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4F4BF-7137-C297-4E9A-CFED95BA4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3699" y="4631161"/>
            <a:ext cx="6707366" cy="156948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James Li – EPS 109</a:t>
            </a:r>
            <a:endParaRPr lang="en-US"/>
          </a:p>
        </p:txBody>
      </p:sp>
      <p:pic>
        <p:nvPicPr>
          <p:cNvPr id="5" name="Picture 4" descr="A map of the north america&#10;&#10;AI-generated content may be incorrect.">
            <a:extLst>
              <a:ext uri="{FF2B5EF4-FFF2-40B4-BE49-F238E27FC236}">
                <a16:creationId xmlns:a16="http://schemas.microsoft.com/office/drawing/2014/main" id="{2083E545-ED95-A3AC-F632-3E4C3A512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381335"/>
            <a:ext cx="4087368" cy="5777194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6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9121-E03B-90E8-8BF9-377EED87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and Method Explanation</a:t>
            </a:r>
          </a:p>
        </p:txBody>
      </p:sp>
      <p:pic>
        <p:nvPicPr>
          <p:cNvPr id="5" name="Content Placeholder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5468669-E511-AA6B-1821-F552E1A08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292" y="2246878"/>
            <a:ext cx="5190993" cy="269446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6B6B5E-6045-6856-A862-368373E03AB1}"/>
              </a:ext>
            </a:extLst>
          </p:cNvPr>
          <p:cNvSpPr txBox="1"/>
          <p:nvPr/>
        </p:nvSpPr>
        <p:spPr>
          <a:xfrm>
            <a:off x="6279717" y="1691561"/>
            <a:ext cx="56575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•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Input data: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200 × 200 DEM window of the southern Appalachians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•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Slope → Erosion: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Steeper terrain → faster loss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•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Erosion → REE removal: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Material &amp; REEs leave regolith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•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Weathering → REE supply: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Slow addition of new REEs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•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Simulation:</a:t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-webkit-standard"/>
              </a:rPr>
              <a:t>	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• Each grid cell updated</a:t>
            </a:r>
          </a:p>
          <a:p>
            <a:r>
              <a:rPr lang="en-US" dirty="0">
                <a:solidFill>
                  <a:srgbClr val="000000"/>
                </a:solidFill>
                <a:latin typeface="-webkit-standard"/>
              </a:rPr>
              <a:t>	  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every two years (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dt = 2 yr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)</a:t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-webkit-standard"/>
              </a:rPr>
              <a:t>	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• 1000 steps total (2000 years)</a:t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-webkit-standard"/>
              </a:rPr>
              <a:t>	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• Stored every 5 steps for animation</a:t>
            </a:r>
            <a:br>
              <a:rPr lang="en-US" dirty="0"/>
            </a:br>
            <a:r>
              <a:rPr lang="en-US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• Some of the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parameters:</a:t>
            </a:r>
            <a:br>
              <a:rPr lang="en-US" dirty="0"/>
            </a:b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K_erosion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0.008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</a:t>
            </a:r>
          </a:p>
          <a:p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H_regolith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20 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</a:t>
            </a:r>
          </a:p>
          <a:p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f_R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0.6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Sc0 = 0.03 yr⁻¹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</a:t>
            </a:r>
          </a:p>
          <a:p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q_eff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  <a:endParaRPr lang="en-US" b="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CA8232-4E93-83F0-3D80-E074B7C9AE67}"/>
              </a:ext>
            </a:extLst>
          </p:cNvPr>
          <p:cNvSpPr txBox="1"/>
          <p:nvPr/>
        </p:nvSpPr>
        <p:spPr>
          <a:xfrm>
            <a:off x="79335" y="6402734"/>
            <a:ext cx="6200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+mj-lt"/>
              </a:rPr>
              <a:t>Credits of this model goes to Professor Don DePaolo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70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63F5-CC1B-8135-AA65-E0225E087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Animation</a:t>
            </a:r>
          </a:p>
        </p:txBody>
      </p:sp>
      <p:pic>
        <p:nvPicPr>
          <p:cNvPr id="4" name="animation">
            <a:hlinkClick r:id="" action="ppaction://media"/>
            <a:extLst>
              <a:ext uri="{FF2B5EF4-FFF2-40B4-BE49-F238E27FC236}">
                <a16:creationId xmlns:a16="http://schemas.microsoft.com/office/drawing/2014/main" id="{AB2A61D6-E24B-80BE-D67D-8F100BB5B34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897063"/>
            <a:ext cx="10515600" cy="4206875"/>
          </a:xfrm>
        </p:spPr>
      </p:pic>
    </p:spTree>
    <p:extLst>
      <p:ext uri="{BB962C8B-B14F-4D97-AF65-F5344CB8AC3E}">
        <p14:creationId xmlns:p14="http://schemas.microsoft.com/office/powerpoint/2010/main" val="384392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14C39-832F-5468-FF55-8010F956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31" y="-19657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More on Setup: From REE Model to Simulation (If time…)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3F55BAF3-F5A8-2C3B-202B-9A2D355FC877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182879" y="1134566"/>
                <a:ext cx="4990011" cy="5145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800" b="1" dirty="0"/>
                  <a:t>How we reached the model</a:t>
                </a:r>
                <a:endParaRPr lang="en-US" sz="1800" dirty="0"/>
              </a:p>
              <a:p>
                <a:pPr>
                  <a:lnSpc>
                    <a:spcPct val="100000"/>
                  </a:lnSpc>
                </a:pPr>
                <a:r>
                  <a:rPr lang="en-US" sz="1800" dirty="0"/>
                  <a:t>Began from the REE enrichment mass-balance used in regolith-hosted deposit studies (Heling, </a:t>
                </a:r>
                <a:r>
                  <a:rPr lang="en-US" sz="1800" dirty="0" err="1"/>
                  <a:t>Xinxiu</a:t>
                </a:r>
                <a:r>
                  <a:rPr lang="en-US" sz="1800" dirty="0"/>
                  <a:t>).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800" dirty="0"/>
                  <a:t>Assumed a </a:t>
                </a:r>
                <a:r>
                  <a:rPr lang="en-US" sz="1800" i="1" dirty="0"/>
                  <a:t>steady weathering supply</a:t>
                </a:r>
                <a:r>
                  <a:rPr lang="en-US" sz="1800" dirty="0"/>
                  <a:t> from granite and </a:t>
                </a:r>
                <a:r>
                  <a:rPr lang="en-US" sz="1800" i="1" dirty="0"/>
                  <a:t>loss by erosion + leaching</a:t>
                </a:r>
                <a:r>
                  <a:rPr lang="en-US" sz="18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800" dirty="0"/>
                  <a:t>Simplified 1-D box model into a 2-D grid so each cell evolves independently.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800" dirty="0"/>
                  <a:t>Chose the simplest physically consistent form:</a:t>
                </a:r>
              </a:p>
              <a:p>
                <a:pPr>
                  <a:lnSpc>
                    <a:spcPct val="100000"/>
                  </a:lnSpc>
                </a:pPr>
                <a:endParaRPr lang="en-US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1800" i="1">
                              <a:latin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ar-AE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ar-AE" sz="18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ar-AE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ar-AE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ar-AE" sz="1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800" i="1"/>
                                <m:t>eff</m:t>
                              </m:r>
                            </m:sub>
                          </m:sSub>
                        </m:num>
                        <m:den>
                          <m:r>
                            <a:rPr lang="ar-AE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ar-AE" sz="18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200" b="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ar-AE" sz="1200" b="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1800" i="1">
                              <a:latin typeface="Cambria Math" panose="02040503050406030204" pitchFamily="18" charset="0"/>
                            </a:rPr>
                            <m:t>𝑑𝑍</m:t>
                          </m:r>
                        </m:num>
                        <m:den>
                          <m:r>
                            <a:rPr lang="ar-AE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ar-AE" sz="180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800" i="1"/>
                            <m:t>erosion</m:t>
                          </m:r>
                        </m:sub>
                      </m:sSub>
                      <m:r>
                        <a:rPr lang="ar-AE" sz="1800">
                          <a:latin typeface="Cambria Math" panose="02040503050406030204" pitchFamily="18" charset="0"/>
                        </a:rPr>
                        <m:t>∣</m:t>
                      </m:r>
                      <m:r>
                        <m:rPr>
                          <m:sty m:val="p"/>
                        </m:rPr>
                        <a:rPr lang="ar-AE" sz="18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ar-AE" sz="18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ar-AE" sz="1800">
                          <a:latin typeface="Cambria Math" panose="02040503050406030204" pitchFamily="18" charset="0"/>
                        </a:rPr>
                        <m:t>∣</m:t>
                      </m:r>
                    </m:oMath>
                  </m:oMathPara>
                </a14:m>
                <a:endParaRPr lang="ar-AE" sz="1200" b="0" dirty="0"/>
              </a:p>
            </p:txBody>
          </p:sp>
        </mc:Choice>
        <mc:Fallback xmlns="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3F55BAF3-F5A8-2C3B-202B-9A2D355FC8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82879" y="1134566"/>
                <a:ext cx="4990011" cy="5145255"/>
              </a:xfrm>
              <a:prstGeom prst="rect">
                <a:avLst/>
              </a:prstGeom>
              <a:blipFill>
                <a:blip r:embed="rId2"/>
                <a:stretch>
                  <a:fillRect l="-761" r="-1777" b="-2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860F300-DC24-BE3E-D24F-CACA8142F682}"/>
              </a:ext>
            </a:extLst>
          </p:cNvPr>
          <p:cNvSpPr txBox="1"/>
          <p:nvPr/>
        </p:nvSpPr>
        <p:spPr>
          <a:xfrm>
            <a:off x="5519057" y="929669"/>
            <a:ext cx="6100354" cy="5555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Parameter meaning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b="1" dirty="0"/>
              <a:t>- </a:t>
            </a:r>
            <a:r>
              <a:rPr lang="en-US" sz="1400" b="1" dirty="0" err="1"/>
              <a:t>K_erosion</a:t>
            </a:r>
            <a:r>
              <a:rPr lang="en-US" sz="1400" b="1" dirty="0"/>
              <a:t> (0.01–0.05):</a:t>
            </a:r>
            <a:r>
              <a:rPr lang="en-US" sz="1400" dirty="0"/>
              <a:t> scales how slope drives erosion.</a:t>
            </a:r>
          </a:p>
          <a:p>
            <a:pPr>
              <a:lnSpc>
                <a:spcPct val="150000"/>
              </a:lnSpc>
            </a:pPr>
            <a:r>
              <a:rPr lang="en-US" sz="1400" b="1" dirty="0"/>
              <a:t>- </a:t>
            </a:r>
            <a:r>
              <a:rPr lang="en-US" sz="1400" b="1" dirty="0" err="1"/>
              <a:t>S_c</a:t>
            </a:r>
            <a:r>
              <a:rPr lang="en-US" sz="1400" b="1" dirty="0"/>
              <a:t> (0.01 yr⁻¹):</a:t>
            </a:r>
            <a:r>
              <a:rPr lang="en-US" sz="1400" dirty="0"/>
              <a:t> weathering strain rate → REE supply.</a:t>
            </a:r>
          </a:p>
          <a:p>
            <a:pPr>
              <a:lnSpc>
                <a:spcPct val="150000"/>
              </a:lnSpc>
            </a:pPr>
            <a:r>
              <a:rPr lang="en-US" sz="1400" b="1" dirty="0"/>
              <a:t>- </a:t>
            </a:r>
            <a:r>
              <a:rPr lang="en-US" sz="1400" b="1" dirty="0" err="1"/>
              <a:t>f_R</a:t>
            </a:r>
            <a:r>
              <a:rPr lang="en-US" sz="1400" b="1" dirty="0"/>
              <a:t> (0.5–0.7):</a:t>
            </a:r>
            <a:r>
              <a:rPr lang="en-US" sz="1400" dirty="0"/>
              <a:t> fraction of REEs retained in regolith.</a:t>
            </a:r>
          </a:p>
          <a:p>
            <a:pPr>
              <a:lnSpc>
                <a:spcPct val="150000"/>
              </a:lnSpc>
            </a:pPr>
            <a:r>
              <a:rPr lang="en-US" sz="1400" b="1" dirty="0"/>
              <a:t>- </a:t>
            </a:r>
            <a:r>
              <a:rPr lang="en-US" sz="1400" b="1" dirty="0" err="1"/>
              <a:t>H_regolith</a:t>
            </a:r>
            <a:r>
              <a:rPr lang="en-US" sz="1400" b="1" dirty="0"/>
              <a:t> (20 m):</a:t>
            </a:r>
            <a:r>
              <a:rPr lang="en-US" sz="1400" dirty="0"/>
              <a:t> storage thickness controlling response time.</a:t>
            </a:r>
          </a:p>
          <a:p>
            <a:pPr>
              <a:lnSpc>
                <a:spcPct val="150000"/>
              </a:lnSpc>
            </a:pPr>
            <a:r>
              <a:rPr lang="en-US" sz="1400" b="1" dirty="0"/>
              <a:t>- </a:t>
            </a:r>
            <a:r>
              <a:rPr lang="en-US" sz="1400" b="1" dirty="0" err="1"/>
              <a:t>q_eff</a:t>
            </a:r>
            <a:r>
              <a:rPr lang="en-US" sz="1400" b="1" dirty="0"/>
              <a:t> (0–0.01 m/yr):</a:t>
            </a:r>
            <a:r>
              <a:rPr lang="en-US" sz="1400" dirty="0"/>
              <a:t> flushing/leaching strength.</a:t>
            </a:r>
          </a:p>
          <a:p>
            <a:pPr>
              <a:lnSpc>
                <a:spcPct val="150000"/>
              </a:lnSpc>
            </a:pPr>
            <a:r>
              <a:rPr lang="en-US" sz="1400" b="1" dirty="0"/>
              <a:t>- C₀ (120 ppm):</a:t>
            </a:r>
            <a:r>
              <a:rPr lang="en-US" sz="1400" dirty="0"/>
              <a:t> parent-rock baseline for normalization.</a:t>
            </a:r>
          </a:p>
          <a:p>
            <a:pPr>
              <a:lnSpc>
                <a:spcPct val="150000"/>
              </a:lnSpc>
            </a:pPr>
            <a:r>
              <a:rPr lang="en-US" sz="1400" b="1" dirty="0"/>
              <a:t>How the simulation captures the model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dirty="0"/>
              <a:t>- Elevation grid gives slope → erosion field E(</a:t>
            </a:r>
            <a:r>
              <a:rPr lang="en-US" sz="1400" dirty="0" err="1"/>
              <a:t>x,y</a:t>
            </a:r>
            <a:r>
              <a:rPr lang="en-US" sz="1400" dirty="0"/>
              <a:t>).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- Each time step updates Z and C using finite-difference ODEs.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- Animation stores every few steps to show transient buildup.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- No lateral transport: enrichment purely local, slope-controlled.</a:t>
            </a:r>
          </a:p>
          <a:p>
            <a:pPr>
              <a:lnSpc>
                <a:spcPct val="150000"/>
              </a:lnSpc>
            </a:pPr>
            <a:r>
              <a:rPr lang="en-US" sz="1400" b="1" dirty="0"/>
              <a:t>Bigger-picture goal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dirty="0"/>
              <a:t>- Demonstrate the physics visually behind regolith-hosted REE zoning.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- Build a visual bridge between QGIS spatial patterns and the lab-scale theory.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- Generate synthetic slope–enrichment data to guide U.S. exploration targets.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EBF656-E026-8FEC-DB30-62E71269A1CE}"/>
              </a:ext>
            </a:extLst>
          </p:cNvPr>
          <p:cNvSpPr txBox="1"/>
          <p:nvPr/>
        </p:nvSpPr>
        <p:spPr>
          <a:xfrm>
            <a:off x="182879" y="6444006"/>
            <a:ext cx="6200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+mj-lt"/>
              </a:rPr>
              <a:t>Credits of this model goes to Professor Don DePaolo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6048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433</Words>
  <Application>Microsoft Macintosh PowerPoint</Application>
  <PresentationFormat>Widescreen</PresentationFormat>
  <Paragraphs>38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-webkit-standard</vt:lpstr>
      <vt:lpstr>Aptos</vt:lpstr>
      <vt:lpstr>Aptos Display</vt:lpstr>
      <vt:lpstr>Arial</vt:lpstr>
      <vt:lpstr>Cambria Math</vt:lpstr>
      <vt:lpstr>Courier New</vt:lpstr>
      <vt:lpstr>Office Theme</vt:lpstr>
      <vt:lpstr>Slope–Erosion Simulator for REE Enrichment in Regolith</vt:lpstr>
      <vt:lpstr>Topic and Method Explanation</vt:lpstr>
      <vt:lpstr>Results and Animation</vt:lpstr>
      <vt:lpstr>More on Setup: From REE Model to Simulation (If time…)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子瞻 李</dc:creator>
  <cp:lastModifiedBy>子瞻 李</cp:lastModifiedBy>
  <cp:revision>3</cp:revision>
  <dcterms:created xsi:type="dcterms:W3CDTF">2025-12-03T20:42:10Z</dcterms:created>
  <dcterms:modified xsi:type="dcterms:W3CDTF">2025-12-04T05:12:09Z</dcterms:modified>
</cp:coreProperties>
</file>