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0"/>
  </p:notesMasterIdLst>
  <p:sldIdLst>
    <p:sldId id="281" r:id="rId5"/>
    <p:sldId id="282" r:id="rId6"/>
    <p:sldId id="283" r:id="rId7"/>
    <p:sldId id="284" r:id="rId8"/>
    <p:sldId id="28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0C7196-390F-4F4A-B99C-B81396607D8A}" v="453" dt="2025-12-02T06:39:59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74" d="100"/>
          <a:sy n="74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94D2E-832E-4454-88B1-C6C215C9E55C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A0A09-6FA2-432A-878F-290AC51C72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3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stronomy.swin.edu.au/cosmos/F/Flux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academic.oup.com/mnras/article/483/2/2547/5228761?searchresult=1#127802525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ed.ipac.caltech.edu/level5/Sept10/Krumholz/Krumholz2.html#2.2.1" TargetMode="External"/><Relationship Id="rId5" Type="http://schemas.openxmlformats.org/officeDocument/2006/relationships/hyperlink" Target="https://academic.oup.com/mnras/article/478/4/4799/5004854?login=false#118291769" TargetMode="External"/><Relationship Id="rId4" Type="http://schemas.openxmlformats.org/officeDocument/2006/relationships/hyperlink" Target="https://astro.pas.rochester.edu/~aquillen/ast242/lecturenotes7.pdf" TargetMode="External"/><Relationship Id="rId9" Type="http://schemas.openxmlformats.org/officeDocument/2006/relationships/hyperlink" Target="http://th.nao.ac.jp/MEMBER/tomisaka/Lecture_Notes/StarFormation/5/node21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04" r="22804"/>
          <a:stretch>
            <a:fillRect/>
          </a:stretch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  <a:noFill/>
        </p:spPr>
      </p:pic>
      <p:sp>
        <p:nvSpPr>
          <p:cNvPr id="59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B1457-35E0-409B-98CD-F11D19CA6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1" y="1241266"/>
            <a:ext cx="5428551" cy="3153753"/>
          </a:xfrm>
        </p:spPr>
        <p:txBody>
          <a:bodyPr>
            <a:normAutofit fontScale="90000"/>
          </a:bodyPr>
          <a:lstStyle/>
          <a:p>
            <a:r>
              <a:rPr lang="en-US" dirty="0"/>
              <a:t>Ionization Fronts in a Nebula Simulation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DD245-17CD-4FBE-A9CF-AC997273D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5061" y="4591665"/>
            <a:ext cx="5428551" cy="1622322"/>
          </a:xfrm>
        </p:spPr>
        <p:txBody>
          <a:bodyPr>
            <a:normAutofit/>
          </a:bodyPr>
          <a:lstStyle/>
          <a:p>
            <a:r>
              <a:rPr lang="en-US" dirty="0"/>
              <a:t>Madison catalano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C17D19-3EB1-847A-7FE0-03EA15D9F6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" t="1142" r="1184" b="1653"/>
          <a:stretch>
            <a:fillRect/>
          </a:stretch>
        </p:blipFill>
        <p:spPr>
          <a:xfrm>
            <a:off x="853048" y="1365582"/>
            <a:ext cx="4004519" cy="3942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58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20FFA-7782-9F50-4D19-2E18AB169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Ionization Fronts in Molecular Clouds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56B2C-D96D-CD2C-F799-B0B87431F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83" y="2276928"/>
            <a:ext cx="6323531" cy="45810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Description: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Simulation of expanding ionization fronts from many stars in a clumpy nebula, demonstrating star formation, increasing luminosity, and a zoom-out view revealing growth of H II region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What’s physically happening?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Young massive stars emit ionizing UV radiation </a:t>
            </a:r>
            <a:r>
              <a:rPr lang="en-US" dirty="0">
                <a:sym typeface="Wingdings" panose="05000000000000000000" pitchFamily="2" charset="2"/>
              </a:rPr>
              <a:t> creates expanding H II region inside cold molecular cloud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Speed and shape of front controlled by ionization from radiation, and recombination due to density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Ionization front expands faster in low-density molecular clouds, and slows in dense clumps, creating irregular shapes, with multiple stars, ionization bubbles overlap, distort, and merge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F257CC2-C6CF-C849-32D8-C5A534014A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16172" y="2391229"/>
                <a:ext cx="5337304" cy="52862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chemeClr val="tx1"/>
                    </a:solidFill>
                  </a:rPr>
                  <a:t>Key Equations: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</a:rPr>
                  <a:t>Radiation falloff (Inverse-Square law):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			L = luminosity </a:t>
                </a:r>
                <a:endParaRPr lang="en-US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endParaRPr lang="en-US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r>
                  <a:rPr lang="en-US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(SAO Encyclopedia of Astronomy, F)		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Ionization rate (depending on density) :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						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𝑑𝑋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𝑑𝑡</m:t>
                        </m:r>
                      </m:den>
                    </m:f>
                    <m:r>
                      <a:rPr lang="en-US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∝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𝐹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  <m:r>
                          <m:rPr>
                            <m:nor/>
                          </m:rPr>
                          <a:rPr lang="en-US" sz="3800" b="0" i="0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3800" dirty="0">
                            <a:solidFill>
                              <a:schemeClr val="tx1"/>
                            </a:solidFill>
                            <a:sym typeface="Wingdings" panose="05000000000000000000" pitchFamily="2" charset="2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(</a:t>
                </a:r>
                <a:r>
                  <a:rPr lang="en-US" sz="14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Aquillen</a:t>
                </a:r>
                <a:r>
                  <a:rPr lang="en-US" sz="1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Lecture notes, eq. (2))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r = recombination rate per unit volume 	F = ionizing photon flux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a(T) = recombination coefficient 	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X = n</a:t>
                </a:r>
                <a:r>
                  <a:rPr lang="en-US" baseline="-25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e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/</a:t>
                </a:r>
                <a:r>
                  <a:rPr lang="en-US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n</a:t>
                </a:r>
                <a:r>
                  <a:rPr lang="en-US" baseline="-250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H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(ionized fraction) </a:t>
                </a:r>
              </a:p>
              <a:p>
                <a:pPr marL="457200" lvl="1" indent="0">
                  <a:buNone/>
                </a:pPr>
                <a:r>
                  <a:rPr lang="en-US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n</a:t>
                </a:r>
                <a:r>
                  <a:rPr lang="en-US" baseline="-250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H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= hydrogen number density 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More ionizing flux F  faster ionization 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Higher density </a:t>
                </a:r>
                <a:r>
                  <a:rPr lang="en-US" sz="16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n</a:t>
                </a:r>
                <a:r>
                  <a:rPr lang="en-US" sz="1600" baseline="-25000" dirty="0" err="1">
                    <a:solidFill>
                      <a:schemeClr val="tx1"/>
                    </a:solidFill>
                    <a:sym typeface="Wingdings" panose="05000000000000000000" pitchFamily="2" charset="2"/>
                  </a:rPr>
                  <a:t>H</a:t>
                </a:r>
                <a:r>
                  <a:rPr lang="en-US" sz="16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 slower ionization front </a:t>
                </a:r>
              </a:p>
              <a:p>
                <a:pPr marL="457200" lvl="1" indent="0">
                  <a:buNone/>
                </a:pPr>
                <a:endParaRPr lang="en-US" sz="7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endParaRPr lang="en-US" sz="7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endParaRPr lang="en-US" sz="700" dirty="0">
                  <a:solidFill>
                    <a:schemeClr val="tx1"/>
                  </a:solidFill>
                  <a:sym typeface="Wingdings" panose="05000000000000000000" pitchFamily="2" charset="2"/>
                </a:endParaRPr>
              </a:p>
              <a:p>
                <a:pPr marL="457200" lvl="1" indent="0">
                  <a:buNone/>
                </a:pPr>
                <a:r>
                  <a:rPr lang="en-US" sz="7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						</a:t>
                </a: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F257CC2-C6CF-C849-32D8-C5A534014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172" y="2391229"/>
                <a:ext cx="5337304" cy="5286280"/>
              </a:xfrm>
              <a:prstGeom prst="rect">
                <a:avLst/>
              </a:prstGeom>
              <a:blipFill>
                <a:blip r:embed="rId2"/>
                <a:stretch>
                  <a:fillRect t="-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8E7CD8A-17A5-6A97-B913-3FD3AC5878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23" t="14766" b="6986"/>
          <a:stretch>
            <a:fillRect/>
          </a:stretch>
        </p:blipFill>
        <p:spPr>
          <a:xfrm>
            <a:off x="7156276" y="2920679"/>
            <a:ext cx="1249824" cy="685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527666-EAF9-EFC9-6DCA-5E0471D0AA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992"/>
          <a:stretch>
            <a:fillRect/>
          </a:stretch>
        </p:blipFill>
        <p:spPr>
          <a:xfrm>
            <a:off x="9997038" y="2574294"/>
            <a:ext cx="1573669" cy="1269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4AE2C1-1EA5-058A-AD09-22A00CA77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626" y="4297578"/>
            <a:ext cx="3010200" cy="38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55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D1E453-54D9-8FB8-CE5E-0E0F3052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BB251FD-0503-B496-021E-070E20866F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3717" y="2317898"/>
                <a:ext cx="5802283" cy="4540102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dirty="0"/>
                  <a:t>Spatial grid and gas density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/>
                  <a:t>2D grid, 300x300 pixels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/>
                  <a:t>Base density field generated from smoothed Gaussian noise, with 5 randomly generated “clumps” of denser gas regions; shows expansion of ionized region in clumpy gas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/>
                  <a:t>Visual brightness scales as x</a:t>
                </a:r>
                <a:r>
                  <a:rPr lang="en-US" baseline="30000" dirty="0"/>
                  <a:t>0.4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/>
                  <a:t>Smooth zoom-out animation from 20%-100% of grid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dirty="0"/>
                  <a:t>Ionization sources (stars)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/>
                  <a:t>Starting two fixed stars as x = 1/3, 2/3 of box width, with differing initial luminosities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/>
                  <a:t>New stars spawn randomly over time: </a:t>
                </a:r>
                <a:r>
                  <a:rPr lang="en-US" dirty="0" err="1"/>
                  <a:t>spawn_rate</a:t>
                </a:r>
                <a:r>
                  <a:rPr lang="en-US" dirty="0"/>
                  <a:t>=</a:t>
                </a:r>
                <a:r>
                  <a:rPr lang="en-US" dirty="0" err="1"/>
                  <a:t>max_stars</a:t>
                </a:r>
                <a:r>
                  <a:rPr lang="en-US" dirty="0"/>
                  <a:t>/</a:t>
                </a:r>
                <a:r>
                  <a:rPr lang="en-US" dirty="0" err="1"/>
                  <a:t>n_frames</a:t>
                </a:r>
                <a:endParaRPr lang="en-US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 err="1"/>
                  <a:t>Max_stars</a:t>
                </a:r>
                <a:r>
                  <a:rPr lang="en-US" dirty="0"/>
                  <a:t> = 100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dirty="0"/>
                  <a:t>Luminosities increase with time:</a:t>
                </a:r>
              </a:p>
              <a:p>
                <a:pPr marL="0" indent="0">
                  <a:buNone/>
                </a:pPr>
                <a:r>
                  <a:rPr lang="en-US" dirty="0"/>
                  <a:t> 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𝑖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𝐿𝑖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,0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[1+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𝑚𝑎𝑥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𝑡𝑓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𝑟𝑎𝑐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BB251FD-0503-B496-021E-070E20866F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3717" y="2317898"/>
                <a:ext cx="5802283" cy="4540102"/>
              </a:xfrm>
              <a:blipFill>
                <a:blip r:embed="rId2"/>
                <a:stretch>
                  <a:fillRect l="-105" t="-1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6">
                <a:extLst>
                  <a:ext uri="{FF2B5EF4-FFF2-40B4-BE49-F238E27FC236}">
                    <a16:creationId xmlns:a16="http://schemas.microsoft.com/office/drawing/2014/main" id="{F356F13C-6BFB-DAF9-2B8D-DC72800E90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5636" y="2317898"/>
                <a:ext cx="6402647" cy="20509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dirty="0"/>
                  <a:t>Radiation field (Photoionization rate </a:t>
                </a:r>
                <a:r>
                  <a:rPr lang="el-GR" dirty="0"/>
                  <a:t>Γ</a:t>
                </a:r>
                <a:r>
                  <a:rPr lang="en-US" dirty="0"/>
                  <a:t>)</a:t>
                </a:r>
              </a:p>
              <a:p>
                <a:pPr marL="457200" lvl="1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2000" dirty="0"/>
                      <m:t>Γ</m:t>
                    </m:r>
                    <m:r>
                      <m:rPr>
                        <m:nor/>
                      </m:rPr>
                      <a:rPr lang="en-US" sz="2000" b="0" i="0" dirty="0" smtClean="0"/>
                      <m:t>(</m:t>
                    </m:r>
                    <m:r>
                      <m:rPr>
                        <m:nor/>
                      </m:rPr>
                      <a:rPr lang="en-US" sz="2000" b="1" i="0" dirty="0" smtClean="0"/>
                      <m:t>r</m:t>
                    </m:r>
                    <m:r>
                      <m:rPr>
                        <m:nor/>
                      </m:rPr>
                      <a:rPr lang="en-US" sz="2000" b="0" i="0" dirty="0" smtClean="0"/>
                      <m:t>) = 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000" b="0" i="1" baseline="-25000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b="0" i="1" baseline="-25000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1" i="1" dirty="0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sty m:val="p"/>
                              </m:rPr>
                              <a:rPr lang="el-GR" sz="2000" b="0" i="1" baseline="30000" dirty="0" smtClean="0">
                                <a:latin typeface="Cambria Math" panose="02040503050406030204" pitchFamily="18" charset="0"/>
                              </a:rPr>
                              <m:t>β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2000" dirty="0"/>
                  <a:t>  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 </a:t>
                </a:r>
                <a:r>
                  <a:rPr lang="en-US" sz="1100" dirty="0"/>
                  <a:t>k = ionization speed, β = radiation falloff, d</a:t>
                </a:r>
                <a:r>
                  <a:rPr lang="en-US" sz="1100" baseline="-25000" dirty="0"/>
                  <a:t>i</a:t>
                </a:r>
                <a:r>
                  <a:rPr lang="en-US" sz="1100" dirty="0"/>
                  <a:t>(</a:t>
                </a:r>
                <a:r>
                  <a:rPr lang="en-US" sz="1100" b="1" dirty="0"/>
                  <a:t>r</a:t>
                </a:r>
                <a:r>
                  <a:rPr lang="en-US" sz="1100" dirty="0"/>
                  <a:t>)= distance from pixel to star </a:t>
                </a:r>
                <a:r>
                  <a:rPr lang="en-US" sz="1100" dirty="0" err="1"/>
                  <a:t>i</a:t>
                </a:r>
                <a:r>
                  <a:rPr lang="en-US" sz="1100" dirty="0"/>
                  <a:t> 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This determines how strongly each region exposed to ionizing photons </a:t>
                </a:r>
              </a:p>
            </p:txBody>
          </p:sp>
        </mc:Choice>
        <mc:Fallback xmlns="">
          <p:sp>
            <p:nvSpPr>
              <p:cNvPr id="14" name="Content Placeholder 6">
                <a:extLst>
                  <a:ext uri="{FF2B5EF4-FFF2-40B4-BE49-F238E27FC236}">
                    <a16:creationId xmlns:a16="http://schemas.microsoft.com/office/drawing/2014/main" id="{F356F13C-6BFB-DAF9-2B8D-DC72800E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5636" y="2317898"/>
                <a:ext cx="6402647" cy="2050902"/>
              </a:xfrm>
              <a:prstGeom prst="rect">
                <a:avLst/>
              </a:prstGeom>
              <a:blipFill>
                <a:blip r:embed="rId3"/>
                <a:stretch>
                  <a:fillRect l="-190" t="-1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6">
                <a:extLst>
                  <a:ext uri="{FF2B5EF4-FFF2-40B4-BE49-F238E27FC236}">
                    <a16:creationId xmlns:a16="http://schemas.microsoft.com/office/drawing/2014/main" id="{1AE143A6-7C10-7C04-D899-6F3C9EB7DC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35660" y="4265105"/>
                <a:ext cx="6402647" cy="25033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b="0" i="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dirty="0"/>
                  <a:t>Ionization update rule </a:t>
                </a:r>
              </a:p>
              <a:p>
                <a:pPr marL="457200" lvl="1" indent="0">
                  <a:buNone/>
                </a:pPr>
                <a:r>
                  <a:rPr lang="en-US" dirty="0"/>
                  <a:t>				 </a:t>
                </a:r>
                <a:r>
                  <a:rPr lang="en-US" b="1" dirty="0"/>
                  <a:t>u</a:t>
                </a:r>
                <a:r>
                  <a:rPr lang="en-US" dirty="0"/>
                  <a:t> = 0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/>
                  <a:t>∇•(n</a:t>
                </a:r>
                <a:r>
                  <a:rPr lang="en-US" baseline="-25000" dirty="0"/>
                  <a:t>e</a:t>
                </a:r>
                <a:r>
                  <a:rPr lang="en-US" b="1" dirty="0"/>
                  <a:t>u</a:t>
                </a:r>
                <a:r>
                  <a:rPr lang="en-US" dirty="0"/>
                  <a:t>) = 0,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dirty="0"/>
                  <a:t> = I = </a:t>
                </a:r>
                <a:r>
                  <a:rPr lang="el-GR" dirty="0"/>
                  <a:t>Γ</a:t>
                </a:r>
                <a:r>
                  <a:rPr lang="en-US" dirty="0"/>
                  <a:t>(</a:t>
                </a:r>
                <a:r>
                  <a:rPr lang="en-US" b="1" dirty="0"/>
                  <a:t>r</a:t>
                </a:r>
                <a:r>
                  <a:rPr lang="en-US" dirty="0"/>
                  <a:t>)</a:t>
                </a:r>
              </a:p>
              <a:p>
                <a:pPr marL="457200" lvl="1" indent="0">
                  <a:buNone/>
                </a:pPr>
                <a:r>
                  <a:rPr lang="en-US" sz="1000" dirty="0">
                    <a:sym typeface="Wingdings" panose="05000000000000000000" pitchFamily="2" charset="2"/>
                  </a:rPr>
                  <a:t>(</a:t>
                </a:r>
                <a:r>
                  <a:rPr lang="en-US" sz="1000" dirty="0" err="1">
                    <a:sym typeface="Wingdings" panose="05000000000000000000" pitchFamily="2" charset="2"/>
                  </a:rPr>
                  <a:t>Aquillen</a:t>
                </a:r>
                <a:r>
                  <a:rPr lang="en-US" sz="1000" dirty="0">
                    <a:sym typeface="Wingdings" panose="05000000000000000000" pitchFamily="2" charset="2"/>
                  </a:rPr>
                  <a:t> Lecture notes, eq. (6))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 </a:t>
                </a:r>
                <a:r>
                  <a:rPr lang="en-US" sz="2000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 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+∆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Γ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(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𝒓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)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𝜌</m:t>
                        </m:r>
                        <m:d>
                          <m:d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𝒓</m:t>
                            </m:r>
                          </m:e>
                        </m:d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−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α</m:t>
                    </m:r>
                    <m:r>
                      <a:rPr lang="en-US" sz="20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𝐵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ρ</m:t>
                    </m:r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𝒓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𝑥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</m:d>
                    <m:r>
                      <a:rPr lang="en-US" sz="20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2</m:t>
                    </m:r>
                  </m:oMath>
                </a14:m>
                <a:r>
                  <a:rPr lang="en-US" sz="1100" dirty="0"/>
                  <a:t>        </a:t>
                </a:r>
              </a:p>
              <a:p>
                <a:pPr marL="457200" lvl="1" indent="0">
                  <a:buNone/>
                </a:pPr>
                <a:r>
                  <a:rPr lang="el-GR" sz="1200" dirty="0"/>
                  <a:t>ρ</a:t>
                </a:r>
                <a:r>
                  <a:rPr lang="en-US" sz="1200" dirty="0"/>
                  <a:t>(r) = local gas density          </a:t>
                </a:r>
                <a:r>
                  <a:rPr lang="el-GR" sz="1200" dirty="0"/>
                  <a:t>α</a:t>
                </a:r>
                <a:r>
                  <a:rPr lang="en-US" sz="1200" baseline="-25000" dirty="0"/>
                  <a:t>B</a:t>
                </a:r>
                <a:r>
                  <a:rPr lang="en-US" sz="1200" dirty="0"/>
                  <a:t> = recombination coefficient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400" dirty="0"/>
                  <a:t>Lower density </a:t>
                </a:r>
                <a:r>
                  <a:rPr lang="en-US" sz="1400" dirty="0">
                    <a:sym typeface="Wingdings" panose="05000000000000000000" pitchFamily="2" charset="2"/>
                  </a:rPr>
                  <a:t> faster ionization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400" dirty="0">
                    <a:sym typeface="Wingdings" panose="05000000000000000000" pitchFamily="2" charset="2"/>
                  </a:rPr>
                  <a:t>Fully ionized cells capped at x=1</a:t>
                </a:r>
              </a:p>
            </p:txBody>
          </p:sp>
        </mc:Choice>
        <mc:Fallback>
          <p:sp>
            <p:nvSpPr>
              <p:cNvPr id="17" name="Content Placeholder 6">
                <a:extLst>
                  <a:ext uri="{FF2B5EF4-FFF2-40B4-BE49-F238E27FC236}">
                    <a16:creationId xmlns:a16="http://schemas.microsoft.com/office/drawing/2014/main" id="{1AE143A6-7C10-7C04-D899-6F3C9EB7D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660" y="4265105"/>
                <a:ext cx="6402647" cy="2503340"/>
              </a:xfrm>
              <a:prstGeom prst="rect">
                <a:avLst/>
              </a:prstGeom>
              <a:blipFill>
                <a:blip r:embed="rId4"/>
                <a:stretch>
                  <a:fillRect l="-95" t="-1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D4E9905F-6547-0D99-74B7-DF4B60A62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574" y="4562901"/>
            <a:ext cx="1735613" cy="49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80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A9564F-9C9A-49ED-947B-ED234C28A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6A808FE4-0FAA-CC96-4DE5-A7D282830C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2" name="animation1">
            <a:hlinkClick r:id="" action="ppaction://media"/>
            <a:extLst>
              <a:ext uri="{FF2B5EF4-FFF2-40B4-BE49-F238E27FC236}">
                <a16:creationId xmlns:a16="http://schemas.microsoft.com/office/drawing/2014/main" id="{A6003DE2-6B47-570C-534C-CC6C54320C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2459" y="505855"/>
            <a:ext cx="5927076" cy="59270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270716-20D9-9C88-4B3F-B791F5322AFC}"/>
              </a:ext>
            </a:extLst>
          </p:cNvPr>
          <p:cNvSpPr/>
          <p:nvPr/>
        </p:nvSpPr>
        <p:spPr>
          <a:xfrm>
            <a:off x="8451913" y="465461"/>
            <a:ext cx="903383" cy="59270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4FF24-97EF-C927-3271-7C1D3A75B0F9}"/>
              </a:ext>
            </a:extLst>
          </p:cNvPr>
          <p:cNvSpPr/>
          <p:nvPr/>
        </p:nvSpPr>
        <p:spPr>
          <a:xfrm>
            <a:off x="2996727" y="465461"/>
            <a:ext cx="903383" cy="59270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BDADC9-2303-F659-B115-BCF6298D737B}"/>
              </a:ext>
            </a:extLst>
          </p:cNvPr>
          <p:cNvSpPr/>
          <p:nvPr/>
        </p:nvSpPr>
        <p:spPr>
          <a:xfrm rot="16200000">
            <a:off x="5576440" y="-2202976"/>
            <a:ext cx="903383" cy="59270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C8A790-DFD1-D63E-600D-B781144E24EA}"/>
              </a:ext>
            </a:extLst>
          </p:cNvPr>
          <p:cNvSpPr/>
          <p:nvPr/>
        </p:nvSpPr>
        <p:spPr>
          <a:xfrm rot="16200000">
            <a:off x="5576440" y="3223811"/>
            <a:ext cx="903383" cy="59270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purple tinted chalkboard">
            <a:extLst>
              <a:ext uri="{FF2B5EF4-FFF2-40B4-BE49-F238E27FC236}">
                <a16:creationId xmlns:a16="http://schemas.microsoft.com/office/drawing/2014/main" id="{2E5848B6-306D-36C0-CDE6-CAAB786284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l="7019" t="1897" r="81732" b="11800"/>
          <a:stretch>
            <a:fillRect/>
          </a:stretch>
        </p:blipFill>
        <p:spPr>
          <a:xfrm>
            <a:off x="2996725" y="308868"/>
            <a:ext cx="912509" cy="6394120"/>
          </a:xfrm>
          <a:prstGeom prst="rect">
            <a:avLst/>
          </a:prstGeom>
          <a:noFill/>
        </p:spPr>
      </p:pic>
      <p:pic>
        <p:nvPicPr>
          <p:cNvPr id="14" name="Picture 13" descr="purple tinted chalkboard">
            <a:extLst>
              <a:ext uri="{FF2B5EF4-FFF2-40B4-BE49-F238E27FC236}">
                <a16:creationId xmlns:a16="http://schemas.microsoft.com/office/drawing/2014/main" id="{AB5419C6-E8FB-FC89-A21E-C4816B1B55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l="7019" t="1897" r="81732" b="11800"/>
          <a:stretch>
            <a:fillRect/>
          </a:stretch>
        </p:blipFill>
        <p:spPr>
          <a:xfrm>
            <a:off x="8451913" y="308868"/>
            <a:ext cx="912509" cy="6394120"/>
          </a:xfrm>
          <a:prstGeom prst="rect">
            <a:avLst/>
          </a:prstGeom>
          <a:noFill/>
        </p:spPr>
      </p:pic>
      <p:pic>
        <p:nvPicPr>
          <p:cNvPr id="15" name="Picture 14" descr="purple tinted chalkboard">
            <a:extLst>
              <a:ext uri="{FF2B5EF4-FFF2-40B4-BE49-F238E27FC236}">
                <a16:creationId xmlns:a16="http://schemas.microsoft.com/office/drawing/2014/main" id="{AD0423C2-5B20-8E64-A5AD-AB1386AA17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l="7019" t="1897" r="81732" b="11800"/>
          <a:stretch>
            <a:fillRect/>
          </a:stretch>
        </p:blipFill>
        <p:spPr>
          <a:xfrm rot="5400000">
            <a:off x="5724317" y="3911447"/>
            <a:ext cx="912509" cy="4542680"/>
          </a:xfrm>
          <a:prstGeom prst="rect">
            <a:avLst/>
          </a:prstGeom>
          <a:noFill/>
        </p:spPr>
      </p:pic>
      <p:pic>
        <p:nvPicPr>
          <p:cNvPr id="16" name="Picture 15" descr="purple tinted chalkboard">
            <a:extLst>
              <a:ext uri="{FF2B5EF4-FFF2-40B4-BE49-F238E27FC236}">
                <a16:creationId xmlns:a16="http://schemas.microsoft.com/office/drawing/2014/main" id="{216E4480-FE14-E896-68A7-0AF3B26332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l="7019" t="1897" r="81732" b="11800"/>
          <a:stretch>
            <a:fillRect/>
          </a:stretch>
        </p:blipFill>
        <p:spPr>
          <a:xfrm rot="5400000">
            <a:off x="5724319" y="-1515340"/>
            <a:ext cx="912509" cy="45426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3088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E52389-ABB4-89A5-B293-08F9954D5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6DFBE54E-A701-4039-AC57-CF06B37CC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91000"/>
                  <a:satMod val="164000"/>
                  <a:lumMod val="74000"/>
                </a:schemeClr>
                <a:schemeClr val="dk2">
                  <a:hueMod val="124000"/>
                  <a:satMod val="140000"/>
                  <a:lumMod val="14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D33A9890-FE1F-4F08-8EF4-FD2B43954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A08F88FA-E2E9-763D-B568-CFB3DEBB3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r="9090" b="28416"/>
          <a:stretch>
            <a:fillRect/>
          </a:stretch>
        </p:blipFill>
        <p:spPr>
          <a:xfrm>
            <a:off x="474133" y="474134"/>
            <a:ext cx="11243734" cy="590973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0C9D19-971F-97BB-57FF-E7093599F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Sources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2515798-C8A3-40E7-A830-82681C81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66E0BD-7F23-8588-8043-A7CF121A0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1680633"/>
            <a:ext cx="10338841" cy="4339168"/>
          </a:xfrm>
        </p:spPr>
        <p:txBody>
          <a:bodyPr anchor="ctr">
            <a:normAutofit/>
          </a:bodyPr>
          <a:lstStyle/>
          <a:p>
            <a:r>
              <a:rPr lang="en-US" dirty="0" err="1"/>
              <a:t>Aquillen</a:t>
            </a:r>
            <a:r>
              <a:rPr lang="en-US" dirty="0"/>
              <a:t>, Alice. </a:t>
            </a:r>
            <a:r>
              <a:rPr lang="en-US" i="1" dirty="0"/>
              <a:t>AST 242: Lecture Notes 7 – Ionization Fronts</a:t>
            </a:r>
            <a:r>
              <a:rPr lang="en-US" dirty="0"/>
              <a:t>. University of Rochester, 2023,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https://astro.pas.rochester.edu/~aquillen/ast242/lecturenotes7.pdf</a:t>
            </a:r>
            <a:endParaRPr lang="en-US" dirty="0">
              <a:solidFill>
                <a:schemeClr val="accent5">
                  <a:lumMod val="75000"/>
                </a:schemeClr>
              </a:solidFill>
              <a:hlinkClick r:id="rId5"/>
            </a:endParaRPr>
          </a:p>
          <a:p>
            <a:r>
              <a:rPr lang="en-US" dirty="0"/>
              <a:t>Krumholz, Mark R. </a:t>
            </a:r>
            <a:r>
              <a:rPr lang="en-US" i="1" dirty="0"/>
              <a:t>The Formation of Massive Stars: Chapter 2.2.1 – Ionization Fronts</a:t>
            </a:r>
            <a:r>
              <a:rPr lang="en-US" dirty="0"/>
              <a:t>. NASA/IPAC Extragalactic Database (NED), 2010,</a:t>
            </a:r>
            <a:br>
              <a:rPr lang="en-US" dirty="0"/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https://ned.ipac.caltech.edu/level5/Sept10/Krumholz/Krumholz2.html#2.2.1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https://academic.oup.com/mnras/article/483/2/2547/5228761?searchresult=1#127802525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n-US" dirty="0"/>
              <a:t>Swinburne University of Technology. </a:t>
            </a:r>
            <a:r>
              <a:rPr lang="en-US" i="1" dirty="0"/>
              <a:t>COSMOS – The SAO Encyclopedia of Astronomy: Flux</a:t>
            </a:r>
            <a:r>
              <a:rPr lang="en-US" dirty="0"/>
              <a:t>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https://astronomy.swin.edu.au/cosmos/F/Flux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n-US" dirty="0" err="1"/>
              <a:t>Tomisaka</a:t>
            </a:r>
            <a:r>
              <a:rPr lang="en-US" dirty="0"/>
              <a:t>, Kohji. </a:t>
            </a:r>
            <a:r>
              <a:rPr lang="en-US" i="1" dirty="0"/>
              <a:t>Star Formation: Lecture Notes — Ionization Fronts</a:t>
            </a:r>
            <a:r>
              <a:rPr lang="en-US" dirty="0"/>
              <a:t> (Section 5).</a:t>
            </a:r>
            <a:br>
              <a:rPr lang="en-US" dirty="0"/>
            </a:br>
            <a:r>
              <a:rPr lang="en-US" dirty="0"/>
              <a:t>National Astronomical Observatory of Japan,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http://th.nao.ac.jp/MEMBER/tomisaka/Lecture_Notes/StarFormation/5/node21.html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3015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44B8C88-7AFD-4F93-AF50-E36A0AADA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C0CEB4-BFAC-4014-9B69-2CFFE0B783D9}">
  <ds:schemaRefs>
    <ds:schemaRef ds:uri="http://purl.org/dc/terms/"/>
    <ds:schemaRef ds:uri="http://purl.org/dc/dcmitype/"/>
    <ds:schemaRef ds:uri="http://purl.org/dc/elements/1.1/"/>
    <ds:schemaRef ds:uri="71af3243-3dd4-4a8d-8c0d-dd76da1f02a5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 design</Template>
  <TotalTime>1693</TotalTime>
  <Words>649</Words>
  <Application>Microsoft Office PowerPoint</Application>
  <PresentationFormat>Widescreen</PresentationFormat>
  <Paragraphs>56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Cambria Math</vt:lpstr>
      <vt:lpstr>Century Gothic</vt:lpstr>
      <vt:lpstr>Wingdings</vt:lpstr>
      <vt:lpstr>Wingdings 3</vt:lpstr>
      <vt:lpstr>Ion Boardroom</vt:lpstr>
      <vt:lpstr>Ionization Fronts in a Nebula Simulation </vt:lpstr>
      <vt:lpstr>Background: Ionization Fronts in Molecular Clouds </vt:lpstr>
      <vt:lpstr>Methods</vt:lpstr>
      <vt:lpstr>PowerPoint Presentation</vt:lpstr>
      <vt:lpstr>Sources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madi catalano</dc:creator>
  <cp:lastModifiedBy>madi catalano</cp:lastModifiedBy>
  <cp:revision>2</cp:revision>
  <dcterms:created xsi:type="dcterms:W3CDTF">2025-11-29T21:50:33Z</dcterms:created>
  <dcterms:modified xsi:type="dcterms:W3CDTF">2025-12-02T06:48:55Z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