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Lora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ora-bold.fntdata"/><Relationship Id="rId10" Type="http://schemas.openxmlformats.org/officeDocument/2006/relationships/font" Target="fonts/Lora-regular.fntdata"/><Relationship Id="rId13" Type="http://schemas.openxmlformats.org/officeDocument/2006/relationships/font" Target="fonts/Lora-boldItalic.fntdata"/><Relationship Id="rId12" Type="http://schemas.openxmlformats.org/officeDocument/2006/relationships/font" Target="fonts/Lora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3e1ff554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3e1ff55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</a:t>
            </a:r>
            <a:r>
              <a:rPr lang="en"/>
              <a:t>To create a realistic looking wave moving, I used this function: [click]. The cosine term gives the crest shape, while the Gaussian ensures the wave is localized rather than repeating across the whole ocean. I also made the amplitude A grow as the wave moves, giving the appearance of the </a:t>
            </a:r>
            <a:r>
              <a:rPr lang="en"/>
              <a:t>wave rising out of the ocean, then breaking.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As it gets closer to the shore, I want it to break, so I add this function: [click] This multiplier adds skew. When s is small, the wave is symmetric. As s increases—meaning the wave is closer to shore—the front of the wave leans forward, just like a real breaking wave.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-Next, this formula makes the crest curl over [click]. The displacement grows where the crest is high, and the exponent p controls how abruptly the curl forms. Increasing s increases the curl strength, which is what produces the ‘barreling’ effect.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Finally, this formula gives the motion of the wave traveling rightward across the screen [click].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The whole wave will look something like this: [click]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3e1ff5548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3e1ff5548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First, add background grid with stars and night sky. I used the standard aspect ratio of a YouTube video in landscape orientation. This is first because I want it behind everything. The stars are randomly generated, with a small chance (1% per frame) of a shooting star appearing.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-Next, I add the flat baseline ocean.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-and make ocean sparkle!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-Next I add shoreline (using a logistic function), moon, and a palm tree on the shore, which is a clipart from google images that I mirrored.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Next, add the wave (interesting part–talk about whitewater generation, then getting sand wet)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Then, save as animation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Then, add audio.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 Finally, watch the animation and feel inner peace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a3e1ff5548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a3e1ff5548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6.png"/><Relationship Id="rId8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Relationship Id="rId4" Type="http://schemas.openxmlformats.org/officeDocument/2006/relationships/hyperlink" Target="http://www.youtube.com/watch?v=abPmVnDrznU" TargetMode="External"/><Relationship Id="rId5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866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Moonlit Waves on a Serene Tropical Shore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0415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Brock Bass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40088" y="2571750"/>
            <a:ext cx="4463818" cy="248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The Math Behind the Wave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8650" y="1152475"/>
            <a:ext cx="3480850" cy="682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88700" y="1152475"/>
            <a:ext cx="4313005" cy="682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68651" y="1969750"/>
            <a:ext cx="3494231" cy="682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000877" y="1969748"/>
            <a:ext cx="5111072" cy="682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8">
            <a:alphaModFix/>
          </a:blip>
          <a:srcRect b="0" l="0" r="0" t="79826"/>
          <a:stretch/>
        </p:blipFill>
        <p:spPr>
          <a:xfrm>
            <a:off x="7254400" y="3064875"/>
            <a:ext cx="1577925" cy="834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 rotWithShape="1">
          <a:blip r:embed="rId8">
            <a:alphaModFix/>
          </a:blip>
          <a:srcRect b="19335" l="0" r="0" t="60491"/>
          <a:stretch/>
        </p:blipFill>
        <p:spPr>
          <a:xfrm>
            <a:off x="5548813" y="3064875"/>
            <a:ext cx="1577925" cy="834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 rotWithShape="1">
          <a:blip r:embed="rId8">
            <a:alphaModFix/>
          </a:blip>
          <a:srcRect b="40217" l="0" r="0" t="40740"/>
          <a:stretch/>
        </p:blipFill>
        <p:spPr>
          <a:xfrm>
            <a:off x="3749500" y="3064875"/>
            <a:ext cx="1671670" cy="83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 rotWithShape="1">
          <a:blip r:embed="rId8">
            <a:alphaModFix/>
          </a:blip>
          <a:srcRect b="59717" l="0" r="0" t="20108"/>
          <a:stretch/>
        </p:blipFill>
        <p:spPr>
          <a:xfrm>
            <a:off x="2026513" y="3064875"/>
            <a:ext cx="1577915" cy="83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/>
          <p:cNvPicPr preferRelativeResize="0"/>
          <p:nvPr/>
        </p:nvPicPr>
        <p:blipFill rotWithShape="1">
          <a:blip r:embed="rId8">
            <a:alphaModFix/>
          </a:blip>
          <a:srcRect b="79826" l="0" r="0" t="0"/>
          <a:stretch/>
        </p:blipFill>
        <p:spPr>
          <a:xfrm>
            <a:off x="268650" y="3064875"/>
            <a:ext cx="1577925" cy="83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How the Code Works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800"/>
              <a:buFont typeface="Lora"/>
              <a:buChar char="●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Background grid with stars and night sky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400"/>
              <a:buFont typeface="Lora"/>
              <a:buChar char="○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Shooting stars for good luck (: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800"/>
              <a:buFont typeface="Lora"/>
              <a:buChar char="●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Add flat baseline ocean 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400"/>
              <a:buFont typeface="Lora"/>
              <a:buChar char="○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Make it sparkle!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800"/>
              <a:buFont typeface="Lora"/>
              <a:buChar char="●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Beach, moon, palm tree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800"/>
              <a:buFont typeface="Lora"/>
              <a:buChar char="●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Wave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400"/>
              <a:buFont typeface="Lora"/>
              <a:buChar char="○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The most </a:t>
            </a: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interesting</a:t>
            </a: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 part!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800"/>
              <a:buFont typeface="Lora"/>
              <a:buChar char="●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Save as mp4 using FFmpeg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800"/>
              <a:buFont typeface="Lora"/>
              <a:buChar char="●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Add audio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800"/>
              <a:buFont typeface="Lora"/>
              <a:buChar char="●"/>
            </a:pPr>
            <a:r>
              <a:rPr lang="en">
                <a:solidFill>
                  <a:srgbClr val="00FFFF"/>
                </a:solidFill>
                <a:latin typeface="Lora"/>
                <a:ea typeface="Lora"/>
                <a:cs typeface="Lora"/>
                <a:sym typeface="Lora"/>
              </a:rPr>
              <a:t>Feel inner peace &lt;3</a:t>
            </a:r>
            <a:endParaRPr>
              <a:solidFill>
                <a:srgbClr val="00FFFF"/>
              </a:solidFill>
              <a:latin typeface="Lora"/>
              <a:ea typeface="Lora"/>
              <a:cs typeface="Lora"/>
              <a:sym typeface="Lor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2CC"/>
                </a:solidFill>
                <a:latin typeface="Lora"/>
                <a:ea typeface="Lora"/>
                <a:cs typeface="Lora"/>
                <a:sym typeface="Lora"/>
              </a:rPr>
              <a:t>Enjoy! (:</a:t>
            </a:r>
            <a:endParaRPr>
              <a:solidFill>
                <a:srgbClr val="FFF2CC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My final project for UC Berkeley's EPS 109. Enjoy! (:" id="84" name="Google Shape;84;p16" title="Moonlit Waves on a Serene Tropical Shore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35200" y="1152475"/>
            <a:ext cx="6073595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