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40fa255d4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40fa255d4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a40fa255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a40fa255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40fa255d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a40fa255d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9.png"/><Relationship Id="rId9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rive.google.com/file/d/1LkTfHGZ5oUjoY4xpi5FU06H5ip-pAF5H/view" TargetMode="Externa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836826" y="-170175"/>
            <a:ext cx="71547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Black Hole Tidal Disruption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146400" y="4117350"/>
            <a:ext cx="3243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Robert Adams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What is Stellar Tidal Disruption?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13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Occurs </a:t>
            </a:r>
            <a:r>
              <a:rPr lang="en">
                <a:solidFill>
                  <a:schemeClr val="lt1"/>
                </a:solidFill>
              </a:rPr>
              <a:t>primarily</a:t>
            </a:r>
            <a:r>
              <a:rPr lang="en">
                <a:solidFill>
                  <a:schemeClr val="lt1"/>
                </a:solidFill>
              </a:rPr>
              <a:t> with black holes/supermassive black holes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➔"/>
            </a:pPr>
            <a:r>
              <a:rPr lang="en">
                <a:solidFill>
                  <a:schemeClr val="lt1"/>
                </a:solidFill>
              </a:rPr>
              <a:t>When the BH’s gravitational force overcomes the star’s internal gravity</a:t>
            </a:r>
            <a:endParaRPr>
              <a:solidFill>
                <a:schemeClr val="lt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◆"/>
            </a:pPr>
            <a:r>
              <a:rPr lang="en" sz="1700">
                <a:solidFill>
                  <a:schemeClr val="lt1"/>
                </a:solidFill>
              </a:rPr>
              <a:t>After the object passes the Tidal Radius</a:t>
            </a:r>
            <a:r>
              <a:rPr lang="en" sz="1500">
                <a:solidFill>
                  <a:schemeClr val="lt1"/>
                </a:solidFill>
              </a:rPr>
              <a:t> 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311700" y="3493325"/>
            <a:ext cx="6342000" cy="97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Causing the star to “tear apart”, having the strongest amount of pulling on the portion closest to the BH’s center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2000" y="2169225"/>
            <a:ext cx="2185500" cy="974157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278688" y="285925"/>
            <a:ext cx="27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Used Equations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226850" y="858625"/>
            <a:ext cx="2628000" cy="19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ODEs:</a:t>
            </a:r>
            <a:endParaRPr>
              <a:solidFill>
                <a:schemeClr val="lt1"/>
              </a:solidFill>
            </a:endParaRPr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Newton’s 2</a:t>
            </a:r>
            <a:r>
              <a:rPr baseline="30000" lang="en">
                <a:solidFill>
                  <a:schemeClr val="lt1"/>
                </a:solidFill>
              </a:rPr>
              <a:t>nd</a:t>
            </a:r>
            <a:r>
              <a:rPr lang="en">
                <a:solidFill>
                  <a:schemeClr val="lt1"/>
                </a:solidFill>
              </a:rPr>
              <a:t> Law </a:t>
            </a:r>
            <a:endParaRPr>
              <a:solidFill>
                <a:schemeClr val="lt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>
                <a:solidFill>
                  <a:schemeClr val="lt1"/>
                </a:solidFill>
              </a:rPr>
              <a:t>Linear Drag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311700" y="3235725"/>
            <a:ext cx="2852700" cy="18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Softened Newtonian Gravity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575" y="3907850"/>
            <a:ext cx="2286000" cy="100965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70975" y="858625"/>
            <a:ext cx="1114425" cy="144780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7750" y="2277900"/>
            <a:ext cx="1123950" cy="68580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4" name="Google Shape;74;p15"/>
          <p:cNvSpPr txBox="1"/>
          <p:nvPr/>
        </p:nvSpPr>
        <p:spPr>
          <a:xfrm>
            <a:off x="6727538" y="804363"/>
            <a:ext cx="18984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Specific Orbital Energy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48438" y="1589163"/>
            <a:ext cx="2333625" cy="771525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6" name="Google Shape;76;p15"/>
          <p:cNvSpPr txBox="1"/>
          <p:nvPr/>
        </p:nvSpPr>
        <p:spPr>
          <a:xfrm>
            <a:off x="3363000" y="3725175"/>
            <a:ext cx="2418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Rotational Velocity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538550" y="4297875"/>
            <a:ext cx="1781175" cy="49530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8" name="Google Shape;78;p15"/>
          <p:cNvSpPr txBox="1"/>
          <p:nvPr/>
        </p:nvSpPr>
        <p:spPr>
          <a:xfrm>
            <a:off x="6786925" y="3519850"/>
            <a:ext cx="1898400" cy="3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Radial Distance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786925" y="4117400"/>
            <a:ext cx="1733550" cy="590550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0" name="Google Shape;80;p15"/>
          <p:cNvSpPr txBox="1"/>
          <p:nvPr/>
        </p:nvSpPr>
        <p:spPr>
          <a:xfrm>
            <a:off x="4445363" y="1439125"/>
            <a:ext cx="1643100" cy="8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Kick-Drift-Kick Leapfrog Integrator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123913" y="2443971"/>
            <a:ext cx="2286001" cy="1281204"/>
          </a:xfrm>
          <a:prstGeom prst="rect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6" title="anim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0250" y="0"/>
            <a:ext cx="5143501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