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Catamaran"/>
      <p:regular r:id="rId10"/>
      <p:bold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Noto Sans Symbols"/>
      <p:regular r:id="rId16"/>
      <p:bold r:id="rId17"/>
    </p:embeddedFont>
    <p:embeddedFont>
      <p:font typeface="Rethink Sans"/>
      <p:regular r:id="rId18"/>
      <p:bold r:id="rId19"/>
      <p:italic r:id="rId20"/>
      <p:boldItalic r:id="rId21"/>
    </p:embeddedFont>
    <p:embeddedFont>
      <p:font typeface="Noto Sans Georgian Black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gEA+rwRy6jMiDnIU+cIdqxlyBw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ethinkSans-italic.fntdata"/><Relationship Id="rId11" Type="http://schemas.openxmlformats.org/officeDocument/2006/relationships/font" Target="fonts/Catamaran-bold.fntdata"/><Relationship Id="rId22" Type="http://schemas.openxmlformats.org/officeDocument/2006/relationships/font" Target="fonts/NotoSansGeorgianBlack-bold.fntdata"/><Relationship Id="rId10" Type="http://schemas.openxmlformats.org/officeDocument/2006/relationships/font" Target="fonts/Catamaran-regular.fntdata"/><Relationship Id="rId21" Type="http://schemas.openxmlformats.org/officeDocument/2006/relationships/font" Target="fonts/RethinkSans-bold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NotoSansSymbols-bold.fntdata"/><Relationship Id="rId16" Type="http://schemas.openxmlformats.org/officeDocument/2006/relationships/font" Target="fonts/NotoSansSymbols-regular.fntdata"/><Relationship Id="rId5" Type="http://schemas.openxmlformats.org/officeDocument/2006/relationships/slide" Target="slides/slide1.xml"/><Relationship Id="rId19" Type="http://schemas.openxmlformats.org/officeDocument/2006/relationships/font" Target="fonts/RethinkSans-bold.fntdata"/><Relationship Id="rId6" Type="http://schemas.openxmlformats.org/officeDocument/2006/relationships/slide" Target="slides/slide2.xml"/><Relationship Id="rId18" Type="http://schemas.openxmlformats.org/officeDocument/2006/relationships/font" Target="fonts/Rethink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ad1f7605d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3ad1f7605db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ad1f7605d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ad1f7605db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4"/>
          <p:cNvPicPr preferRelativeResize="0"/>
          <p:nvPr/>
        </p:nvPicPr>
        <p:blipFill rotWithShape="1">
          <a:blip r:embed="rId2">
            <a:alphaModFix/>
          </a:blip>
          <a:srcRect b="0" l="0" r="10" t="0"/>
          <a:stretch/>
        </p:blipFill>
        <p:spPr>
          <a:xfrm>
            <a:off x="0" y="-360"/>
            <a:ext cx="9143640" cy="5143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4"/>
          <p:cNvSpPr txBox="1"/>
          <p:nvPr>
            <p:ph type="title"/>
          </p:nvPr>
        </p:nvSpPr>
        <p:spPr>
          <a:xfrm>
            <a:off x="228600" y="228600"/>
            <a:ext cx="5173560" cy="30880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4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6">
  <p:cSld name="CUSTOM_6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/>
          <p:nvPr>
            <p:ph type="title"/>
          </p:nvPr>
        </p:nvSpPr>
        <p:spPr>
          <a:xfrm>
            <a:off x="228600" y="228600"/>
            <a:ext cx="868644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5">
  <p:cSld name="CUSTOM_5"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228600" y="228600"/>
            <a:ext cx="868644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9">
  <p:cSld name="CUSTOM_9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5"/>
          <p:cNvPicPr preferRelativeResize="0"/>
          <p:nvPr/>
        </p:nvPicPr>
        <p:blipFill rotWithShape="1">
          <a:blip r:embed="rId2">
            <a:alphaModFix/>
          </a:blip>
          <a:srcRect b="0" l="0" r="10" t="0"/>
          <a:stretch/>
        </p:blipFill>
        <p:spPr>
          <a:xfrm>
            <a:off x="0" y="-360"/>
            <a:ext cx="9143640" cy="514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9_1">
  <p:cSld name="CUSTOM_9_1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 b="0" l="0" r="4679" t="4662"/>
          <a:stretch/>
        </p:blipFill>
        <p:spPr>
          <a:xfrm>
            <a:off x="0" y="-360"/>
            <a:ext cx="9143640" cy="514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type="tx">
  <p:cSld name="TITLE_AND_BODY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/>
          <p:nvPr>
            <p:ph idx="1" type="body"/>
          </p:nvPr>
        </p:nvSpPr>
        <p:spPr>
          <a:xfrm>
            <a:off x="5576400" y="3288240"/>
            <a:ext cx="2530080" cy="520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27"/>
          <p:cNvSpPr txBox="1"/>
          <p:nvPr>
            <p:ph type="title"/>
          </p:nvPr>
        </p:nvSpPr>
        <p:spPr>
          <a:xfrm>
            <a:off x="228600" y="228600"/>
            <a:ext cx="868644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type="twoObj">
  <p:cSld name="TWO_OBJECTS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type="title"/>
          </p:nvPr>
        </p:nvSpPr>
        <p:spPr>
          <a:xfrm>
            <a:off x="228600" y="228600"/>
            <a:ext cx="868644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/>
          <p:nvPr>
            <p:ph type="title"/>
          </p:nvPr>
        </p:nvSpPr>
        <p:spPr>
          <a:xfrm>
            <a:off x="228600" y="228600"/>
            <a:ext cx="868644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">
  <p:cSld name="ONE_COLUMN_TEXT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idx="1" type="body"/>
          </p:nvPr>
        </p:nvSpPr>
        <p:spPr>
          <a:xfrm>
            <a:off x="5175720" y="1336320"/>
            <a:ext cx="3255120" cy="2982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0" name="Google Shape;60;p30"/>
          <p:cNvSpPr txBox="1"/>
          <p:nvPr>
            <p:ph type="title"/>
          </p:nvPr>
        </p:nvSpPr>
        <p:spPr>
          <a:xfrm>
            <a:off x="228600" y="228600"/>
            <a:ext cx="868644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">
  <p:cSld name="MAIN_POINT"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31"/>
          <p:cNvPicPr preferRelativeResize="0"/>
          <p:nvPr/>
        </p:nvPicPr>
        <p:blipFill rotWithShape="1">
          <a:blip r:embed="rId2">
            <a:alphaModFix/>
          </a:blip>
          <a:srcRect b="0" l="0" r="4679" t="4662"/>
          <a:stretch/>
        </p:blipFill>
        <p:spPr>
          <a:xfrm>
            <a:off x="0" y="-360"/>
            <a:ext cx="9143640" cy="514368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1"/>
          <p:cNvSpPr txBox="1"/>
          <p:nvPr>
            <p:ph type="title"/>
          </p:nvPr>
        </p:nvSpPr>
        <p:spPr>
          <a:xfrm>
            <a:off x="1768680" y="1307160"/>
            <a:ext cx="5606640" cy="25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TITLE_AND_DESCRIPTION">
  <p:cSld name="SECTION_TITLE_AND_DESCRIPTION"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2"/>
          <p:cNvPicPr preferRelativeResize="0"/>
          <p:nvPr/>
        </p:nvPicPr>
        <p:blipFill rotWithShape="1">
          <a:blip r:embed="rId2">
            <a:alphaModFix/>
          </a:blip>
          <a:srcRect b="0" l="0" r="4679" t="4662"/>
          <a:stretch/>
        </p:blipFill>
        <p:spPr>
          <a:xfrm>
            <a:off x="0" y="-360"/>
            <a:ext cx="9143640" cy="514368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2"/>
          <p:cNvSpPr txBox="1"/>
          <p:nvPr>
            <p:ph type="title"/>
          </p:nvPr>
        </p:nvSpPr>
        <p:spPr>
          <a:xfrm>
            <a:off x="3524040" y="1655640"/>
            <a:ext cx="48726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_1" type="blank">
  <p:cSld name="BLANK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313920" y="1400040"/>
            <a:ext cx="3764520" cy="351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" name="Google Shape;12;p15"/>
          <p:cNvSpPr txBox="1"/>
          <p:nvPr>
            <p:ph type="title"/>
          </p:nvPr>
        </p:nvSpPr>
        <p:spPr>
          <a:xfrm>
            <a:off x="228600" y="228600"/>
            <a:ext cx="868644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_ONLY">
  <p:cSld name="CAPTION_ONLY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3"/>
          <p:cNvSpPr txBox="1"/>
          <p:nvPr>
            <p:ph idx="1" type="body"/>
          </p:nvPr>
        </p:nvSpPr>
        <p:spPr>
          <a:xfrm>
            <a:off x="0" y="-13680"/>
            <a:ext cx="9143640" cy="51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</a:lstStyle>
          <a:p/>
        </p:txBody>
      </p:sp>
      <p:sp>
        <p:nvSpPr>
          <p:cNvPr id="69" name="Google Shape;69;p33"/>
          <p:cNvSpPr txBox="1"/>
          <p:nvPr>
            <p:ph type="title"/>
          </p:nvPr>
        </p:nvSpPr>
        <p:spPr>
          <a:xfrm>
            <a:off x="720000" y="4014360"/>
            <a:ext cx="7703640" cy="5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6"/>
          <p:cNvPicPr preferRelativeResize="0"/>
          <p:nvPr/>
        </p:nvPicPr>
        <p:blipFill rotWithShape="1">
          <a:blip r:embed="rId2">
            <a:alphaModFix/>
          </a:blip>
          <a:srcRect b="0" l="0" r="4679" t="4662"/>
          <a:stretch/>
        </p:blipFill>
        <p:spPr>
          <a:xfrm>
            <a:off x="0" y="-360"/>
            <a:ext cx="9143640" cy="51436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6"/>
          <p:cNvSpPr txBox="1"/>
          <p:nvPr>
            <p:ph type="title"/>
          </p:nvPr>
        </p:nvSpPr>
        <p:spPr>
          <a:xfrm>
            <a:off x="3899520" y="228600"/>
            <a:ext cx="5015520" cy="10645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" name="Google Shape;16;p16"/>
          <p:cNvSpPr txBox="1"/>
          <p:nvPr>
            <p:ph idx="2" type="title"/>
          </p:nvPr>
        </p:nvSpPr>
        <p:spPr>
          <a:xfrm>
            <a:off x="7263360" y="3910680"/>
            <a:ext cx="1651680" cy="977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" name="Google Shape;17;p16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_1_1">
  <p:cSld name="TITLE_AND_TWO_COLUMNS_1_1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7"/>
          <p:cNvPicPr preferRelativeResize="0"/>
          <p:nvPr/>
        </p:nvPicPr>
        <p:blipFill rotWithShape="1">
          <a:blip r:embed="rId2">
            <a:alphaModFix/>
          </a:blip>
          <a:srcRect b="0" l="0" r="10" t="0"/>
          <a:stretch/>
        </p:blipFill>
        <p:spPr>
          <a:xfrm>
            <a:off x="0" y="-360"/>
            <a:ext cx="9143640" cy="514368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7"/>
          <p:cNvSpPr txBox="1"/>
          <p:nvPr>
            <p:ph type="title"/>
          </p:nvPr>
        </p:nvSpPr>
        <p:spPr>
          <a:xfrm>
            <a:off x="228600" y="228600"/>
            <a:ext cx="3441240" cy="4450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" name="Google Shape;21;p17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3_1">
  <p:cSld name="CUSTOM_3_1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8"/>
          <p:cNvPicPr preferRelativeResize="0"/>
          <p:nvPr/>
        </p:nvPicPr>
        <p:blipFill rotWithShape="1">
          <a:blip r:embed="rId2">
            <a:alphaModFix/>
          </a:blip>
          <a:srcRect b="0" l="0" r="10" t="0"/>
          <a:stretch/>
        </p:blipFill>
        <p:spPr>
          <a:xfrm>
            <a:off x="0" y="-360"/>
            <a:ext cx="9143640" cy="514368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8"/>
          <p:cNvSpPr txBox="1"/>
          <p:nvPr>
            <p:ph type="title"/>
          </p:nvPr>
        </p:nvSpPr>
        <p:spPr>
          <a:xfrm>
            <a:off x="228600" y="228600"/>
            <a:ext cx="3143880" cy="13201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" name="Google Shape;25;p18"/>
          <p:cNvSpPr/>
          <p:nvPr/>
        </p:nvSpPr>
        <p:spPr>
          <a:xfrm>
            <a:off x="228600" y="3683880"/>
            <a:ext cx="4254120" cy="555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CREDITS: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This presentation template was created by </a:t>
            </a:r>
            <a:r>
              <a:rPr b="1" i="0" lang="en-US" sz="1200" u="sng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includes icons, infographics &amp; images by </a:t>
            </a:r>
            <a:r>
              <a:rPr b="1" i="0" lang="en-US" sz="1200" u="sng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b="0" i="0" sz="1200" u="none" cap="none" strike="noStrike">
              <a:solidFill>
                <a:srgbClr val="FFFFFF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_NUMBER">
  <p:cSld name="BIG_NUMBER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9"/>
          <p:cNvPicPr preferRelativeResize="0"/>
          <p:nvPr/>
        </p:nvPicPr>
        <p:blipFill rotWithShape="1">
          <a:blip r:embed="rId2">
            <a:alphaModFix/>
          </a:blip>
          <a:srcRect b="0" l="0" r="10" t="0"/>
          <a:stretch/>
        </p:blipFill>
        <p:spPr>
          <a:xfrm>
            <a:off x="0" y="-360"/>
            <a:ext cx="9143640" cy="514368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9"/>
          <p:cNvSpPr txBox="1"/>
          <p:nvPr>
            <p:ph hasCustomPrompt="1" type="title"/>
          </p:nvPr>
        </p:nvSpPr>
        <p:spPr>
          <a:xfrm>
            <a:off x="1284120" y="1283400"/>
            <a:ext cx="5528520" cy="17161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 2">
    <p:bg>
      <p:bgPr>
        <a:solidFill>
          <a:srgbClr val="FFFFFF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1_1_1_1_1_1">
  <p:cSld name="BLANK_1_1_1_1_1_1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228600" y="228600"/>
            <a:ext cx="868644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2" name="Google Shape;32;p21"/>
          <p:cNvSpPr txBox="1"/>
          <p:nvPr>
            <p:ph idx="2" type="title"/>
          </p:nvPr>
        </p:nvSpPr>
        <p:spPr>
          <a:xfrm>
            <a:off x="228600" y="4044240"/>
            <a:ext cx="865440" cy="310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Google Shape;33;p21"/>
          <p:cNvSpPr txBox="1"/>
          <p:nvPr>
            <p:ph idx="3" type="title"/>
          </p:nvPr>
        </p:nvSpPr>
        <p:spPr>
          <a:xfrm>
            <a:off x="228600" y="2199960"/>
            <a:ext cx="865440" cy="310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4" name="Google Shape;34;p21"/>
          <p:cNvSpPr txBox="1"/>
          <p:nvPr>
            <p:ph idx="4" type="title"/>
          </p:nvPr>
        </p:nvSpPr>
        <p:spPr>
          <a:xfrm>
            <a:off x="4045320" y="1278000"/>
            <a:ext cx="865440" cy="310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5" name="Google Shape;35;p21"/>
          <p:cNvSpPr txBox="1"/>
          <p:nvPr>
            <p:ph idx="5" type="title"/>
          </p:nvPr>
        </p:nvSpPr>
        <p:spPr>
          <a:xfrm>
            <a:off x="4045320" y="2199960"/>
            <a:ext cx="865440" cy="310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6" name="Google Shape;36;p21"/>
          <p:cNvSpPr txBox="1"/>
          <p:nvPr>
            <p:ph idx="6" type="title"/>
          </p:nvPr>
        </p:nvSpPr>
        <p:spPr>
          <a:xfrm>
            <a:off x="228600" y="1278360"/>
            <a:ext cx="865440" cy="310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" name="Google Shape;37;p21"/>
          <p:cNvSpPr txBox="1"/>
          <p:nvPr>
            <p:ph idx="7" type="title"/>
          </p:nvPr>
        </p:nvSpPr>
        <p:spPr>
          <a:xfrm>
            <a:off x="228600" y="3121920"/>
            <a:ext cx="865440" cy="310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21"/>
          <p:cNvSpPr txBox="1"/>
          <p:nvPr>
            <p:ph idx="8" type="title"/>
          </p:nvPr>
        </p:nvSpPr>
        <p:spPr>
          <a:xfrm>
            <a:off x="4045320" y="3121920"/>
            <a:ext cx="865440" cy="310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9" name="Google Shape;39;p21"/>
          <p:cNvSpPr txBox="1"/>
          <p:nvPr>
            <p:ph idx="9" type="title"/>
          </p:nvPr>
        </p:nvSpPr>
        <p:spPr>
          <a:xfrm>
            <a:off x="4045320" y="4044240"/>
            <a:ext cx="865440" cy="310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_1_1">
  <p:cSld name="ONE_COLUMN_TEXT_1_1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2"/>
          <p:cNvPicPr preferRelativeResize="0"/>
          <p:nvPr/>
        </p:nvPicPr>
        <p:blipFill rotWithShape="1">
          <a:blip r:embed="rId2">
            <a:alphaModFix/>
          </a:blip>
          <a:srcRect b="0" l="0" r="10" t="0"/>
          <a:stretch/>
        </p:blipFill>
        <p:spPr>
          <a:xfrm>
            <a:off x="0" y="-360"/>
            <a:ext cx="9143640" cy="514368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2"/>
          <p:cNvSpPr txBox="1"/>
          <p:nvPr>
            <p:ph type="title"/>
          </p:nvPr>
        </p:nvSpPr>
        <p:spPr>
          <a:xfrm>
            <a:off x="228600" y="228600"/>
            <a:ext cx="868644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-8XGydITBg0E9GJm0IVJo7w140b_fp5N/view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3TPR2Gi-0cripH1t4vCDym8HGMxRYVAe/view" TargetMode="External"/><Relationship Id="rId4" Type="http://schemas.openxmlformats.org/officeDocument/2006/relationships/image" Target="../media/image4.jpg"/><Relationship Id="rId5" Type="http://schemas.openxmlformats.org/officeDocument/2006/relationships/hyperlink" Target="http://drive.google.com/file/d/1b6Y38Pc3UpCAhy5fAbUFvQaxbJCIO0zK/view" TargetMode="External"/><Relationship Id="rId6" Type="http://schemas.openxmlformats.org/officeDocument/2006/relationships/image" Target="../media/image7.jpg"/><Relationship Id="rId7" Type="http://schemas.openxmlformats.org/officeDocument/2006/relationships/hyperlink" Target="http://drive.google.com/file/d/1XNhLxNtKxuS-9z8fMGsVktLYJhSxt5lx/view" TargetMode="External"/><Relationship Id="rId8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/>
          <p:nvPr>
            <p:ph type="title"/>
          </p:nvPr>
        </p:nvSpPr>
        <p:spPr>
          <a:xfrm>
            <a:off x="202974" y="8"/>
            <a:ext cx="4054500" cy="28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74"/>
              <a:buFont typeface="Rethink Sans"/>
              <a:buNone/>
            </a:pPr>
            <a:r>
              <a:rPr b="1" lang="en-US" sz="2470">
                <a:solidFill>
                  <a:schemeClr val="dk1"/>
                </a:solidFill>
                <a:latin typeface="Rethink Sans"/>
                <a:ea typeface="Rethink Sans"/>
                <a:cs typeface="Rethink Sans"/>
                <a:sym typeface="Rethink Sans"/>
              </a:rPr>
              <a:t>Pattern Formation in</a:t>
            </a:r>
            <a:endParaRPr b="1" sz="2470">
              <a:solidFill>
                <a:schemeClr val="dk1"/>
              </a:solidFill>
              <a:latin typeface="Rethink Sans"/>
              <a:ea typeface="Rethink Sans"/>
              <a:cs typeface="Rethink Sans"/>
              <a:sym typeface="Rethin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74"/>
              <a:buFont typeface="Rethink Sans"/>
              <a:buNone/>
            </a:pPr>
            <a:r>
              <a:rPr b="1" lang="en-US" sz="2470">
                <a:solidFill>
                  <a:schemeClr val="dk1"/>
                </a:solidFill>
                <a:latin typeface="Rethink Sans"/>
                <a:ea typeface="Rethink Sans"/>
                <a:cs typeface="Rethink Sans"/>
                <a:sym typeface="Rethink Sans"/>
              </a:rPr>
              <a:t>the Gray-Scott </a:t>
            </a:r>
            <a:endParaRPr b="1" sz="2470">
              <a:solidFill>
                <a:schemeClr val="dk1"/>
              </a:solidFill>
              <a:latin typeface="Rethink Sans"/>
              <a:ea typeface="Rethink Sans"/>
              <a:cs typeface="Rethink Sans"/>
              <a:sym typeface="Rethin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74"/>
              <a:buFont typeface="Rethink Sans"/>
              <a:buNone/>
            </a:pPr>
            <a:r>
              <a:rPr b="1" lang="en-US" sz="2470">
                <a:solidFill>
                  <a:schemeClr val="dk1"/>
                </a:solidFill>
                <a:latin typeface="Rethink Sans"/>
                <a:ea typeface="Rethink Sans"/>
                <a:cs typeface="Rethink Sans"/>
                <a:sym typeface="Rethink Sans"/>
              </a:rPr>
              <a:t>Reaction–Diffusion </a:t>
            </a:r>
            <a:endParaRPr b="1" sz="2470">
              <a:solidFill>
                <a:schemeClr val="dk1"/>
              </a:solidFill>
              <a:latin typeface="Rethink Sans"/>
              <a:ea typeface="Rethink Sans"/>
              <a:cs typeface="Rethink Sans"/>
              <a:sym typeface="Rethin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74"/>
              <a:buFont typeface="Rethink Sans"/>
              <a:buNone/>
            </a:pPr>
            <a:r>
              <a:rPr b="1" lang="en-US" sz="2470">
                <a:solidFill>
                  <a:schemeClr val="dk1"/>
                </a:solidFill>
                <a:latin typeface="Rethink Sans"/>
                <a:ea typeface="Rethink Sans"/>
                <a:cs typeface="Rethink Sans"/>
                <a:sym typeface="Rethink Sans"/>
              </a:rPr>
              <a:t>System: </a:t>
            </a:r>
            <a:endParaRPr b="1" sz="2470">
              <a:solidFill>
                <a:schemeClr val="dk1"/>
              </a:solidFill>
              <a:latin typeface="Rethink Sans"/>
              <a:ea typeface="Rethink Sans"/>
              <a:cs typeface="Rethink Sans"/>
              <a:sym typeface="Rethin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74"/>
              <a:buFont typeface="Rethink Sans"/>
              <a:buNone/>
            </a:pPr>
            <a:r>
              <a:rPr i="1" lang="en-US" sz="2070">
                <a:solidFill>
                  <a:schemeClr val="dk1"/>
                </a:solidFill>
                <a:latin typeface="Rethink Sans"/>
                <a:ea typeface="Rethink Sans"/>
                <a:cs typeface="Rethink Sans"/>
                <a:sym typeface="Rethink Sans"/>
              </a:rPr>
              <a:t>How Nature Paints Life </a:t>
            </a:r>
            <a:endParaRPr i="1" sz="2070">
              <a:solidFill>
                <a:schemeClr val="dk1"/>
              </a:solidFill>
              <a:latin typeface="Rethink Sans"/>
              <a:ea typeface="Rethink Sans"/>
              <a:cs typeface="Rethink Sans"/>
              <a:sym typeface="Rethin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74"/>
              <a:buFont typeface="Rethink Sans"/>
              <a:buNone/>
            </a:pPr>
            <a:r>
              <a:rPr i="1" lang="en-US" sz="2070">
                <a:solidFill>
                  <a:schemeClr val="dk1"/>
                </a:solidFill>
                <a:latin typeface="Rethink Sans"/>
                <a:ea typeface="Rethink Sans"/>
                <a:cs typeface="Rethink Sans"/>
                <a:sym typeface="Rethink Sans"/>
              </a:rPr>
              <a:t>Using Chemistry and Math</a:t>
            </a:r>
            <a:endParaRPr i="1" sz="2070" u="none" strike="noStrike">
              <a:solidFill>
                <a:schemeClr val="dk1"/>
              </a:solidFill>
            </a:endParaRPr>
          </a:p>
        </p:txBody>
      </p:sp>
      <p:sp>
        <p:nvSpPr>
          <p:cNvPr id="75" name="Google Shape;75;p1"/>
          <p:cNvSpPr txBox="1"/>
          <p:nvPr>
            <p:ph idx="1" type="subTitle"/>
          </p:nvPr>
        </p:nvSpPr>
        <p:spPr>
          <a:xfrm>
            <a:off x="262119" y="3120507"/>
            <a:ext cx="22755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</a:pPr>
            <a:r>
              <a:rPr lang="en-US"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Rheanna G. Mahboobani</a:t>
            </a:r>
            <a:endParaRPr b="0" i="0" sz="1600" u="none" cap="none" strike="noStrike">
              <a:solidFill>
                <a:srgbClr val="FFFFFF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cxnSp>
        <p:nvCxnSpPr>
          <p:cNvPr id="76" name="Google Shape;76;p1"/>
          <p:cNvCxnSpPr/>
          <p:nvPr/>
        </p:nvCxnSpPr>
        <p:spPr>
          <a:xfrm flipH="1" rot="10800000">
            <a:off x="262112" y="3028188"/>
            <a:ext cx="3615900" cy="43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7" name="Google Shape;77;p1" title="Screenshot 2025-12-03 at 7.38.07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1750" y="185263"/>
            <a:ext cx="4522850" cy="477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/>
          <p:nvPr/>
        </p:nvSpPr>
        <p:spPr>
          <a:xfrm>
            <a:off x="4689364" y="1018750"/>
            <a:ext cx="3939000" cy="33114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81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850" lIns="77850" spcFirstLastPara="1" rIns="77850" wrap="square" tIns="77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1"/>
          </a:p>
        </p:txBody>
      </p:sp>
      <p:sp>
        <p:nvSpPr>
          <p:cNvPr id="83" name="Google Shape;83;p2"/>
          <p:cNvSpPr txBox="1"/>
          <p:nvPr>
            <p:ph type="title"/>
          </p:nvPr>
        </p:nvSpPr>
        <p:spPr>
          <a:xfrm>
            <a:off x="228600" y="228600"/>
            <a:ext cx="8686440" cy="571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ethink Sans"/>
              <a:buNone/>
            </a:pPr>
            <a:r>
              <a:rPr b="1" lang="en-US" sz="2300">
                <a:solidFill>
                  <a:schemeClr val="dk1"/>
                </a:solidFill>
                <a:latin typeface="Rethink Sans"/>
                <a:ea typeface="Rethink Sans"/>
                <a:cs typeface="Rethink Sans"/>
                <a:sym typeface="Rethink Sans"/>
              </a:rPr>
              <a:t>Pattern Formation in the Gray-Scott Reaction-Diffusion System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2"/>
          <p:cNvCxnSpPr/>
          <p:nvPr/>
        </p:nvCxnSpPr>
        <p:spPr>
          <a:xfrm>
            <a:off x="312660" y="799915"/>
            <a:ext cx="8518800" cy="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p2"/>
          <p:cNvSpPr txBox="1"/>
          <p:nvPr>
            <p:ph idx="1" type="subTitle"/>
          </p:nvPr>
        </p:nvSpPr>
        <p:spPr>
          <a:xfrm>
            <a:off x="312650" y="1090294"/>
            <a:ext cx="4235700" cy="31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7850" lIns="77850" spcFirstLastPara="1" rIns="77850" wrap="square" tIns="778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2"/>
              <a:buFont typeface="Catamaran"/>
              <a:buNone/>
            </a:pPr>
            <a:r>
              <a:t/>
            </a:r>
            <a:endParaRPr b="1" sz="96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2"/>
              <a:buFont typeface="Catamaran"/>
              <a:buNone/>
            </a:pPr>
            <a:r>
              <a:rPr b="1" lang="en-US" sz="961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Reaction</a:t>
            </a:r>
            <a:endParaRPr b="1" sz="961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5687" lvl="0" marL="389206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2"/>
              <a:buFont typeface="Montserrat"/>
              <a:buChar char="❖"/>
            </a:pPr>
            <a:r>
              <a:rPr lang="en-US" sz="96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Two chemicals interact and change each other</a:t>
            </a:r>
            <a:endParaRPr sz="96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89206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(such as pigments forming or dissolving)</a:t>
            </a:r>
            <a:endParaRPr sz="96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2"/>
              <a:buFont typeface="Catamaran"/>
              <a:buNone/>
            </a:pPr>
            <a:r>
              <a:rPr b="1" lang="en-US" sz="961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Diffusion</a:t>
            </a:r>
            <a:endParaRPr b="1" sz="961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5687" lvl="0" marL="389206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2"/>
              <a:buFont typeface="Montserrat"/>
              <a:buChar char="❖"/>
            </a:pPr>
            <a:r>
              <a:rPr lang="en-US" sz="96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Chemicals spread out over space</a:t>
            </a:r>
            <a:endParaRPr sz="96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89206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like dye in water</a:t>
            </a:r>
            <a:endParaRPr sz="96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89206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2"/>
              <a:buFont typeface="Catamaran"/>
              <a:buNone/>
            </a:pPr>
            <a:r>
              <a:rPr b="1" lang="en-US" sz="961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Pattern Formation</a:t>
            </a:r>
            <a:endParaRPr b="1" sz="961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89206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Small random differences grow into structured patterns: spots, stripes, and waves</a:t>
            </a:r>
            <a:endParaRPr sz="96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2"/>
              <a:buFont typeface="Catamaran"/>
              <a:buNone/>
            </a:pPr>
            <a:r>
              <a:rPr b="1" lang="en-US" sz="961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Gray-Scott Model</a:t>
            </a:r>
            <a:endParaRPr b="1" sz="961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89206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mathematical model combining reaction and diffusion to produce biological patterns</a:t>
            </a:r>
            <a:endParaRPr sz="96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329780" y="957600"/>
            <a:ext cx="32244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7850" lIns="77850" spcFirstLastPara="1" rIns="77850" wrap="square" tIns="778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0"/>
              <a:buFont typeface="Catamaran"/>
              <a:buNone/>
            </a:pPr>
            <a:r>
              <a:rPr b="1" lang="en-US" sz="1302">
                <a:solidFill>
                  <a:srgbClr val="FFF2CC"/>
                </a:solidFill>
                <a:latin typeface="Montserrat"/>
                <a:ea typeface="Montserrat"/>
                <a:cs typeface="Montserrat"/>
                <a:sym typeface="Montserrat"/>
              </a:rPr>
              <a:t>What Does This Mean?</a:t>
            </a:r>
            <a:endParaRPr sz="1532">
              <a:solidFill>
                <a:srgbClr val="FFF2CC"/>
              </a:solidFill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4747877" y="1101005"/>
            <a:ext cx="3836700" cy="31683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81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850" lIns="77850" spcFirstLastPara="1" rIns="77850" wrap="square" tIns="77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1"/>
          </a:p>
        </p:txBody>
      </p:sp>
      <p:sp>
        <p:nvSpPr>
          <p:cNvPr id="88" name="Google Shape;88;p2"/>
          <p:cNvSpPr txBox="1"/>
          <p:nvPr/>
        </p:nvSpPr>
        <p:spPr>
          <a:xfrm>
            <a:off x="4781948" y="1363393"/>
            <a:ext cx="3768900" cy="1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7850" lIns="77850" spcFirstLastPara="1" rIns="77850" wrap="square" tIns="77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47" u="sng">
              <a:solidFill>
                <a:srgbClr val="2012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5687" lvl="0" marL="389206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962"/>
              <a:buFont typeface="Montserrat"/>
              <a:buChar char="➔"/>
            </a:pPr>
            <a:r>
              <a:rPr lang="en-US" sz="961">
                <a:solidFill>
                  <a:srgbClr val="20124D"/>
                </a:solidFill>
                <a:latin typeface="Montserrat"/>
                <a:ea typeface="Montserrat"/>
                <a:cs typeface="Montserrat"/>
                <a:sym typeface="Montserrat"/>
              </a:rPr>
              <a:t>Simulate the Gray-Scott reaction-diffusion model</a:t>
            </a:r>
            <a:endParaRPr sz="961">
              <a:solidFill>
                <a:srgbClr val="2012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89206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">
              <a:solidFill>
                <a:srgbClr val="2012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5687" lvl="0" marL="389206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962"/>
              <a:buFont typeface="Montserrat"/>
              <a:buChar char="➔"/>
            </a:pPr>
            <a:r>
              <a:rPr lang="en-US" sz="961">
                <a:solidFill>
                  <a:srgbClr val="20124D"/>
                </a:solidFill>
                <a:latin typeface="Montserrat"/>
                <a:ea typeface="Montserrat"/>
                <a:cs typeface="Montserrat"/>
                <a:sym typeface="Montserrat"/>
              </a:rPr>
              <a:t>Understand how reaction and diffusion create biological  patterns</a:t>
            </a:r>
            <a:endParaRPr sz="961">
              <a:solidFill>
                <a:srgbClr val="2012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89206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">
              <a:solidFill>
                <a:srgbClr val="2012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5687" lvl="0" marL="389206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962"/>
              <a:buFont typeface="Montserrat"/>
              <a:buChar char="➔"/>
            </a:pPr>
            <a:r>
              <a:rPr lang="en-US" sz="961">
                <a:solidFill>
                  <a:srgbClr val="20124D"/>
                </a:solidFill>
                <a:latin typeface="Montserrat"/>
                <a:ea typeface="Montserrat"/>
                <a:cs typeface="Montserrat"/>
                <a:sym typeface="Montserrat"/>
              </a:rPr>
              <a:t>Reproduce spots (like leopards), stripes (like zebras), and coral-like waves</a:t>
            </a:r>
            <a:endParaRPr sz="961">
              <a:solidFill>
                <a:srgbClr val="2012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89206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">
              <a:solidFill>
                <a:srgbClr val="2012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5687" lvl="0" marL="389206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962"/>
              <a:buFont typeface="Montserrat"/>
              <a:buChar char="➔"/>
            </a:pPr>
            <a:r>
              <a:rPr lang="en-US" sz="961">
                <a:solidFill>
                  <a:srgbClr val="20124D"/>
                </a:solidFill>
                <a:latin typeface="Montserrat"/>
                <a:ea typeface="Montserrat"/>
                <a:cs typeface="Montserrat"/>
                <a:sym typeface="Montserrat"/>
              </a:rPr>
              <a:t>Study how changing parameters alters the final pattern</a:t>
            </a:r>
            <a:endParaRPr sz="961">
              <a:solidFill>
                <a:srgbClr val="2012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1" u="sng">
              <a:solidFill>
                <a:srgbClr val="2012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1" u="sng">
              <a:solidFill>
                <a:srgbClr val="2012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1" u="sng">
              <a:solidFill>
                <a:srgbClr val="2012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1">
              <a:solidFill>
                <a:srgbClr val="2012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6173958" y="1168236"/>
            <a:ext cx="9852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77850" lIns="77850" spcFirstLastPara="1" rIns="77850" wrap="square" tIns="77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7" u="sng">
                <a:solidFill>
                  <a:srgbClr val="073763"/>
                </a:solidFill>
                <a:latin typeface="Noto Sans Georgian Black"/>
                <a:ea typeface="Noto Sans Georgian Black"/>
                <a:cs typeface="Noto Sans Georgian Black"/>
                <a:sym typeface="Noto Sans Georgian Black"/>
              </a:rPr>
              <a:t>Goals</a:t>
            </a:r>
            <a:endParaRPr sz="1617" u="sng">
              <a:solidFill>
                <a:srgbClr val="073763"/>
              </a:solidFill>
              <a:latin typeface="Noto Sans Georgian Black"/>
              <a:ea typeface="Noto Sans Georgian Black"/>
              <a:cs typeface="Noto Sans Georgian Black"/>
              <a:sym typeface="Noto Sans Georgian Black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4810202" y="3247322"/>
            <a:ext cx="36342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77850" lIns="77850" spcFirstLastPara="1" rIns="77850" wrap="square" tIns="77850">
            <a:spAutoFit/>
          </a:bodyPr>
          <a:lstStyle/>
          <a:p>
            <a:pPr indent="-255687" lvl="0" marL="389206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962"/>
              <a:buFont typeface="Montserrat"/>
              <a:buChar char="➔"/>
            </a:pPr>
            <a:r>
              <a:rPr lang="en-US" sz="961">
                <a:solidFill>
                  <a:srgbClr val="20124D"/>
                </a:solidFill>
                <a:latin typeface="Montserrat"/>
                <a:ea typeface="Montserrat"/>
                <a:cs typeface="Montserrat"/>
                <a:sym typeface="Montserrat"/>
              </a:rPr>
              <a:t>Two coupled PDEs describing chemical species U (activator chemical) and V (inhibitor chemical)</a:t>
            </a:r>
            <a:endParaRPr sz="961">
              <a:solidFill>
                <a:srgbClr val="2012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89206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">
              <a:solidFill>
                <a:srgbClr val="2012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5687" lvl="0" marL="389206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962"/>
              <a:buFont typeface="Montserrat"/>
              <a:buChar char="➔"/>
            </a:pPr>
            <a:r>
              <a:rPr lang="en-US" sz="961">
                <a:solidFill>
                  <a:srgbClr val="20124D"/>
                </a:solidFill>
                <a:latin typeface="Montserrat"/>
                <a:ea typeface="Montserrat"/>
                <a:cs typeface="Montserrat"/>
                <a:sym typeface="Montserrat"/>
              </a:rPr>
              <a:t>Finite difference spatial derivatives</a:t>
            </a:r>
            <a:endParaRPr sz="961">
              <a:solidFill>
                <a:srgbClr val="2012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89206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">
              <a:solidFill>
                <a:srgbClr val="2012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5687" lvl="0" marL="389206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962"/>
              <a:buFont typeface="Montserrat"/>
              <a:buChar char="➔"/>
            </a:pPr>
            <a:r>
              <a:rPr lang="en-US" sz="961">
                <a:solidFill>
                  <a:srgbClr val="20124D"/>
                </a:solidFill>
                <a:latin typeface="Montserrat"/>
                <a:ea typeface="Montserrat"/>
                <a:cs typeface="Montserrat"/>
                <a:sym typeface="Montserrat"/>
              </a:rPr>
              <a:t>Explicit Euler time stepping for simulation</a:t>
            </a:r>
            <a:endParaRPr sz="1191"/>
          </a:p>
        </p:txBody>
      </p:sp>
      <p:sp>
        <p:nvSpPr>
          <p:cNvPr id="91" name="Google Shape;91;p2"/>
          <p:cNvSpPr txBox="1"/>
          <p:nvPr/>
        </p:nvSpPr>
        <p:spPr>
          <a:xfrm>
            <a:off x="6081375" y="2936377"/>
            <a:ext cx="11697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77850" lIns="77850" spcFirstLastPara="1" rIns="77850" wrap="square" tIns="77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7" u="sng">
                <a:solidFill>
                  <a:srgbClr val="073763"/>
                </a:solidFill>
                <a:latin typeface="Noto Sans Georgian Black"/>
                <a:ea typeface="Noto Sans Georgian Black"/>
                <a:cs typeface="Noto Sans Georgian Black"/>
                <a:sym typeface="Noto Sans Georgian Black"/>
              </a:rPr>
              <a:t>Method</a:t>
            </a:r>
            <a:endParaRPr sz="1617" u="sng">
              <a:solidFill>
                <a:srgbClr val="073763"/>
              </a:solidFill>
              <a:latin typeface="Noto Sans Georgian Black"/>
              <a:ea typeface="Noto Sans Georgian Black"/>
              <a:cs typeface="Noto Sans Georgian Black"/>
              <a:sym typeface="Noto Sans Georgian Black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632772" y="4483633"/>
            <a:ext cx="81732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Useful for understanding how cells self-organize during development, leading to patterns in nature like animal coats, seashell markings, and tissue organization in embryos.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/>
          <p:nvPr/>
        </p:nvSpPr>
        <p:spPr>
          <a:xfrm>
            <a:off x="348808" y="3179750"/>
            <a:ext cx="2441400" cy="1575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81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850" lIns="77850" spcFirstLastPara="1" rIns="77850" wrap="square" tIns="77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1"/>
          </a:p>
        </p:txBody>
      </p:sp>
      <p:sp>
        <p:nvSpPr>
          <p:cNvPr id="98" name="Google Shape;98;p3"/>
          <p:cNvSpPr txBox="1"/>
          <p:nvPr>
            <p:ph type="title"/>
          </p:nvPr>
        </p:nvSpPr>
        <p:spPr>
          <a:xfrm>
            <a:off x="228600" y="228600"/>
            <a:ext cx="86865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ethink Sans"/>
              <a:buNone/>
            </a:pPr>
            <a:r>
              <a:rPr b="1" lang="en-US" sz="2300">
                <a:solidFill>
                  <a:schemeClr val="dk1"/>
                </a:solidFill>
                <a:latin typeface="Rethink Sans"/>
                <a:ea typeface="Rethink Sans"/>
                <a:cs typeface="Rethink Sans"/>
                <a:sym typeface="Rethink Sans"/>
              </a:rPr>
              <a:t>Animation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" name="Google Shape;99;p3"/>
          <p:cNvCxnSpPr/>
          <p:nvPr/>
        </p:nvCxnSpPr>
        <p:spPr>
          <a:xfrm>
            <a:off x="312660" y="799915"/>
            <a:ext cx="8518800" cy="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0" name="Google Shape;100;p3" title="gray_scott_anim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1275" y="941050"/>
            <a:ext cx="3928050" cy="392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479625" y="1069983"/>
            <a:ext cx="298500" cy="166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59750" lIns="59750" spcFirstLastPara="1" rIns="59750" wrap="square" tIns="5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5"/>
          </a:p>
        </p:txBody>
      </p:sp>
      <p:sp>
        <p:nvSpPr>
          <p:cNvPr id="102" name="Google Shape;102;p3"/>
          <p:cNvSpPr/>
          <p:nvPr/>
        </p:nvSpPr>
        <p:spPr>
          <a:xfrm>
            <a:off x="479625" y="1735873"/>
            <a:ext cx="298500" cy="166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59750" lIns="59750" spcFirstLastPara="1" rIns="59750" wrap="square" tIns="5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5"/>
          </a:p>
        </p:txBody>
      </p:sp>
      <p:sp>
        <p:nvSpPr>
          <p:cNvPr id="103" name="Google Shape;103;p3"/>
          <p:cNvSpPr txBox="1"/>
          <p:nvPr/>
        </p:nvSpPr>
        <p:spPr>
          <a:xfrm>
            <a:off x="733474" y="1024150"/>
            <a:ext cx="22311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9750" lIns="59750" spcFirstLastPara="1" rIns="59750" wrap="square" tIns="5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4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Chemical V - Activator</a:t>
            </a:r>
            <a:endParaRPr b="1" sz="84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778347" y="1701854"/>
            <a:ext cx="20697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9750" lIns="59750" spcFirstLastPara="1" rIns="59750" wrap="square" tIns="5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4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Chemical U - Inhibitor</a:t>
            </a:r>
            <a:endParaRPr b="1" sz="84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479625" y="1972748"/>
            <a:ext cx="25395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9750" lIns="59750" spcFirstLastPara="1" rIns="59750" wrap="square" tIns="5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84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b="1" lang="en-US" sz="784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 starts everywhere, is consumed by V, and diffuses quickly to smooth out the pattern.</a:t>
            </a:r>
            <a:endParaRPr b="1" sz="784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479625" y="1299243"/>
            <a:ext cx="25395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59750" lIns="59750" spcFirstLastPara="1" rIns="59750" wrap="square" tIns="597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84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 V appears only in seeded regions, converts nearby U into more V, and forms spots/stripes.</a:t>
            </a:r>
            <a:endParaRPr b="1" sz="784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16470" y="3252092"/>
            <a:ext cx="2306100" cy="1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79800" lIns="79800" spcFirstLastPara="1" rIns="79800" wrap="square" tIns="79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47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→ Yellow chemical U spreads fast and tries to smooth everything out.</a:t>
            </a:r>
            <a:endParaRPr b="1" sz="947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47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47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→ Blue chemical V grows in clusters by consuming U.</a:t>
            </a:r>
            <a:endParaRPr b="1" sz="947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47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47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→ Their competition creates these natural patterns.</a:t>
            </a:r>
            <a:endParaRPr b="1" sz="947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48805" y="2679450"/>
            <a:ext cx="32244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7850" lIns="77850" spcFirstLastPara="1" rIns="77850" wrap="square" tIns="778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2">
                <a:solidFill>
                  <a:srgbClr val="FFF2CC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What’s Happening? </a:t>
            </a:r>
            <a:endParaRPr sz="1532">
              <a:solidFill>
                <a:srgbClr val="FFF2CC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ad1f7605db_0_19"/>
          <p:cNvSpPr txBox="1"/>
          <p:nvPr>
            <p:ph type="title"/>
          </p:nvPr>
        </p:nvSpPr>
        <p:spPr>
          <a:xfrm>
            <a:off x="228600" y="228600"/>
            <a:ext cx="86865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ethink Sans"/>
              <a:buNone/>
            </a:pPr>
            <a:r>
              <a:rPr b="1" lang="en-US" sz="2300">
                <a:solidFill>
                  <a:schemeClr val="dk1"/>
                </a:solidFill>
                <a:latin typeface="Rethink Sans"/>
                <a:ea typeface="Rethink Sans"/>
                <a:cs typeface="Rethink Sans"/>
                <a:sym typeface="Rethink Sans"/>
              </a:rPr>
              <a:t>What Happens if We Change the Parameters? 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g3ad1f7605db_0_19"/>
          <p:cNvCxnSpPr/>
          <p:nvPr/>
        </p:nvCxnSpPr>
        <p:spPr>
          <a:xfrm>
            <a:off x="312660" y="799915"/>
            <a:ext cx="8518800" cy="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5" name="Google Shape;115;g3ad1f7605db_0_19" title="Spots_AnimalPatter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697" y="1388972"/>
            <a:ext cx="2919224" cy="291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ad1f7605db_0_19" title="Stripes_FishPattern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3359" y="1440909"/>
            <a:ext cx="2785064" cy="278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ad1f7605db_0_19" title="Coral_Pattern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93847" y="1552248"/>
            <a:ext cx="2673727" cy="26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3ad1f7605db_0_19"/>
          <p:cNvSpPr txBox="1"/>
          <p:nvPr/>
        </p:nvSpPr>
        <p:spPr>
          <a:xfrm>
            <a:off x="773652" y="4402250"/>
            <a:ext cx="176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F=0.035, k=0.065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g3ad1f7605db_0_19"/>
          <p:cNvSpPr txBox="1"/>
          <p:nvPr/>
        </p:nvSpPr>
        <p:spPr>
          <a:xfrm>
            <a:off x="3688652" y="4402250"/>
            <a:ext cx="176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g3ad1f7605db_0_19"/>
          <p:cNvSpPr txBox="1"/>
          <p:nvPr/>
        </p:nvSpPr>
        <p:spPr>
          <a:xfrm>
            <a:off x="3688652" y="4402250"/>
            <a:ext cx="176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F=0.022, k=0.051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g3ad1f7605db_0_19"/>
          <p:cNvSpPr txBox="1"/>
          <p:nvPr/>
        </p:nvSpPr>
        <p:spPr>
          <a:xfrm>
            <a:off x="6547515" y="4402250"/>
            <a:ext cx="176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F=0.026, k=0.055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g3ad1f7605db_0_19"/>
          <p:cNvSpPr txBox="1"/>
          <p:nvPr/>
        </p:nvSpPr>
        <p:spPr>
          <a:xfrm>
            <a:off x="727177" y="947875"/>
            <a:ext cx="176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2CC"/>
                </a:solidFill>
                <a:latin typeface="Montserrat"/>
                <a:ea typeface="Montserrat"/>
                <a:cs typeface="Montserrat"/>
                <a:sym typeface="Montserrat"/>
              </a:rPr>
              <a:t>Spots</a:t>
            </a:r>
            <a:endParaRPr b="1">
              <a:solidFill>
                <a:srgbClr val="FFF2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g3ad1f7605db_0_19"/>
          <p:cNvSpPr txBox="1"/>
          <p:nvPr/>
        </p:nvSpPr>
        <p:spPr>
          <a:xfrm>
            <a:off x="3688652" y="1040700"/>
            <a:ext cx="176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2CC"/>
                </a:solidFill>
                <a:latin typeface="Montserrat"/>
                <a:ea typeface="Montserrat"/>
                <a:cs typeface="Montserrat"/>
                <a:sym typeface="Montserrat"/>
              </a:rPr>
              <a:t>Scales</a:t>
            </a:r>
            <a:endParaRPr b="1">
              <a:solidFill>
                <a:srgbClr val="FFF2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g3ad1f7605db_0_19"/>
          <p:cNvSpPr txBox="1"/>
          <p:nvPr/>
        </p:nvSpPr>
        <p:spPr>
          <a:xfrm>
            <a:off x="6547527" y="1108050"/>
            <a:ext cx="176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2CC"/>
                </a:solidFill>
                <a:latin typeface="Montserrat"/>
                <a:ea typeface="Montserrat"/>
                <a:cs typeface="Montserrat"/>
                <a:sym typeface="Montserrat"/>
              </a:rPr>
              <a:t>Corals</a:t>
            </a:r>
            <a:endParaRPr b="1">
              <a:solidFill>
                <a:srgbClr val="FFF2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ad1f7605db_0_24"/>
          <p:cNvSpPr txBox="1"/>
          <p:nvPr>
            <p:ph type="title"/>
          </p:nvPr>
        </p:nvSpPr>
        <p:spPr>
          <a:xfrm>
            <a:off x="1596300" y="1905000"/>
            <a:ext cx="59514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ethink Sans"/>
              <a:buNone/>
            </a:pPr>
            <a:r>
              <a:rPr b="1" lang="en-US" sz="4900" u="none" strike="noStrike">
                <a:solidFill>
                  <a:schemeClr val="dk1"/>
                </a:solidFill>
                <a:latin typeface="Rethink Sans"/>
                <a:ea typeface="Rethink Sans"/>
                <a:cs typeface="Rethink Sans"/>
                <a:sym typeface="Rethink Sans"/>
              </a:rPr>
              <a:t>Thank you</a:t>
            </a:r>
            <a:endParaRPr b="0" sz="49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lectric Field Concepts by Slidesgo">
  <a:themeElements>
    <a:clrScheme name="Simple Light">
      <a:dk1>
        <a:srgbClr val="FFFFFF"/>
      </a:dk1>
      <a:lt1>
        <a:srgbClr val="0C0E1D"/>
      </a:lt1>
      <a:dk2>
        <a:srgbClr val="FFFFFF"/>
      </a:dk2>
      <a:lt2>
        <a:srgbClr val="FFFFFF"/>
      </a:lt2>
      <a:accent1>
        <a:srgbClr val="708CB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2025-12-03T15:33:58Z</dcterms:created>
  <dc:creator>Unknown Creator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12.0</vt:r8>
  </property>
</Properties>
</file>