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63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FDCB35-C884-4E4A-A45B-DC803369E9B2}" v="23" dt="2025-12-04T20:45:53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76"/>
  </p:normalViewPr>
  <p:slideViewPr>
    <p:cSldViewPr snapToGrid="0">
      <p:cViewPr varScale="1">
        <p:scale>
          <a:sx n="106" d="100"/>
          <a:sy n="106" d="100"/>
        </p:scale>
        <p:origin x="6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269C7-CAEE-9AE5-EA92-CC54627CB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331CC-13F0-19C5-FD00-9DB8B915F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C9387-CF65-C6A6-113C-5531DBDA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0385-6D1F-E247-8114-BDA422CC1EB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BE179-E207-A8DC-1409-F12BF1E0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8DACE-58C2-C112-7F38-C934F0B81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4CA9-5817-5842-A8BA-61131326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6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F9A17-2079-2754-5844-712261493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137078-E191-59C4-A0BE-F4A115C84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410E5-203D-3C0B-F6A5-1771CEAB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0385-6D1F-E247-8114-BDA422CC1EB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65C5E-52C9-DB19-FAD9-1B250D95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0CAC1-08F7-B774-42EE-F98CFA199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4CA9-5817-5842-A8BA-61131326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9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B6EE9B-C452-9301-2707-F9EBE101C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CAE1A-6166-F62F-653E-71BC431C2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485AE-0FCB-DCEC-1864-F75333B46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0385-6D1F-E247-8114-BDA422CC1EB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F6A1F-0998-BDDE-CDD9-6141F781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360E5-FBE9-7C8C-E8CF-0881720E9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4CA9-5817-5842-A8BA-61131326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F60A6-D84E-542C-47B6-163E37A2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9083D-C9C7-F790-AE93-1D322487C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AD293-DFB1-4391-64EE-22164B096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0385-6D1F-E247-8114-BDA422CC1EB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5856B-752C-1A89-A124-030AEBB1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8CFFD-7738-1E08-BA6B-5A4368140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4CA9-5817-5842-A8BA-61131326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5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0AD91-9319-83A6-55EC-4986DADF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7253C-3DCB-9E0B-85A0-D238C9BCC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44FA8-9676-71EC-B0CC-AE91268BD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0385-6D1F-E247-8114-BDA422CC1EB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49002-AAEB-925F-AC26-81767012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4C65B-5BD9-2035-C771-6F0A63A52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4CA9-5817-5842-A8BA-61131326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3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3F9A3-574F-6DBA-7068-C1DB60EA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33C46-18C0-79A4-634C-249BD1E97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A7594-25BC-CF5A-0DAA-C81DD1659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EE3B9-464D-CFC3-8CF5-42519E3DE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0385-6D1F-E247-8114-BDA422CC1EB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20C0F-814D-F667-508B-7A10D03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ABB83-C296-1AC4-9B8C-8B25B7A07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4CA9-5817-5842-A8BA-61131326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1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47193-021D-23F8-0ED7-6F788C0F7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B3AA9-BFFF-ADAF-9510-459CDC76F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A60DA-8BA3-6D0B-575C-811DA42FA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E26BC6-1B27-6093-A31D-F151786F2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DACBEF-2F13-5FDB-4BC7-9A149FD35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5D9EA-E347-D4C2-A05E-EBC436AD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0385-6D1F-E247-8114-BDA422CC1EB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807AAC-801D-B71D-9905-A44017FB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FA0B5F-44BB-B0DD-8A2E-B501EF26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4CA9-5817-5842-A8BA-61131326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0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AD3A3-7245-38DC-CE82-F207530C7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11398-2810-93A1-0C1F-DC64F3BB0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0385-6D1F-E247-8114-BDA422CC1EB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53EF3-BFCA-077A-526D-89B3A650C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3585EB-98A3-1A88-301C-B0A4FD176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4CA9-5817-5842-A8BA-61131326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4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035655-0436-49F3-CFA9-44D7F0241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0385-6D1F-E247-8114-BDA422CC1EB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E7035-61B3-C951-50AE-2EE453AC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A2482-C6DA-7042-AE04-AAC20887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4CA9-5817-5842-A8BA-61131326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2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0050-C0C8-5DBE-7D0D-90773E8D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CC1F4-7438-AE8B-AB09-56FA964AA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0792C-AE72-2D6F-97D9-381AC4E43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D80B3-4070-895E-997C-8AE33BF50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0385-6D1F-E247-8114-BDA422CC1EB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E1D0A-EBE5-D061-CE22-6155B31C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740FF-1CD8-A96B-6359-8B4A6E72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4CA9-5817-5842-A8BA-61131326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2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40DC3-05E3-8E48-0501-9B304F5BD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E3C605-4785-2FCB-D10B-141134592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9D30F-970D-BD9D-5325-B1536DB52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D2FA1-DA3F-D754-08A7-E4ADCD88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0385-6D1F-E247-8114-BDA422CC1EB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767A7-0DBD-24D2-DF72-A933CE3F5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61731-9EA7-3DF0-C8A0-1553596A2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4CA9-5817-5842-A8BA-61131326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3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C05795-1727-86C7-B621-41B9E88AF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6618F-21D7-73D9-0248-A664D933B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E1DC8-22FF-E31C-1570-6CFB40082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AA0385-6D1F-E247-8114-BDA422CC1EB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BCDF8-5E2F-B161-B57A-C7356E7BF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2D0B4-034E-62BD-82EF-14DF4C061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D34CA9-5817-5842-A8BA-61131326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1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63737A-02B9-FA28-22A2-7B56C343B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6693" y="1030406"/>
            <a:ext cx="8147713" cy="3081242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Shockwave Response of Mine Support Scenarios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6E9D64-DC05-3A13-E4BB-ED929F04E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943" y="5171093"/>
            <a:ext cx="9078628" cy="860620"/>
          </a:xfrm>
        </p:spPr>
        <p:txBody>
          <a:bodyPr anchor="ctr">
            <a:norm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EPS 109 Fall 2025</a:t>
            </a:r>
          </a:p>
          <a:p>
            <a:r>
              <a:rPr lang="en-US" sz="2200">
                <a:solidFill>
                  <a:srgbClr val="FFFFFF"/>
                </a:solidFill>
              </a:rPr>
              <a:t>Ethan Brouwer</a:t>
            </a:r>
          </a:p>
        </p:txBody>
      </p:sp>
    </p:spTree>
    <p:extLst>
      <p:ext uri="{BB962C8B-B14F-4D97-AF65-F5344CB8AC3E}">
        <p14:creationId xmlns:p14="http://schemas.microsoft.com/office/powerpoint/2010/main" val="351498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0B80AB5-04E5-2C2D-26E9-EF3A3DA3A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12753-6ABE-18C8-DD74-31831EAE2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5014525"/>
            <a:ext cx="4572000" cy="1401183"/>
          </a:xfrm>
        </p:spPr>
        <p:txBody>
          <a:bodyPr anchor="t">
            <a:normAutofit/>
          </a:bodyPr>
          <a:lstStyle/>
          <a:p>
            <a:r>
              <a:rPr lang="en-US" sz="3200" dirty="0"/>
              <a:t>Material Properties &amp; Loading Conditions</a:t>
            </a:r>
          </a:p>
        </p:txBody>
      </p:sp>
      <p:pic>
        <p:nvPicPr>
          <p:cNvPr id="4" name="Picture 3" descr="A graph of a number of objects&#10;&#10;AI-generated content may be incorrect.">
            <a:extLst>
              <a:ext uri="{FF2B5EF4-FFF2-40B4-BE49-F238E27FC236}">
                <a16:creationId xmlns:a16="http://schemas.microsoft.com/office/drawing/2014/main" id="{171B22BA-A973-80DC-5207-69F6E61DE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76645"/>
            <a:ext cx="4558748" cy="21337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3656" y="474740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AB43B-DE39-4465-E323-00C2AED92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1617" y="838200"/>
            <a:ext cx="4542183" cy="5315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Strong Rock (Blue) – </a:t>
            </a:r>
            <a:r>
              <a:rPr lang="en-US" sz="1700" b="1" dirty="0"/>
              <a:t>Granite</a:t>
            </a:r>
            <a:r>
              <a:rPr lang="en-US" sz="1700" dirty="0"/>
              <a:t>: </a:t>
            </a:r>
          </a:p>
          <a:p>
            <a:r>
              <a:rPr lang="en-US" sz="1700" dirty="0"/>
              <a:t>Young’s Modulus: </a:t>
            </a:r>
            <a:r>
              <a:rPr lang="en-US" sz="1700" i="1" dirty="0"/>
              <a:t>E = </a:t>
            </a:r>
            <a:r>
              <a:rPr lang="en-US" sz="1700" dirty="0"/>
              <a:t>40 x 10⁹ Pa</a:t>
            </a:r>
          </a:p>
          <a:p>
            <a:r>
              <a:rPr lang="en-US" sz="1700" i="1" dirty="0"/>
              <a:t>𝜌 = </a:t>
            </a:r>
            <a:r>
              <a:rPr lang="en-US" sz="1700" dirty="0"/>
              <a:t>2700 Kg/m³</a:t>
            </a:r>
          </a:p>
          <a:p>
            <a:pPr marL="0" indent="0">
              <a:buNone/>
            </a:pPr>
            <a:r>
              <a:rPr lang="en-US" sz="1700" dirty="0"/>
              <a:t>Weak Rock (Red) – </a:t>
            </a:r>
            <a:r>
              <a:rPr lang="en-US" sz="1700" b="1" dirty="0"/>
              <a:t>Fractured Rock</a:t>
            </a:r>
            <a:r>
              <a:rPr lang="en-US" sz="1700" dirty="0"/>
              <a:t>:</a:t>
            </a:r>
          </a:p>
          <a:p>
            <a:r>
              <a:rPr lang="en-US" sz="1700" dirty="0"/>
              <a:t>Young’s Modulus: </a:t>
            </a:r>
            <a:r>
              <a:rPr lang="en-US" sz="1700" i="1" dirty="0"/>
              <a:t>E = 15</a:t>
            </a:r>
            <a:r>
              <a:rPr lang="en-US" sz="1700" dirty="0"/>
              <a:t> x 10⁹ Pa</a:t>
            </a:r>
          </a:p>
          <a:p>
            <a:r>
              <a:rPr lang="en-US" sz="1700" i="1" dirty="0"/>
              <a:t>𝜌 = </a:t>
            </a:r>
            <a:r>
              <a:rPr lang="en-US" sz="1700" dirty="0"/>
              <a:t>2600 Kg/m³</a:t>
            </a:r>
            <a:endParaRPr lang="en-US" sz="1700" i="1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b="1" dirty="0"/>
              <a:t>Applied Loads:</a:t>
            </a:r>
          </a:p>
          <a:p>
            <a:r>
              <a:rPr lang="en-US" sz="1700" dirty="0"/>
              <a:t>Far-Field Compressive Stress: 100 MPa</a:t>
            </a:r>
          </a:p>
          <a:p>
            <a:r>
              <a:rPr lang="en-US" sz="1700" dirty="0"/>
              <a:t>Gravitational Burden (40m depth): 1.06 MPa</a:t>
            </a:r>
          </a:p>
          <a:p>
            <a:pPr>
              <a:buFontTx/>
              <a:buChar char="-"/>
            </a:pPr>
            <a:endParaRPr lang="en-US" sz="1700" dirty="0"/>
          </a:p>
          <a:p>
            <a:pPr marL="0" indent="0">
              <a:buNone/>
            </a:pPr>
            <a:r>
              <a:rPr lang="en-US" sz="1700" b="1" dirty="0"/>
              <a:t>Dynamic Blast Loading (Shockwave):</a:t>
            </a:r>
          </a:p>
          <a:p>
            <a:r>
              <a:rPr lang="en-US" sz="1700" dirty="0"/>
              <a:t>Amplitude:  60 MPa</a:t>
            </a:r>
          </a:p>
          <a:p>
            <a:r>
              <a:rPr lang="en-US" sz="1700" dirty="0"/>
              <a:t>Duration: 0.004 seconds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27E703-72F5-BE68-1944-AEB71E497865}"/>
              </a:ext>
            </a:extLst>
          </p:cNvPr>
          <p:cNvSpPr txBox="1"/>
          <p:nvPr/>
        </p:nvSpPr>
        <p:spPr>
          <a:xfrm>
            <a:off x="1610595" y="1168868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Birds-Eye View of Simulated Mine Void</a:t>
            </a:r>
          </a:p>
        </p:txBody>
      </p:sp>
    </p:spTree>
    <p:extLst>
      <p:ext uri="{BB962C8B-B14F-4D97-AF65-F5344CB8AC3E}">
        <p14:creationId xmlns:p14="http://schemas.microsoft.com/office/powerpoint/2010/main" val="1836466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7" name="Rectangle 2076">
            <a:extLst>
              <a:ext uri="{FF2B5EF4-FFF2-40B4-BE49-F238E27FC236}">
                <a16:creationId xmlns:a16="http://schemas.microsoft.com/office/drawing/2014/main" id="{E02239D2-A05D-4A1C-9F06-FBA7FC730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6D8ED-9FD7-0AA8-DBBE-111138C99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225" y="726990"/>
            <a:ext cx="8985250" cy="1118394"/>
          </a:xfrm>
        </p:spPr>
        <p:txBody>
          <a:bodyPr anchor="t">
            <a:normAutofit/>
          </a:bodyPr>
          <a:lstStyle/>
          <a:p>
            <a:r>
              <a:rPr lang="en-US" sz="4000" dirty="0" err="1"/>
              <a:t>GetFEM</a:t>
            </a:r>
            <a:r>
              <a:rPr lang="en-US" sz="4000" dirty="0"/>
              <a:t> Library</a:t>
            </a:r>
          </a:p>
        </p:txBody>
      </p:sp>
      <p:pic>
        <p:nvPicPr>
          <p:cNvPr id="2053" name="Picture 5" descr="Logo">
            <a:extLst>
              <a:ext uri="{FF2B5EF4-FFF2-40B4-BE49-F238E27FC236}">
                <a16:creationId xmlns:a16="http://schemas.microsoft.com/office/drawing/2014/main" id="{E3A0C1FF-6FA1-15A5-758E-4585FCBD4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289" y="538956"/>
            <a:ext cx="3009458" cy="10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7F6D41-D000-6CDF-36A5-C604E11F5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847849"/>
            <a:ext cx="9994900" cy="4254501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In This Project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Used to</a:t>
            </a:r>
            <a:r>
              <a:rPr lang="en-US" altLang="en-US" sz="2000" dirty="0">
                <a:latin typeface="Aptos" panose="020B0004020202020204" pitchFamily="34" charset="0"/>
              </a:rPr>
              <a:t> </a:t>
            </a:r>
            <a:r>
              <a:rPr lang="en-US" altLang="en-US" sz="2000" b="1" dirty="0">
                <a:latin typeface="Aptos" panose="020B0004020202020204" pitchFamily="34" charset="0"/>
              </a:rPr>
              <a:t>build meshes</a:t>
            </a:r>
            <a:r>
              <a:rPr lang="en-US" altLang="en-US" sz="2000" dirty="0">
                <a:latin typeface="Aptos" panose="020B0004020202020204" pitchFamily="34" charset="0"/>
              </a:rPr>
              <a:t>, </a:t>
            </a:r>
            <a:r>
              <a:rPr lang="en-US" altLang="en-US" sz="2000" b="1" dirty="0">
                <a:latin typeface="Aptos" panose="020B0004020202020204" pitchFamily="34" charset="0"/>
              </a:rPr>
              <a:t>assign materials</a:t>
            </a:r>
            <a:r>
              <a:rPr lang="en-US" altLang="en-US" sz="2000" dirty="0">
                <a:latin typeface="Aptos" panose="020B0004020202020204" pitchFamily="34" charset="0"/>
              </a:rPr>
              <a:t>, and </a:t>
            </a:r>
            <a:r>
              <a:rPr lang="en-US" altLang="en-US" sz="2000" b="1" dirty="0">
                <a:latin typeface="Aptos" panose="020B0004020202020204" pitchFamily="34" charset="0"/>
              </a:rPr>
              <a:t>define excavation geometry</a:t>
            </a:r>
            <a:endParaRPr lang="en-US" altLang="en-US" sz="2000" dirty="0">
              <a:latin typeface="Aptos" panose="020B00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ptos" panose="020B0004020202020204" pitchFamily="34" charset="0"/>
              </a:rPr>
              <a:t>Solve </a:t>
            </a:r>
            <a:r>
              <a:rPr lang="en-US" altLang="en-US" sz="2000" b="1" dirty="0">
                <a:latin typeface="Aptos" panose="020B0004020202020204" pitchFamily="34" charset="0"/>
              </a:rPr>
              <a:t>static and dynamic elasticity</a:t>
            </a:r>
            <a:r>
              <a:rPr lang="en-US" altLang="en-US" sz="2000" dirty="0">
                <a:latin typeface="Aptos" panose="020B0004020202020204" pitchFamily="34" charset="0"/>
              </a:rPr>
              <a:t> to track stress redistribution and blast-wave response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ptos" panose="020B0004020202020204" pitchFamily="34" charset="0"/>
              </a:rPr>
              <a:t>Computes </a:t>
            </a:r>
            <a:r>
              <a:rPr lang="en-US" altLang="en-US" sz="2000" b="1" dirty="0">
                <a:latin typeface="Aptos" panose="020B0004020202020204" pitchFamily="34" charset="0"/>
              </a:rPr>
              <a:t>stress fields</a:t>
            </a:r>
            <a:r>
              <a:rPr lang="en-US" altLang="en-US" sz="2000" dirty="0">
                <a:latin typeface="Aptos" panose="020B0004020202020204" pitchFamily="34" charset="0"/>
              </a:rPr>
              <a:t> and </a:t>
            </a:r>
            <a:r>
              <a:rPr lang="en-US" altLang="en-US" sz="2000" b="1" dirty="0">
                <a:latin typeface="Aptos" panose="020B0004020202020204" pitchFamily="34" charset="0"/>
              </a:rPr>
              <a:t>failure indicators</a:t>
            </a:r>
            <a:endParaRPr lang="en-US" altLang="en-US" sz="2000" dirty="0">
              <a:latin typeface="Aptos" panose="020B00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ptos" panose="020B0004020202020204" pitchFamily="34" charset="0"/>
              </a:rPr>
              <a:t>Generates </a:t>
            </a:r>
            <a:r>
              <a:rPr lang="en-US" altLang="en-US" sz="2000" b="1" dirty="0">
                <a:latin typeface="Aptos" panose="020B0004020202020204" pitchFamily="34" charset="0"/>
              </a:rPr>
              <a:t>stage-by-stage visualizations</a:t>
            </a:r>
            <a:r>
              <a:rPr lang="en-US" altLang="en-US" sz="2000" dirty="0">
                <a:latin typeface="Aptos" panose="020B0004020202020204" pitchFamily="34" charset="0"/>
              </a:rPr>
              <a:t> of excavation growth and stress evolution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latin typeface="Aptos" panose="020B00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latin typeface="Aptos" panose="020B0004020202020204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latin typeface="Aptos" panose="020B0004020202020204" pitchFamily="34" charset="0"/>
              </a:rPr>
              <a:t>Used Python Interface - Version 5.4.4 - Available at: https://</a:t>
            </a:r>
            <a:r>
              <a:rPr lang="en-US" altLang="en-US" sz="1400" dirty="0" err="1">
                <a:latin typeface="Aptos" panose="020B0004020202020204" pitchFamily="34" charset="0"/>
              </a:rPr>
              <a:t>getfem.org</a:t>
            </a:r>
            <a:endParaRPr lang="en-US" altLang="en-US" sz="1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09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52607-EA4C-2145-CA07-2D947AD3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457201"/>
            <a:ext cx="5814240" cy="1556870"/>
          </a:xfrm>
        </p:spPr>
        <p:txBody>
          <a:bodyPr anchor="b">
            <a:normAutofit/>
          </a:bodyPr>
          <a:lstStyle/>
          <a:p>
            <a:r>
              <a:rPr lang="en-US" sz="4000"/>
              <a:t>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EF082-1DAA-74DB-C372-C169543E6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6" y="2277036"/>
            <a:ext cx="5814239" cy="3461155"/>
          </a:xfrm>
        </p:spPr>
        <p:txBody>
          <a:bodyPr>
            <a:normAutofit/>
          </a:bodyPr>
          <a:lstStyle/>
          <a:p>
            <a:r>
              <a:rPr lang="en-US" sz="2000" b="1"/>
              <a:t>Von-Mises Stress</a:t>
            </a:r>
          </a:p>
          <a:p>
            <a:pPr lvl="1"/>
            <a:r>
              <a:rPr lang="en-US" sz="2000"/>
              <a:t>Condensed 3D stress tensor to indicate tendency for yielding</a:t>
            </a:r>
          </a:p>
          <a:p>
            <a:pPr lvl="1"/>
            <a:r>
              <a:rPr lang="en-US" sz="2000"/>
              <a:t>High values (red) under a lot of stress</a:t>
            </a:r>
          </a:p>
          <a:p>
            <a:pPr lvl="1"/>
            <a:endParaRPr lang="en-US" sz="2000"/>
          </a:p>
          <a:p>
            <a:r>
              <a:rPr lang="en-US" sz="2000" b="1"/>
              <a:t>Hoek-Brown Failure Criterion</a:t>
            </a:r>
          </a:p>
          <a:p>
            <a:pPr lvl="1"/>
            <a:r>
              <a:rPr lang="en-US" sz="2000"/>
              <a:t>Predicts when rock transitions from elastic behavior to brittle fracture</a:t>
            </a:r>
          </a:p>
          <a:p>
            <a:pPr lvl="1"/>
            <a:r>
              <a:rPr lang="en-US" sz="2000"/>
              <a:t>Computed threshold for weak and strong regions</a:t>
            </a:r>
          </a:p>
          <a:p>
            <a:endParaRPr lang="en-US" sz="2000"/>
          </a:p>
        </p:txBody>
      </p:sp>
      <p:pic>
        <p:nvPicPr>
          <p:cNvPr id="1029" name="Picture 5" descr="An Improved Incremental Procedure for the Ground Reaction Based on Hoek-Brown  Failure Criterion in the Tunnel Convergence-Confinement Method">
            <a:extLst>
              <a:ext uri="{FF2B5EF4-FFF2-40B4-BE49-F238E27FC236}">
                <a16:creationId xmlns:a16="http://schemas.microsoft.com/office/drawing/2014/main" id="{2C4D54F9-7A86-B949-BE51-87024986B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0819" y="799365"/>
            <a:ext cx="2890762" cy="221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hat Is Von Mises Stress? Its Role In Abaqus?| Mohr's Circle">
            <a:extLst>
              <a:ext uri="{FF2B5EF4-FFF2-40B4-BE49-F238E27FC236}">
                <a16:creationId xmlns:a16="http://schemas.microsoft.com/office/drawing/2014/main" id="{8DBAD80A-4A20-00EA-936B-8D3BE5556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1575" y="3375824"/>
            <a:ext cx="2740538" cy="2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7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DC25C-2131-BB24-D58F-32403D6B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of Interest</a:t>
            </a:r>
          </a:p>
        </p:txBody>
      </p:sp>
      <p:pic>
        <p:nvPicPr>
          <p:cNvPr id="4" name="Picture 3" descr="A graph of a number of objects&#10;&#10;AI-generated content may be incorrect.">
            <a:extLst>
              <a:ext uri="{FF2B5EF4-FFF2-40B4-BE49-F238E27FC236}">
                <a16:creationId xmlns:a16="http://schemas.microsoft.com/office/drawing/2014/main" id="{4BB21246-C7C6-9294-7446-DBE66A295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78" y="1571100"/>
            <a:ext cx="10515599" cy="4921775"/>
          </a:xfrm>
          <a:prstGeom prst="rect">
            <a:avLst/>
          </a:prstGeom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8985E23B-96EB-1DD2-DB40-31D5305D4E8C}"/>
              </a:ext>
            </a:extLst>
          </p:cNvPr>
          <p:cNvSpPr/>
          <p:nvPr/>
        </p:nvSpPr>
        <p:spPr>
          <a:xfrm>
            <a:off x="3982452" y="3332747"/>
            <a:ext cx="409073" cy="40907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ED155B6D-707B-E44B-0033-A18EAE46B5DA}"/>
              </a:ext>
            </a:extLst>
          </p:cNvPr>
          <p:cNvSpPr/>
          <p:nvPr/>
        </p:nvSpPr>
        <p:spPr>
          <a:xfrm>
            <a:off x="7948863" y="1788695"/>
            <a:ext cx="409073" cy="409075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358E6E05-FF78-ABCC-24A6-D05384298B81}"/>
              </a:ext>
            </a:extLst>
          </p:cNvPr>
          <p:cNvSpPr/>
          <p:nvPr/>
        </p:nvSpPr>
        <p:spPr>
          <a:xfrm>
            <a:off x="10222831" y="1969170"/>
            <a:ext cx="409073" cy="409075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2712B945-C135-4010-4896-2ED15CF355B8}"/>
              </a:ext>
            </a:extLst>
          </p:cNvPr>
          <p:cNvSpPr/>
          <p:nvPr/>
        </p:nvSpPr>
        <p:spPr>
          <a:xfrm>
            <a:off x="9256294" y="3332746"/>
            <a:ext cx="409073" cy="409075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07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F88B0B-7CB6-9EF3-4052-9327DED53214}"/>
              </a:ext>
            </a:extLst>
          </p:cNvPr>
          <p:cNvSpPr txBox="1">
            <a:spLocks/>
          </p:cNvSpPr>
          <p:nvPr/>
        </p:nvSpPr>
        <p:spPr>
          <a:xfrm>
            <a:off x="699714" y="353160"/>
            <a:ext cx="7091300" cy="89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>
                <a:solidFill>
                  <a:srgbClr val="FFFFFF"/>
                </a:solidFill>
              </a:rPr>
              <a:t>Unsupported Results</a:t>
            </a:r>
          </a:p>
        </p:txBody>
      </p:sp>
      <p:pic>
        <p:nvPicPr>
          <p:cNvPr id="11" name="Picture 10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15B153F2-1D37-AF57-F235-2ED1D2159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48" y="2288156"/>
            <a:ext cx="5131088" cy="3784176"/>
          </a:xfrm>
          <a:prstGeom prst="rect">
            <a:avLst/>
          </a:prstGeom>
        </p:spPr>
      </p:pic>
      <p:pic>
        <p:nvPicPr>
          <p:cNvPr id="4" name="blast_vm_baseline-2.mp4" descr="A blue rectangular graph with red and blue lines&#10;&#10;AI-generated content may be incorrect.">
            <a:hlinkClick r:id="" action="ppaction://media"/>
            <a:extLst>
              <a:ext uri="{FF2B5EF4-FFF2-40B4-BE49-F238E27FC236}">
                <a16:creationId xmlns:a16="http://schemas.microsoft.com/office/drawing/2014/main" id="{0E458C42-9D97-B1ED-071E-C05402ACDFD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45166" y="-1068895"/>
            <a:ext cx="5826541" cy="1049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2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F88B0B-7CB6-9EF3-4052-9327DED53214}"/>
              </a:ext>
            </a:extLst>
          </p:cNvPr>
          <p:cNvSpPr txBox="1">
            <a:spLocks/>
          </p:cNvSpPr>
          <p:nvPr/>
        </p:nvSpPr>
        <p:spPr>
          <a:xfrm>
            <a:off x="699714" y="353160"/>
            <a:ext cx="7091300" cy="89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</a:rPr>
              <a:t>Pillar Results</a:t>
            </a:r>
          </a:p>
        </p:txBody>
      </p:sp>
      <p:pic>
        <p:nvPicPr>
          <p:cNvPr id="6" name="Content Placeholder 5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3800E1E4-9930-D180-9D09-7BEB3DA09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15748" y="2275328"/>
            <a:ext cx="5131088" cy="3809832"/>
          </a:xfrm>
          <a:prstGeom prst="rect">
            <a:avLst/>
          </a:prstGeom>
        </p:spPr>
      </p:pic>
      <p:pic>
        <p:nvPicPr>
          <p:cNvPr id="7" name="blast_vm_pill-2.mp4">
            <a:hlinkClick r:id="" action="ppaction://media"/>
            <a:extLst>
              <a:ext uri="{FF2B5EF4-FFF2-40B4-BE49-F238E27FC236}">
                <a16:creationId xmlns:a16="http://schemas.microsoft.com/office/drawing/2014/main" id="{6FEEC4C1-4AA7-3D4A-07BC-6A57FD1C9F9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84665" y="-1231773"/>
            <a:ext cx="6007335" cy="1082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5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F88B0B-7CB6-9EF3-4052-9327DED53214}"/>
              </a:ext>
            </a:extLst>
          </p:cNvPr>
          <p:cNvSpPr txBox="1">
            <a:spLocks/>
          </p:cNvSpPr>
          <p:nvPr/>
        </p:nvSpPr>
        <p:spPr>
          <a:xfrm>
            <a:off x="699714" y="353160"/>
            <a:ext cx="7091300" cy="89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</a:rPr>
              <a:t>Bolts &amp; Net Results</a:t>
            </a:r>
          </a:p>
        </p:txBody>
      </p:sp>
      <p:pic>
        <p:nvPicPr>
          <p:cNvPr id="3" name="Picture 2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7E92D480-9043-33FF-43F8-C62A88A11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48" y="2191948"/>
            <a:ext cx="5131088" cy="3976592"/>
          </a:xfrm>
          <a:prstGeom prst="rect">
            <a:avLst/>
          </a:prstGeom>
        </p:spPr>
      </p:pic>
      <p:pic>
        <p:nvPicPr>
          <p:cNvPr id="8" name="blast_vm_bolt-2.mp4">
            <a:hlinkClick r:id="" action="ppaction://media"/>
            <a:extLst>
              <a:ext uri="{FF2B5EF4-FFF2-40B4-BE49-F238E27FC236}">
                <a16:creationId xmlns:a16="http://schemas.microsoft.com/office/drawing/2014/main" id="{7021CC0A-524E-5594-BEA9-3EFFF99A953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45167" y="-1087176"/>
            <a:ext cx="5846833" cy="105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5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1FB1B-316B-3C85-C6D1-A248D7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F367-F6C0-9BA5-4474-F1CDBA3C1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1">
                <a:latin typeface="Arial" panose="020B0604020202020204" pitchFamily="34" charset="0"/>
              </a:rPr>
              <a:t>Stress ‘Pinching’ at the Top-Right Corner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000">
                <a:latin typeface="Arial" panose="020B0604020202020204" pitchFamily="34" charset="0"/>
              </a:rPr>
              <a:t>Corner geometry concentrates load paths and reflects incoming waves, consistently amplifying stress in that region.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1">
                <a:latin typeface="Arial" panose="020B0604020202020204" pitchFamily="34" charset="0"/>
              </a:rPr>
              <a:t>Pillars Provide the Largest Stress Reduction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000">
                <a:latin typeface="Arial" panose="020B0604020202020204" pitchFamily="34" charset="0"/>
              </a:rPr>
              <a:t>Load-bearing continuity </a:t>
            </a:r>
            <a:r>
              <a:rPr lang="en-US" altLang="en-US" sz="2000">
                <a:latin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2000">
                <a:latin typeface="Arial" panose="020B0604020202020204" pitchFamily="34" charset="0"/>
              </a:rPr>
              <a:t> Distributing vertical and lateral loads more evenly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000">
                <a:latin typeface="Arial" panose="020B0604020202020204" pitchFamily="34" charset="0"/>
              </a:rPr>
              <a:t>Lower peak stresses throughout duration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1">
                <a:latin typeface="Arial" panose="020B0604020202020204" pitchFamily="34" charset="0"/>
              </a:rPr>
              <a:t>Bolt &amp; Net Support Smooths Stress Gradients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000">
                <a:latin typeface="Arial" panose="020B0604020202020204" pitchFamily="34" charset="0"/>
              </a:rPr>
              <a:t>Bolts tie layers together, preventing localized shear bands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2000" b="1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1">
                <a:latin typeface="Arial" panose="020B0604020202020204" pitchFamily="34" charset="0"/>
              </a:rPr>
              <a:t>General Observation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000">
                <a:latin typeface="Arial" panose="020B0604020202020204" pitchFamily="34" charset="0"/>
              </a:rPr>
              <a:t>Geometry dominates wave focusing, while support systems mainly influence how stress redistributes through the excavated zone.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9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298</Words>
  <Application>Microsoft Macintosh PowerPoint</Application>
  <PresentationFormat>Widescreen</PresentationFormat>
  <Paragraphs>51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Shockwave Response of Mine Support Scenarios</vt:lpstr>
      <vt:lpstr>Material Properties &amp; Loading Conditions</vt:lpstr>
      <vt:lpstr>GetFEM Library</vt:lpstr>
      <vt:lpstr>Outputs</vt:lpstr>
      <vt:lpstr>Points of Interest</vt:lpstr>
      <vt:lpstr>PowerPoint Presentation</vt:lpstr>
      <vt:lpstr>PowerPoint Presentation</vt:lpstr>
      <vt:lpstr>PowerPoint Presentation</vt:lpstr>
      <vt:lpstr>Implications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Ethan Brouwer</dc:creator>
  <cp:lastModifiedBy>ethanbrouwer1@outlook.com</cp:lastModifiedBy>
  <cp:revision>2</cp:revision>
  <dcterms:created xsi:type="dcterms:W3CDTF">2025-12-04T17:30:42Z</dcterms:created>
  <dcterms:modified xsi:type="dcterms:W3CDTF">2025-12-04T20:46:31Z</dcterms:modified>
</cp:coreProperties>
</file>