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8"/>
    <p:restoredTop sz="94704"/>
  </p:normalViewPr>
  <p:slideViewPr>
    <p:cSldViewPr snapToGrid="0">
      <p:cViewPr varScale="1">
        <p:scale>
          <a:sx n="79" d="100"/>
          <a:sy n="79" d="100"/>
        </p:scale>
        <p:origin x="21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0D2A-718A-D786-BB89-DC44E305F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46D29A-0BE4-B960-E78D-0FE434B06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5B647-4428-6EAC-B03F-8B57D913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4C2F-8176-4545-8DDE-01EBF5EB1836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44C24-36A5-10E0-CE3B-D71635193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29B48-343A-EC30-DA80-C94FDCB8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BB8E-E26F-264F-A0FD-6DF1FCD2B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4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F5F32-EAFE-884E-EAC5-BF2CF8452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A1612-6B5D-03A7-1E34-848153337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87148-65E5-3513-168E-3044876CB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4C2F-8176-4545-8DDE-01EBF5EB1836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17C56-C32E-B905-430E-76267A5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77A31-6D4E-C422-57B0-7EFA39A53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BB8E-E26F-264F-A0FD-6DF1FCD2B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4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ED68FE-B016-E851-011E-5AAFD05DC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FE09A-380A-0EEF-67A9-CBCB0A6C3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FEE46-1404-2E10-0539-29C8AEC53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4C2F-8176-4545-8DDE-01EBF5EB1836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83FD3-8716-0D06-4752-DFDCE53E2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493FC-3857-7001-02DA-1C1CAD17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BB8E-E26F-264F-A0FD-6DF1FCD2B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5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493F8-41DF-BD2E-B637-852B752F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C70A3-29FF-A9ED-E4B5-E0151BBD3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83076-2C22-BE90-FA36-6FFC03120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4C2F-8176-4545-8DDE-01EBF5EB1836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89716-644B-1791-21CD-48D83C29F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4588C-EA12-136E-DD12-FD77FB876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BB8E-E26F-264F-A0FD-6DF1FCD2B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0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2611E-9DDF-774B-3945-019643ED9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63FB2-2C65-B343-63C6-3EC9CCFD4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A0002-BDDE-180B-8650-9CFCAB83E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4C2F-8176-4545-8DDE-01EBF5EB1836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E387B-EAD8-73DA-93B2-DD281BC3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36B47-5CE9-9E08-B653-EC40ED530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BB8E-E26F-264F-A0FD-6DF1FCD2B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0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B81DD-FDBD-55B1-4173-0E5D2220B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E9720-BCC0-BE32-E501-984427C3E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9E5FE-F768-85FF-0BCB-A4B1F5282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EEBBD-8CE6-CE15-EFE2-69150B37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4C2F-8176-4545-8DDE-01EBF5EB1836}" type="datetimeFigureOut">
              <a:rPr lang="en-US" smtClean="0"/>
              <a:t>12/1/25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65346-39B3-1CAE-4133-8F11336EA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3BAE8-A2DC-299F-8EA6-C0F60288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BB8E-E26F-264F-A0FD-6DF1FCD2B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3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6C92E-6FDB-8F67-128E-B3959D5DF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95A2B-A626-98EA-1A52-3E37C3469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62B1A-60E3-5E45-A6E6-361BAA6B0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243F8C-5391-8560-635A-213C741F1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B08F96-9FB9-949D-5A8C-3E4580FE4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6A5658-FD50-37D6-7CEE-AE7AF18C8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4C2F-8176-4545-8DDE-01EBF5EB1836}" type="datetimeFigureOut">
              <a:rPr lang="en-US" smtClean="0"/>
              <a:t>12/1/25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8AF9DD-AEF7-D90A-91F5-35BE5FBA5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97B3C5-4CD1-EF7D-0CED-415E8BDEE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BB8E-E26F-264F-A0FD-6DF1FCD2B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0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C0DE8-DA28-50AB-2CB2-303EDA1AB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0FB540-CB95-7E49-888C-4D96CCF0A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4C2F-8176-4545-8DDE-01EBF5EB1836}" type="datetimeFigureOut">
              <a:rPr lang="en-US" smtClean="0"/>
              <a:t>12/1/25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F236C-F946-E3E4-365A-05948B203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B2976-2CB1-D004-5207-A627B2A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BB8E-E26F-264F-A0FD-6DF1FCD2B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6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E89FEE-0604-D925-2A15-5A3C9EDAB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4C2F-8176-4545-8DDE-01EBF5EB1836}" type="datetimeFigureOut">
              <a:rPr lang="en-US" smtClean="0"/>
              <a:t>12/1/25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D15EFE-C5B1-C2D9-0699-B82DCE1BC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DF333-1E97-CE5C-017F-3124FDAF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BB8E-E26F-264F-A0FD-6DF1FCD2B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8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E64D-5BCB-FFF3-DD7B-0C4708FB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63CC8-1C05-12F3-D23B-8D89A38E9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60614-52CC-C7D8-FBD8-8A1E42486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313B3E-6A09-0DEF-57E6-45FAE623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4C2F-8176-4545-8DDE-01EBF5EB1836}" type="datetimeFigureOut">
              <a:rPr lang="en-US" smtClean="0"/>
              <a:t>12/1/25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02A57-05FE-4796-2A54-D33AFD82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22DAC-B8E0-4F60-773A-6755C532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BB8E-E26F-264F-A0FD-6DF1FCD2B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9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CC447-CBD9-B59F-7DF2-B85A7E627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D9DCD8-2421-9F9E-EEA7-69A678DE46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B10EB-1370-7F7C-374D-BB5CD7C25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7DE7E4-BB97-67AF-E5F3-16A4D6C0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4C2F-8176-4545-8DDE-01EBF5EB1836}" type="datetimeFigureOut">
              <a:rPr lang="en-US" smtClean="0"/>
              <a:t>12/1/25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AA5CE-2A45-42A6-94E8-E2E898CB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57A42-EE7F-7698-AEBE-41FEFE164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BB8E-E26F-264F-A0FD-6DF1FCD2B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1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F86B7-1DB7-4F09-545B-B5F3B1B7B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D17D5-5A44-8E4A-0601-8A0246865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D1599-2140-687B-F395-0402EAFC1C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0B4C2F-8176-4545-8DDE-01EBF5EB1836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78063-FB6D-6EBE-2251-C538C1AEE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174F8-A543-1B4D-7C7C-E98B59538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2EBB8E-E26F-264F-A0FD-6DF1FCD2B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6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8000">
              <a:schemeClr val="accent5">
                <a:lumMod val="0"/>
                <a:lumOff val="100000"/>
              </a:schemeClr>
            </a:gs>
            <a:gs pos="100000">
              <a:srgbClr val="FF4FA4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88A4-34B8-FA8F-84A7-44104CE28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2041" y="4394430"/>
            <a:ext cx="9144000" cy="11074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FF4FA4"/>
                </a:solidFill>
                <a:latin typeface="Avenir Next Condensed" panose="020B0506020202020204" pitchFamily="34" charset="0"/>
              </a:rPr>
              <a:t>Visualizing Bach Chorales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D23E6A-D716-CD51-E62A-1681218C8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3451" y="5628595"/>
            <a:ext cx="3301181" cy="595224"/>
          </a:xfrm>
        </p:spPr>
        <p:txBody>
          <a:bodyPr>
            <a:normAutofit/>
          </a:bodyPr>
          <a:lstStyle/>
          <a:p>
            <a:r>
              <a:rPr lang="en-US" dirty="0">
                <a:latin typeface="Avenir Next Condensed" panose="020B0506020202020204" pitchFamily="34" charset="0"/>
              </a:rPr>
              <a:t>Safia Barmada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AC5260-80A4-6823-ED81-EDBD07D7E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014" y="-1"/>
            <a:ext cx="6714054" cy="4043107"/>
          </a:xfrm>
          <a:prstGeom prst="rect">
            <a:avLst/>
          </a:prstGeom>
        </p:spPr>
      </p:pic>
      <p:pic>
        <p:nvPicPr>
          <p:cNvPr id="7" name="Graphic 6" descr="Music notes with solid fill">
            <a:extLst>
              <a:ext uri="{FF2B5EF4-FFF2-40B4-BE49-F238E27FC236}">
                <a16:creationId xmlns:a16="http://schemas.microsoft.com/office/drawing/2014/main" id="{766537A3-0A4C-052D-5380-630E61122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0762" y="515330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phic 8" descr="Music note with solid fill">
            <a:extLst>
              <a:ext uri="{FF2B5EF4-FFF2-40B4-BE49-F238E27FC236}">
                <a16:creationId xmlns:a16="http://schemas.microsoft.com/office/drawing/2014/main" id="{F86AB552-62B4-C164-0C74-224F3B3DC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2574" y="3480030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phic 10" descr="Music notes outline">
            <a:extLst>
              <a:ext uri="{FF2B5EF4-FFF2-40B4-BE49-F238E27FC236}">
                <a16:creationId xmlns:a16="http://schemas.microsoft.com/office/drawing/2014/main" id="{E2A9FF93-8B0A-04C2-F940-6C933EB493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8174" y="2021552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raphic 12" descr="Music note outline">
            <a:extLst>
              <a:ext uri="{FF2B5EF4-FFF2-40B4-BE49-F238E27FC236}">
                <a16:creationId xmlns:a16="http://schemas.microsoft.com/office/drawing/2014/main" id="{6AFAB962-FFA0-7D93-17A7-F94118BBC2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61791" y="1869904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Graphic 14" descr="Music with solid fill">
            <a:extLst>
              <a:ext uri="{FF2B5EF4-FFF2-40B4-BE49-F238E27FC236}">
                <a16:creationId xmlns:a16="http://schemas.microsoft.com/office/drawing/2014/main" id="{D0BB4C9B-54A3-572B-70E8-6CB560DAD1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53680" y="3937230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phic 15" descr="Music with solid fill">
            <a:extLst>
              <a:ext uri="{FF2B5EF4-FFF2-40B4-BE49-F238E27FC236}">
                <a16:creationId xmlns:a16="http://schemas.microsoft.com/office/drawing/2014/main" id="{8095AE5D-915A-92C5-8D00-4150139926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2920" y="449628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105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5AC9-3479-C8D4-64E6-BB90F86C2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BB582-12FF-A7E0-E35F-3E324B2A4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16181"/>
          </a:xfrm>
        </p:spPr>
        <p:txBody>
          <a:bodyPr>
            <a:normAutofit/>
          </a:bodyPr>
          <a:lstStyle/>
          <a:p>
            <a:r>
              <a:rPr lang="en-US" dirty="0"/>
              <a:t>Bach chorales– common music to analyze</a:t>
            </a:r>
          </a:p>
          <a:p>
            <a:pPr lvl="1"/>
            <a:r>
              <a:rPr lang="en-US" dirty="0"/>
              <a:t>Patterns in voice leading and harmonies</a:t>
            </a:r>
          </a:p>
          <a:p>
            <a:pPr lvl="1"/>
            <a:r>
              <a:rPr lang="en-US" dirty="0"/>
              <a:t>Soprano, Alto, Tenor, Bass</a:t>
            </a:r>
          </a:p>
          <a:p>
            <a:r>
              <a:rPr lang="en-US" dirty="0"/>
              <a:t>Using music21 Python toolkit to load and analyze piece</a:t>
            </a:r>
          </a:p>
          <a:p>
            <a:r>
              <a:rPr lang="en-US" dirty="0"/>
              <a:t>From mxl file</a:t>
            </a:r>
          </a:p>
          <a:p>
            <a:pPr lvl="1"/>
            <a:r>
              <a:rPr lang="en-US" dirty="0"/>
              <a:t>Store the notes in each voice in arrays, along with their times, pitches (MIDI pitch), and  durations.</a:t>
            </a:r>
          </a:p>
          <a:p>
            <a:pPr lvl="1"/>
            <a:r>
              <a:rPr lang="en-US" dirty="0"/>
              <a:t>Use matplotlib to plot a keyboard, and plot notes in each frame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FFMpeg</a:t>
            </a:r>
            <a:r>
              <a:rPr lang="en-US" dirty="0"/>
              <a:t> to save the animation</a:t>
            </a:r>
          </a:p>
          <a:p>
            <a:pPr lvl="1"/>
            <a:r>
              <a:rPr lang="en-US" dirty="0"/>
              <a:t>For audio, write midi file using music21, convert to wav, and use </a:t>
            </a:r>
            <a:r>
              <a:rPr lang="en-US" dirty="0" err="1"/>
              <a:t>FFMpeg</a:t>
            </a:r>
            <a:r>
              <a:rPr lang="en-US" dirty="0"/>
              <a:t> to combine audio with animation mp4</a:t>
            </a:r>
          </a:p>
        </p:txBody>
      </p:sp>
      <p:pic>
        <p:nvPicPr>
          <p:cNvPr id="4" name="Graphic 3" descr="Music with solid fill">
            <a:extLst>
              <a:ext uri="{FF2B5EF4-FFF2-40B4-BE49-F238E27FC236}">
                <a16:creationId xmlns:a16="http://schemas.microsoft.com/office/drawing/2014/main" id="{25EE8D45-BB4A-7B0A-382D-06B8EBDB3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7085" y="365125"/>
            <a:ext cx="914400" cy="914400"/>
          </a:xfrm>
          <a:prstGeom prst="rect">
            <a:avLst/>
          </a:prstGeom>
          <a:effectLst>
            <a:glow rad="101600">
              <a:srgbClr val="FF4FA4">
                <a:alpha val="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phic 4" descr="Music notes with solid fill">
            <a:extLst>
              <a:ext uri="{FF2B5EF4-FFF2-40B4-BE49-F238E27FC236}">
                <a16:creationId xmlns:a16="http://schemas.microsoft.com/office/drawing/2014/main" id="{3F635F00-6A6E-EE88-F065-AC8210CECF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46367" y="97460"/>
            <a:ext cx="1353983" cy="13539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phic 5" descr="Music note outline">
            <a:extLst>
              <a:ext uri="{FF2B5EF4-FFF2-40B4-BE49-F238E27FC236}">
                <a16:creationId xmlns:a16="http://schemas.microsoft.com/office/drawing/2014/main" id="{F6C4D571-8C34-4C7E-9B28-B05F1879A6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86726" y="776288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678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E43EB-AB41-3994-7906-622B35D18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Condensed" panose="020B0506020202020204" pitchFamily="34" charset="0"/>
              </a:rPr>
              <a:t>Chorale BWV 66.6</a:t>
            </a:r>
          </a:p>
        </p:txBody>
      </p:sp>
      <p:pic>
        <p:nvPicPr>
          <p:cNvPr id="4" name="bach_bars_keyboard_with_audio_pink.mp4">
            <a:hlinkClick r:id="" action="ppaction://media"/>
            <a:extLst>
              <a:ext uri="{FF2B5EF4-FFF2-40B4-BE49-F238E27FC236}">
                <a16:creationId xmlns:a16="http://schemas.microsoft.com/office/drawing/2014/main" id="{C705098C-DEB9-7011-D5BD-1778DB0448E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0150" y="1825625"/>
            <a:ext cx="7251700" cy="4351338"/>
          </a:xfrm>
        </p:spPr>
      </p:pic>
      <p:pic>
        <p:nvPicPr>
          <p:cNvPr id="5" name="Graphic 4" descr="Music notes with solid fill">
            <a:extLst>
              <a:ext uri="{FF2B5EF4-FFF2-40B4-BE49-F238E27FC236}">
                <a16:creationId xmlns:a16="http://schemas.microsoft.com/office/drawing/2014/main" id="{FBE4CF38-A86A-EFFE-C8FA-178AE8F8E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555" y="1690688"/>
            <a:ext cx="1601062" cy="16010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526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9CEA5-4E13-551F-E081-A22F1C483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Condensed" panose="020B0506020202020204" pitchFamily="34" charset="0"/>
              </a:rPr>
              <a:t>Visualizing harmonies</a:t>
            </a:r>
          </a:p>
        </p:txBody>
      </p:sp>
      <p:pic>
        <p:nvPicPr>
          <p:cNvPr id="4" name="bach_voice_history_with_audio.mp4">
            <a:hlinkClick r:id="" action="ppaction://media"/>
            <a:extLst>
              <a:ext uri="{FF2B5EF4-FFF2-40B4-BE49-F238E27FC236}">
                <a16:creationId xmlns:a16="http://schemas.microsoft.com/office/drawing/2014/main" id="{43543E30-8A55-5DA6-E812-9B8FF0AA959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6613" y="1825625"/>
            <a:ext cx="7977187" cy="4351338"/>
          </a:xfrm>
        </p:spPr>
      </p:pic>
      <p:pic>
        <p:nvPicPr>
          <p:cNvPr id="5" name="Graphic 4" descr="Music notes with solid fill">
            <a:extLst>
              <a:ext uri="{FF2B5EF4-FFF2-40B4-BE49-F238E27FC236}">
                <a16:creationId xmlns:a16="http://schemas.microsoft.com/office/drawing/2014/main" id="{30D1CC07-9B3D-1CAD-2835-E291769A51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07929" y="411668"/>
            <a:ext cx="1601062" cy="16010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847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34E1E-7AB9-DF3F-F33F-5AE465976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Condensed" panose="020B0506020202020204" pitchFamily="34" charset="0"/>
              </a:rPr>
              <a:t>Another Chorale (BWV 140.7)</a:t>
            </a:r>
          </a:p>
        </p:txBody>
      </p:sp>
      <p:pic>
        <p:nvPicPr>
          <p:cNvPr id="5" name="Graphic 4" descr="Music notes with solid fill">
            <a:extLst>
              <a:ext uri="{FF2B5EF4-FFF2-40B4-BE49-F238E27FC236}">
                <a16:creationId xmlns:a16="http://schemas.microsoft.com/office/drawing/2014/main" id="{26940981-812E-23EF-B4D4-E294263C7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54686" y="227375"/>
            <a:ext cx="1601062" cy="16010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animation3.mp4">
            <a:hlinkClick r:id="" action="ppaction://media"/>
            <a:extLst>
              <a:ext uri="{FF2B5EF4-FFF2-40B4-BE49-F238E27FC236}">
                <a16:creationId xmlns:a16="http://schemas.microsoft.com/office/drawing/2014/main" id="{4DC6A914-22CE-35BD-2186-6B35F37539D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70150" y="1825625"/>
            <a:ext cx="7251700" cy="4351338"/>
          </a:xfrm>
        </p:spPr>
      </p:pic>
    </p:spTree>
    <p:extLst>
      <p:ext uri="{BB962C8B-B14F-4D97-AF65-F5344CB8AC3E}">
        <p14:creationId xmlns:p14="http://schemas.microsoft.com/office/powerpoint/2010/main" val="13754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2500</TotalTime>
  <Words>112</Words>
  <Application>Microsoft Macintosh PowerPoint</Application>
  <PresentationFormat>Widescreen</PresentationFormat>
  <Paragraphs>15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Avenir Next Condensed</vt:lpstr>
      <vt:lpstr>Office Theme</vt:lpstr>
      <vt:lpstr>Visualizing Bach Chorales</vt:lpstr>
      <vt:lpstr>Methods</vt:lpstr>
      <vt:lpstr>Chorale BWV 66.6</vt:lpstr>
      <vt:lpstr>Visualizing harmonies</vt:lpstr>
      <vt:lpstr>Another Chorale (BWV 140.7)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Safia Barmada</dc:creator>
  <cp:lastModifiedBy>Safia Barmada</cp:lastModifiedBy>
  <cp:revision>9</cp:revision>
  <dcterms:created xsi:type="dcterms:W3CDTF">2025-12-01T05:09:43Z</dcterms:created>
  <dcterms:modified xsi:type="dcterms:W3CDTF">2025-12-02T22:49:52Z</dcterms:modified>
</cp:coreProperties>
</file>