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Bebas Neue" panose="020B0606020202050201" pitchFamily="34" charset="77"/>
      <p:regular r:id="rId8"/>
    </p:embeddedFont>
    <p:embeddedFont>
      <p:font typeface="Bicubik" panose="02000503020000020004" pitchFamily="2" charset="0"/>
      <p:regular r:id="rId9"/>
    </p:embeddedFont>
    <p:embeddedFont>
      <p:font typeface="Telegraf" pitchFamily="2" charset="77"/>
      <p:regular r:id="rId10"/>
    </p:embeddedFont>
    <p:embeddedFont>
      <p:font typeface="Telegraf Bold" pitchFamily="2" charset="77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F34"/>
    <a:srgbClr val="F6E152"/>
    <a:srgbClr val="28518C"/>
    <a:srgbClr val="3E7B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/>
    <p:restoredTop sz="94638"/>
  </p:normalViewPr>
  <p:slideViewPr>
    <p:cSldViewPr snapToGrid="0">
      <p:cViewPr varScale="1">
        <p:scale>
          <a:sx n="66" d="100"/>
          <a:sy n="66" d="100"/>
        </p:scale>
        <p:origin x="1104" y="4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2469E-36BE-3F47-A64B-355E0864DD45}" type="datetimeFigureOut">
              <a:rPr lang="en-US" smtClean="0"/>
              <a:t>12/4/25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86B27-DCD4-0B40-BDCE-36948A0E7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4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86B27-DCD4-0B40-BDCE-36948A0E70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28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86B27-DCD4-0B40-BDCE-36948A0E70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80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svg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9683380" y="0"/>
            <a:ext cx="7575920" cy="10287000"/>
            <a:chOff x="0" y="0"/>
            <a:chExt cx="1173708" cy="15937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3708" cy="1593725"/>
            </a:xfrm>
            <a:custGeom>
              <a:avLst/>
              <a:gdLst/>
              <a:ahLst/>
              <a:cxnLst/>
              <a:rect l="l" t="t" r="r" b="b"/>
              <a:pathLst>
                <a:path w="1173708" h="1593725">
                  <a:moveTo>
                    <a:pt x="0" y="0"/>
                  </a:moveTo>
                  <a:lnTo>
                    <a:pt x="1173708" y="0"/>
                  </a:lnTo>
                  <a:lnTo>
                    <a:pt x="1173708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3"/>
              <a:stretch>
                <a:fillRect l="-17892" r="-1789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8515962" y="-498732"/>
            <a:ext cx="1144663" cy="4114800"/>
          </a:xfrm>
          <a:custGeom>
            <a:avLst/>
            <a:gdLst/>
            <a:ahLst/>
            <a:cxnLst/>
            <a:rect l="l" t="t" r="r" b="b"/>
            <a:pathLst>
              <a:path w="1144663" h="4114800">
                <a:moveTo>
                  <a:pt x="0" y="0"/>
                </a:moveTo>
                <a:lnTo>
                  <a:pt x="1144662" y="0"/>
                </a:lnTo>
                <a:lnTo>
                  <a:pt x="11446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1028700" y="1706306"/>
            <a:ext cx="6492240" cy="0"/>
          </a:xfrm>
          <a:prstGeom prst="line">
            <a:avLst/>
          </a:prstGeom>
          <a:ln w="9525" cap="flat">
            <a:solidFill>
              <a:srgbClr val="E5EEED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028700" y="1028700"/>
            <a:ext cx="362519" cy="349995"/>
          </a:xfrm>
          <a:custGeom>
            <a:avLst/>
            <a:gdLst/>
            <a:ahLst/>
            <a:cxnLst/>
            <a:rect l="l" t="t" r="r" b="b"/>
            <a:pathLst>
              <a:path w="362519" h="349995">
                <a:moveTo>
                  <a:pt x="0" y="0"/>
                </a:moveTo>
                <a:lnTo>
                  <a:pt x="362519" y="0"/>
                </a:lnTo>
                <a:lnTo>
                  <a:pt x="362519" y="349995"/>
                </a:lnTo>
                <a:lnTo>
                  <a:pt x="0" y="3499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28700" y="5096671"/>
            <a:ext cx="10439820" cy="1650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829"/>
              </a:lnSpc>
            </a:pPr>
            <a:r>
              <a:rPr lang="en-US" sz="12999" spc="-519">
                <a:solidFill>
                  <a:srgbClr val="EDBF1F"/>
                </a:solidFill>
                <a:latin typeface="Bicubik"/>
                <a:ea typeface="Bicubik"/>
                <a:cs typeface="Bicubik"/>
                <a:sym typeface="Bicubik"/>
              </a:rPr>
              <a:t>Simulating</a:t>
            </a:r>
          </a:p>
        </p:txBody>
      </p:sp>
      <p:sp>
        <p:nvSpPr>
          <p:cNvPr id="9" name="Freeform 9"/>
          <p:cNvSpPr/>
          <p:nvPr/>
        </p:nvSpPr>
        <p:spPr>
          <a:xfrm rot="5400000">
            <a:off x="2513769" y="7200900"/>
            <a:ext cx="1144663" cy="4114800"/>
          </a:xfrm>
          <a:custGeom>
            <a:avLst/>
            <a:gdLst/>
            <a:ahLst/>
            <a:cxnLst/>
            <a:rect l="l" t="t" r="r" b="b"/>
            <a:pathLst>
              <a:path w="1144663" h="4114800">
                <a:moveTo>
                  <a:pt x="0" y="0"/>
                </a:moveTo>
                <a:lnTo>
                  <a:pt x="1144662" y="0"/>
                </a:lnTo>
                <a:lnTo>
                  <a:pt x="11446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7643304" y="4128416"/>
            <a:ext cx="772331" cy="772331"/>
            <a:chOff x="0" y="0"/>
            <a:chExt cx="1029774" cy="1029774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029774" cy="1029774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5EEE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358349" y="358349"/>
              <a:ext cx="313076" cy="313076"/>
            </a:xfrm>
            <a:custGeom>
              <a:avLst/>
              <a:gdLst/>
              <a:ahLst/>
              <a:cxnLst/>
              <a:rect l="l" t="t" r="r" b="b"/>
              <a:pathLst>
                <a:path w="313076" h="313076">
                  <a:moveTo>
                    <a:pt x="0" y="0"/>
                  </a:moveTo>
                  <a:lnTo>
                    <a:pt x="313076" y="0"/>
                  </a:lnTo>
                  <a:lnTo>
                    <a:pt x="313076" y="313076"/>
                  </a:lnTo>
                  <a:lnTo>
                    <a:pt x="0" y="31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238534" y="1968243"/>
            <a:ext cx="2474841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 spc="-18">
                <a:solidFill>
                  <a:srgbClr val="E5EEED"/>
                </a:solidFill>
                <a:latin typeface="Telegraf Bold"/>
                <a:ea typeface="Telegraf Bold"/>
                <a:cs typeface="Telegraf Bold"/>
                <a:sym typeface="Telegraf Bold"/>
              </a:rPr>
              <a:t>Fluid Dynamics in the Atmosphere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93002" y="1032248"/>
            <a:ext cx="3358698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b="1" spc="-20">
                <a:solidFill>
                  <a:srgbClr val="9BCAED"/>
                </a:solidFill>
                <a:latin typeface="Telegraf Bold"/>
                <a:ea typeface="Telegraf Bold"/>
                <a:cs typeface="Telegraf Bold"/>
                <a:sym typeface="Telegraf Bold"/>
              </a:rPr>
              <a:t> EPS 109 Capstone Project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440480" y="1939668"/>
            <a:ext cx="3558211" cy="764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 spc="42">
                <a:solidFill>
                  <a:srgbClr val="E5EEED"/>
                </a:solidFill>
                <a:latin typeface="Telegraf"/>
                <a:ea typeface="Telegraf"/>
                <a:cs typeface="Telegraf"/>
                <a:sym typeface="Telegraf"/>
              </a:rPr>
              <a:t>Exploring how atmospheric phenomena arise as a result of differing physical mechanisms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183900" y="6653347"/>
            <a:ext cx="13516957" cy="1650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829"/>
              </a:lnSpc>
            </a:pPr>
            <a:r>
              <a:rPr lang="en-US" sz="12999" spc="-519">
                <a:solidFill>
                  <a:srgbClr val="EDBF1F"/>
                </a:solidFill>
                <a:latin typeface="Bicubik"/>
                <a:ea typeface="Bicubik"/>
                <a:cs typeface="Bicubik"/>
                <a:sym typeface="Bicubik"/>
              </a:rPr>
              <a:t>fluid dynamic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608434" y="8223380"/>
            <a:ext cx="11431801" cy="1650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829"/>
              </a:lnSpc>
            </a:pPr>
            <a:r>
              <a:rPr lang="en-US" sz="12999" spc="-519">
                <a:solidFill>
                  <a:srgbClr val="EDBF1F"/>
                </a:solidFill>
                <a:latin typeface="Bicubik"/>
                <a:ea typeface="Bicubik"/>
                <a:cs typeface="Bicubik"/>
                <a:sym typeface="Bicubik"/>
              </a:rPr>
              <a:t>phenomena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339938" y="9057322"/>
            <a:ext cx="2100542" cy="335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799" spc="53">
                <a:solidFill>
                  <a:srgbClr val="E5EEED"/>
                </a:solidFill>
                <a:latin typeface="Telegraf"/>
                <a:ea typeface="Telegraf"/>
                <a:cs typeface="Telegraf"/>
                <a:sym typeface="Telegraf"/>
              </a:rPr>
              <a:t>Author: Jeslyn Liu</a:t>
            </a:r>
          </a:p>
        </p:txBody>
      </p:sp>
      <p:sp>
        <p:nvSpPr>
          <p:cNvPr id="21" name="TextBox 21"/>
          <p:cNvSpPr txBox="1"/>
          <p:nvPr/>
        </p:nvSpPr>
        <p:spPr>
          <a:xfrm rot="-5400000">
            <a:off x="14147927" y="1862198"/>
            <a:ext cx="6625337" cy="269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FFFFFF"/>
                </a:solidFill>
                <a:latin typeface="Telegraf"/>
                <a:ea typeface="Telegraf"/>
                <a:cs typeface="Telegraf"/>
                <a:sym typeface="Telegraf"/>
              </a:rPr>
              <a:t>Courtesy of Rachel Gordon from Facebook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5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6243859" y="-456369"/>
            <a:ext cx="1144663" cy="4114800"/>
          </a:xfrm>
          <a:custGeom>
            <a:avLst/>
            <a:gdLst/>
            <a:ahLst/>
            <a:cxnLst/>
            <a:rect l="l" t="t" r="r" b="b"/>
            <a:pathLst>
              <a:path w="1144663" h="4114800">
                <a:moveTo>
                  <a:pt x="0" y="0"/>
                </a:moveTo>
                <a:lnTo>
                  <a:pt x="1144663" y="0"/>
                </a:lnTo>
                <a:lnTo>
                  <a:pt x="114466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537188" y="3134783"/>
            <a:ext cx="8654680" cy="0"/>
          </a:xfrm>
          <a:prstGeom prst="line">
            <a:avLst/>
          </a:prstGeom>
          <a:ln w="9525" cap="flat">
            <a:solidFill>
              <a:srgbClr val="E5EEED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2928307" y="-201006"/>
            <a:ext cx="12431385" cy="1298998"/>
            <a:chOff x="0" y="-38100"/>
            <a:chExt cx="1752272" cy="1831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52272" cy="145001"/>
            </a:xfrm>
            <a:custGeom>
              <a:avLst/>
              <a:gdLst/>
              <a:ahLst/>
              <a:cxnLst/>
              <a:rect l="l" t="t" r="r" b="b"/>
              <a:pathLst>
                <a:path w="1752272" h="145001">
                  <a:moveTo>
                    <a:pt x="18683" y="0"/>
                  </a:moveTo>
                  <a:lnTo>
                    <a:pt x="1733589" y="0"/>
                  </a:lnTo>
                  <a:cubicBezTo>
                    <a:pt x="1738544" y="0"/>
                    <a:pt x="1743296" y="1968"/>
                    <a:pt x="1746800" y="5472"/>
                  </a:cubicBezTo>
                  <a:cubicBezTo>
                    <a:pt x="1750304" y="8976"/>
                    <a:pt x="1752272" y="13728"/>
                    <a:pt x="1752272" y="18683"/>
                  </a:cubicBezTo>
                  <a:lnTo>
                    <a:pt x="1752272" y="126318"/>
                  </a:lnTo>
                  <a:cubicBezTo>
                    <a:pt x="1752272" y="131273"/>
                    <a:pt x="1750304" y="136025"/>
                    <a:pt x="1746800" y="139529"/>
                  </a:cubicBezTo>
                  <a:cubicBezTo>
                    <a:pt x="1743296" y="143033"/>
                    <a:pt x="1738544" y="145001"/>
                    <a:pt x="1733589" y="145001"/>
                  </a:cubicBezTo>
                  <a:lnTo>
                    <a:pt x="18683" y="145001"/>
                  </a:lnTo>
                  <a:cubicBezTo>
                    <a:pt x="13728" y="145001"/>
                    <a:pt x="8976" y="143033"/>
                    <a:pt x="5472" y="139529"/>
                  </a:cubicBezTo>
                  <a:cubicBezTo>
                    <a:pt x="1968" y="136025"/>
                    <a:pt x="0" y="131273"/>
                    <a:pt x="0" y="126318"/>
                  </a:cubicBezTo>
                  <a:lnTo>
                    <a:pt x="0" y="18683"/>
                  </a:lnTo>
                  <a:cubicBezTo>
                    <a:pt x="0" y="13728"/>
                    <a:pt x="1968" y="8976"/>
                    <a:pt x="5472" y="5472"/>
                  </a:cubicBezTo>
                  <a:cubicBezTo>
                    <a:pt x="8976" y="1968"/>
                    <a:pt x="13728" y="0"/>
                    <a:pt x="18683" y="0"/>
                  </a:cubicBezTo>
                  <a:close/>
                </a:path>
              </a:pathLst>
            </a:custGeom>
            <a:solidFill>
              <a:srgbClr val="7B96AB"/>
            </a:solidFill>
            <a:ln w="38100" cap="rnd">
              <a:solidFill>
                <a:srgbClr val="1B4E74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752272" cy="183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242418" y="399120"/>
            <a:ext cx="362519" cy="349995"/>
          </a:xfrm>
          <a:custGeom>
            <a:avLst/>
            <a:gdLst/>
            <a:ahLst/>
            <a:cxnLst/>
            <a:rect l="l" t="t" r="r" b="b"/>
            <a:pathLst>
              <a:path w="483358" h="466660">
                <a:moveTo>
                  <a:pt x="0" y="0"/>
                </a:moveTo>
                <a:lnTo>
                  <a:pt x="483358" y="0"/>
                </a:lnTo>
                <a:lnTo>
                  <a:pt x="483358" y="466660"/>
                </a:lnTo>
                <a:lnTo>
                  <a:pt x="0" y="4666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683077" y="399120"/>
            <a:ext cx="362519" cy="349995"/>
          </a:xfrm>
          <a:custGeom>
            <a:avLst/>
            <a:gdLst/>
            <a:ahLst/>
            <a:cxnLst/>
            <a:rect l="l" t="t" r="r" b="b"/>
            <a:pathLst>
              <a:path w="483358" h="466660">
                <a:moveTo>
                  <a:pt x="0" y="0"/>
                </a:moveTo>
                <a:lnTo>
                  <a:pt x="483358" y="0"/>
                </a:lnTo>
                <a:lnTo>
                  <a:pt x="483358" y="466660"/>
                </a:lnTo>
                <a:lnTo>
                  <a:pt x="0" y="4666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5818759" y="397801"/>
            <a:ext cx="1318887" cy="382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ACF34"/>
                </a:solidFill>
                <a:latin typeface="Bebas Neue"/>
                <a:ea typeface="Bebas Neue"/>
                <a:cs typeface="Bebas Neue"/>
                <a:sym typeface="Bebas Neue"/>
              </a:rPr>
              <a:t>Introduction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227049" y="397801"/>
            <a:ext cx="1713628" cy="370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1B4E74"/>
                </a:solidFill>
                <a:latin typeface="Bebas Neue"/>
                <a:ea typeface="Bebas Neue"/>
                <a:cs typeface="Bebas Neue"/>
                <a:sym typeface="Bebas Neue"/>
              </a:rPr>
              <a:t>Theory &amp; Methods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150354" y="397801"/>
            <a:ext cx="1323047" cy="370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1B4E74"/>
                </a:solidFill>
                <a:latin typeface="Bebas Neue"/>
                <a:ea typeface="Bebas Neue"/>
                <a:cs typeface="Bebas Neue"/>
                <a:sym typeface="Bebas Neue"/>
              </a:rPr>
              <a:t>Animations</a:t>
            </a:r>
          </a:p>
        </p:txBody>
      </p:sp>
      <p:sp>
        <p:nvSpPr>
          <p:cNvPr id="13" name="Freeform 13"/>
          <p:cNvSpPr/>
          <p:nvPr/>
        </p:nvSpPr>
        <p:spPr>
          <a:xfrm rot="5400000">
            <a:off x="16134770" y="7514212"/>
            <a:ext cx="1144663" cy="4114800"/>
          </a:xfrm>
          <a:custGeom>
            <a:avLst/>
            <a:gdLst/>
            <a:ahLst/>
            <a:cxnLst/>
            <a:rect l="l" t="t" r="r" b="b"/>
            <a:pathLst>
              <a:path w="1144663" h="4114800">
                <a:moveTo>
                  <a:pt x="0" y="0"/>
                </a:moveTo>
                <a:lnTo>
                  <a:pt x="1144662" y="0"/>
                </a:lnTo>
                <a:lnTo>
                  <a:pt x="11446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4" name="Picture 1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 l="34784" r="34292"/>
          <a:stretch>
            <a:fillRect/>
          </a:stretch>
        </p:blipFill>
        <p:spPr>
          <a:xfrm>
            <a:off x="13076059" y="2242433"/>
            <a:ext cx="3499113" cy="6365119"/>
          </a:xfrm>
          <a:prstGeom prst="rect">
            <a:avLst/>
          </a:prstGeom>
          <a:ln w="38100" cap="sq">
            <a:solidFill>
              <a:srgbClr val="7B96AB"/>
            </a:solidFill>
            <a:prstDash val="solid"/>
          </a:ln>
        </p:spPr>
      </p:pic>
      <p:grpSp>
        <p:nvGrpSpPr>
          <p:cNvPr id="15" name="Group 15"/>
          <p:cNvGrpSpPr/>
          <p:nvPr/>
        </p:nvGrpSpPr>
        <p:grpSpPr>
          <a:xfrm>
            <a:off x="1028700" y="8000565"/>
            <a:ext cx="715038" cy="320968"/>
            <a:chOff x="0" y="0"/>
            <a:chExt cx="1195970" cy="53684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95970" cy="536849"/>
            </a:xfrm>
            <a:custGeom>
              <a:avLst/>
              <a:gdLst/>
              <a:ahLst/>
              <a:cxnLst/>
              <a:rect l="l" t="t" r="r" b="b"/>
              <a:pathLst>
                <a:path w="1195970" h="536849">
                  <a:moveTo>
                    <a:pt x="1195970" y="268425"/>
                  </a:moveTo>
                  <a:lnTo>
                    <a:pt x="789570" y="0"/>
                  </a:lnTo>
                  <a:lnTo>
                    <a:pt x="789570" y="203200"/>
                  </a:lnTo>
                  <a:lnTo>
                    <a:pt x="0" y="203200"/>
                  </a:lnTo>
                  <a:lnTo>
                    <a:pt x="0" y="333649"/>
                  </a:lnTo>
                  <a:lnTo>
                    <a:pt x="789570" y="333649"/>
                  </a:lnTo>
                  <a:lnTo>
                    <a:pt x="789570" y="536849"/>
                  </a:lnTo>
                  <a:lnTo>
                    <a:pt x="1195970" y="268425"/>
                  </a:lnTo>
                  <a:close/>
                </a:path>
              </a:pathLst>
            </a:custGeom>
            <a:solidFill>
              <a:srgbClr val="FACE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55575"/>
              <a:ext cx="1094370" cy="1780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7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212443" y="7799103"/>
            <a:ext cx="8609750" cy="1459197"/>
            <a:chOff x="0" y="-95250"/>
            <a:chExt cx="11479673" cy="1945595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603343" cy="575061"/>
              <a:chOff x="0" y="0"/>
              <a:chExt cx="812800" cy="7747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BCAE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228600" y="219075"/>
                <a:ext cx="355600" cy="390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795861" y="-95250"/>
              <a:ext cx="10683812" cy="1945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34"/>
                </a:lnSpc>
              </a:pPr>
              <a:r>
                <a:rPr lang="en-US" sz="2738" b="1">
                  <a:solidFill>
                    <a:srgbClr val="9BCAED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What physical conditions and mechanisms lead to the formation of real-life patterns that appear in clouds in the atmosphere?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2900417" y="8727066"/>
            <a:ext cx="3850395" cy="269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FFFFFF"/>
                </a:solidFill>
                <a:latin typeface="Telegraf"/>
                <a:ea typeface="Telegraf"/>
                <a:cs typeface="Telegraf"/>
                <a:sym typeface="Telegraf"/>
              </a:rPr>
              <a:t>A cloud from my 5CL experiment!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610973" y="1772562"/>
            <a:ext cx="8368496" cy="1308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329"/>
              </a:lnSpc>
              <a:spcBef>
                <a:spcPct val="0"/>
              </a:spcBef>
            </a:pPr>
            <a:r>
              <a:rPr lang="en-US" sz="8069" u="none" strike="noStrike">
                <a:solidFill>
                  <a:srgbClr val="9BCAED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icubik"/>
                <a:ea typeface="Bicubik"/>
                <a:cs typeface="Bicubik"/>
                <a:sym typeface="Bicubik"/>
              </a:rPr>
              <a:t>Introduction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610973" y="4079827"/>
            <a:ext cx="10434516" cy="2940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1311" lvl="1" indent="-295656" algn="l">
              <a:lnSpc>
                <a:spcPts val="3834"/>
              </a:lnSpc>
              <a:buFont typeface="Arial"/>
              <a:buChar char="•"/>
            </a:pPr>
            <a:r>
              <a:rPr lang="en-US" sz="2738" b="1" u="sng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Physics 5CL Capstone</a:t>
            </a:r>
            <a:r>
              <a:rPr lang="en-US" sz="2738" b="1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: </a:t>
            </a:r>
            <a:r>
              <a:rPr lang="en-US" sz="2738">
                <a:solidFill>
                  <a:srgbClr val="FFFFFF"/>
                </a:solidFill>
                <a:latin typeface="Telegraf"/>
                <a:ea typeface="Telegraf"/>
                <a:cs typeface="Telegraf"/>
                <a:sym typeface="Telegraf"/>
              </a:rPr>
              <a:t>How do different types of cloud condensation nuclei affect the optical properties of clouds?</a:t>
            </a:r>
          </a:p>
          <a:p>
            <a:pPr marL="1182622" lvl="2" indent="-394207" algn="l">
              <a:lnSpc>
                <a:spcPts val="3834"/>
              </a:lnSpc>
              <a:buFont typeface="Arial"/>
              <a:buChar char="⚬"/>
            </a:pPr>
            <a:r>
              <a:rPr lang="en-US" sz="2738" b="1">
                <a:solidFill>
                  <a:srgbClr val="FACE35"/>
                </a:solidFill>
                <a:latin typeface="Telegraf Bold"/>
                <a:ea typeface="Telegraf Bold"/>
                <a:cs typeface="Telegraf Bold"/>
                <a:sym typeface="Telegraf Bold"/>
              </a:rPr>
              <a:t>Swirling patterns in clouds</a:t>
            </a:r>
            <a:r>
              <a:rPr lang="en-US" sz="2738">
                <a:solidFill>
                  <a:srgbClr val="FFFFFF"/>
                </a:solidFill>
                <a:latin typeface="Telegraf"/>
                <a:ea typeface="Telegraf"/>
                <a:cs typeface="Telegraf"/>
                <a:sym typeface="Telegraf"/>
              </a:rPr>
              <a:t> made during the experiment</a:t>
            </a:r>
          </a:p>
          <a:p>
            <a:pPr marL="1773934" lvl="3" indent="-443483" algn="l">
              <a:lnSpc>
                <a:spcPts val="3834"/>
              </a:lnSpc>
              <a:buFont typeface="Arial"/>
              <a:buChar char="￭"/>
            </a:pPr>
            <a:r>
              <a:rPr lang="en-US" sz="2738">
                <a:solidFill>
                  <a:srgbClr val="FFFFFF"/>
                </a:solidFill>
                <a:latin typeface="Telegraf"/>
                <a:ea typeface="Telegraf"/>
                <a:cs typeface="Telegraf"/>
                <a:sym typeface="Telegraf"/>
              </a:rPr>
              <a:t>Occur because of </a:t>
            </a:r>
            <a:r>
              <a:rPr lang="en-US" sz="2738" b="1">
                <a:solidFill>
                  <a:srgbClr val="FACE35"/>
                </a:solidFill>
                <a:latin typeface="Telegraf Bold"/>
                <a:ea typeface="Telegraf Bold"/>
                <a:cs typeface="Telegraf Bold"/>
                <a:sym typeface="Telegraf Bold"/>
              </a:rPr>
              <a:t>turbulence and mixing air at a temperature boundary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610973" y="3387817"/>
            <a:ext cx="7490710" cy="51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96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Bicubik"/>
                <a:ea typeface="Bicubik"/>
                <a:cs typeface="Bicubik"/>
                <a:sym typeface="Bicubik"/>
              </a:rPr>
              <a:t>Inspiration for This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5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43859" y="-456369"/>
            <a:ext cx="1144663" cy="4114800"/>
          </a:xfrm>
          <a:custGeom>
            <a:avLst/>
            <a:gdLst/>
            <a:ahLst/>
            <a:cxnLst/>
            <a:rect l="l" t="t" r="r" b="b"/>
            <a:pathLst>
              <a:path w="1144663" h="4114800">
                <a:moveTo>
                  <a:pt x="0" y="0"/>
                </a:moveTo>
                <a:lnTo>
                  <a:pt x="1144663" y="0"/>
                </a:lnTo>
                <a:lnTo>
                  <a:pt x="114466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4816660" y="2260505"/>
            <a:ext cx="8654680" cy="0"/>
          </a:xfrm>
          <a:prstGeom prst="line">
            <a:avLst/>
          </a:prstGeom>
          <a:ln w="9525" cap="flat">
            <a:solidFill>
              <a:srgbClr val="E5EEED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2928307" y="-201006"/>
            <a:ext cx="12431385" cy="1298998"/>
            <a:chOff x="0" y="-38100"/>
            <a:chExt cx="1752272" cy="1831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52272" cy="145001"/>
            </a:xfrm>
            <a:custGeom>
              <a:avLst/>
              <a:gdLst/>
              <a:ahLst/>
              <a:cxnLst/>
              <a:rect l="l" t="t" r="r" b="b"/>
              <a:pathLst>
                <a:path w="1752272" h="145001">
                  <a:moveTo>
                    <a:pt x="18683" y="0"/>
                  </a:moveTo>
                  <a:lnTo>
                    <a:pt x="1733589" y="0"/>
                  </a:lnTo>
                  <a:cubicBezTo>
                    <a:pt x="1738544" y="0"/>
                    <a:pt x="1743296" y="1968"/>
                    <a:pt x="1746800" y="5472"/>
                  </a:cubicBezTo>
                  <a:cubicBezTo>
                    <a:pt x="1750304" y="8976"/>
                    <a:pt x="1752272" y="13728"/>
                    <a:pt x="1752272" y="18683"/>
                  </a:cubicBezTo>
                  <a:lnTo>
                    <a:pt x="1752272" y="126318"/>
                  </a:lnTo>
                  <a:cubicBezTo>
                    <a:pt x="1752272" y="131273"/>
                    <a:pt x="1750304" y="136025"/>
                    <a:pt x="1746800" y="139529"/>
                  </a:cubicBezTo>
                  <a:cubicBezTo>
                    <a:pt x="1743296" y="143033"/>
                    <a:pt x="1738544" y="145001"/>
                    <a:pt x="1733589" y="145001"/>
                  </a:cubicBezTo>
                  <a:lnTo>
                    <a:pt x="18683" y="145001"/>
                  </a:lnTo>
                  <a:cubicBezTo>
                    <a:pt x="13728" y="145001"/>
                    <a:pt x="8976" y="143033"/>
                    <a:pt x="5472" y="139529"/>
                  </a:cubicBezTo>
                  <a:cubicBezTo>
                    <a:pt x="1968" y="136025"/>
                    <a:pt x="0" y="131273"/>
                    <a:pt x="0" y="126318"/>
                  </a:cubicBezTo>
                  <a:lnTo>
                    <a:pt x="0" y="18683"/>
                  </a:lnTo>
                  <a:cubicBezTo>
                    <a:pt x="0" y="13728"/>
                    <a:pt x="1968" y="8976"/>
                    <a:pt x="5472" y="5472"/>
                  </a:cubicBezTo>
                  <a:cubicBezTo>
                    <a:pt x="8976" y="1968"/>
                    <a:pt x="13728" y="0"/>
                    <a:pt x="18683" y="0"/>
                  </a:cubicBezTo>
                  <a:close/>
                </a:path>
              </a:pathLst>
            </a:custGeom>
            <a:solidFill>
              <a:srgbClr val="7B96AB"/>
            </a:solidFill>
            <a:ln w="38100" cap="rnd">
              <a:solidFill>
                <a:srgbClr val="1B4E74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752272" cy="183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4242418" y="399120"/>
            <a:ext cx="362519" cy="349995"/>
          </a:xfrm>
          <a:custGeom>
            <a:avLst/>
            <a:gdLst/>
            <a:ahLst/>
            <a:cxnLst/>
            <a:rect l="l" t="t" r="r" b="b"/>
            <a:pathLst>
              <a:path w="362519" h="349995">
                <a:moveTo>
                  <a:pt x="0" y="0"/>
                </a:moveTo>
                <a:lnTo>
                  <a:pt x="362518" y="0"/>
                </a:lnTo>
                <a:lnTo>
                  <a:pt x="362518" y="349995"/>
                </a:lnTo>
                <a:lnTo>
                  <a:pt x="0" y="3499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683064" y="399120"/>
            <a:ext cx="362519" cy="349995"/>
          </a:xfrm>
          <a:custGeom>
            <a:avLst/>
            <a:gdLst/>
            <a:ahLst/>
            <a:cxnLst/>
            <a:rect l="l" t="t" r="r" b="b"/>
            <a:pathLst>
              <a:path w="362519" h="349995">
                <a:moveTo>
                  <a:pt x="0" y="0"/>
                </a:moveTo>
                <a:lnTo>
                  <a:pt x="362518" y="0"/>
                </a:lnTo>
                <a:lnTo>
                  <a:pt x="362518" y="349995"/>
                </a:lnTo>
                <a:lnTo>
                  <a:pt x="0" y="3499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10800000">
            <a:off x="910340" y="6680540"/>
            <a:ext cx="1144663" cy="4114800"/>
          </a:xfrm>
          <a:custGeom>
            <a:avLst/>
            <a:gdLst/>
            <a:ahLst/>
            <a:cxnLst/>
            <a:rect l="l" t="t" r="r" b="b"/>
            <a:pathLst>
              <a:path w="1144663" h="4114800">
                <a:moveTo>
                  <a:pt x="0" y="0"/>
                </a:moveTo>
                <a:lnTo>
                  <a:pt x="1144662" y="0"/>
                </a:lnTo>
                <a:lnTo>
                  <a:pt x="11446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9485690" y="2481636"/>
            <a:ext cx="5810290" cy="4529864"/>
            <a:chOff x="0" y="-47625"/>
            <a:chExt cx="1530282" cy="119305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30282" cy="1145426"/>
            </a:xfrm>
            <a:custGeom>
              <a:avLst/>
              <a:gdLst/>
              <a:ahLst/>
              <a:cxnLst/>
              <a:rect l="l" t="t" r="r" b="b"/>
              <a:pathLst>
                <a:path w="1530282" h="1145426">
                  <a:moveTo>
                    <a:pt x="15989" y="0"/>
                  </a:moveTo>
                  <a:lnTo>
                    <a:pt x="1514293" y="0"/>
                  </a:lnTo>
                  <a:cubicBezTo>
                    <a:pt x="1523123" y="0"/>
                    <a:pt x="1530282" y="7159"/>
                    <a:pt x="1530282" y="15989"/>
                  </a:cubicBezTo>
                  <a:lnTo>
                    <a:pt x="1530282" y="1129436"/>
                  </a:lnTo>
                  <a:cubicBezTo>
                    <a:pt x="1530282" y="1138267"/>
                    <a:pt x="1523123" y="1145426"/>
                    <a:pt x="1514293" y="1145426"/>
                  </a:cubicBezTo>
                  <a:lnTo>
                    <a:pt x="15989" y="1145426"/>
                  </a:lnTo>
                  <a:cubicBezTo>
                    <a:pt x="7159" y="1145426"/>
                    <a:pt x="0" y="1138267"/>
                    <a:pt x="0" y="1129436"/>
                  </a:cubicBezTo>
                  <a:lnTo>
                    <a:pt x="0" y="15989"/>
                  </a:lnTo>
                  <a:cubicBezTo>
                    <a:pt x="0" y="7159"/>
                    <a:pt x="7159" y="0"/>
                    <a:pt x="15989" y="0"/>
                  </a:cubicBezTo>
                  <a:close/>
                </a:path>
              </a:pathLst>
            </a:custGeom>
            <a:solidFill>
              <a:srgbClr val="7B96A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1530282" cy="1193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871732" y="2481636"/>
            <a:ext cx="5810290" cy="4529864"/>
            <a:chOff x="0" y="-47625"/>
            <a:chExt cx="1530282" cy="119305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30282" cy="1145426"/>
            </a:xfrm>
            <a:custGeom>
              <a:avLst/>
              <a:gdLst/>
              <a:ahLst/>
              <a:cxnLst/>
              <a:rect l="l" t="t" r="r" b="b"/>
              <a:pathLst>
                <a:path w="1530282" h="1145426">
                  <a:moveTo>
                    <a:pt x="15989" y="0"/>
                  </a:moveTo>
                  <a:lnTo>
                    <a:pt x="1514293" y="0"/>
                  </a:lnTo>
                  <a:cubicBezTo>
                    <a:pt x="1523123" y="0"/>
                    <a:pt x="1530282" y="7159"/>
                    <a:pt x="1530282" y="15989"/>
                  </a:cubicBezTo>
                  <a:lnTo>
                    <a:pt x="1530282" y="1129436"/>
                  </a:lnTo>
                  <a:cubicBezTo>
                    <a:pt x="1530282" y="1138267"/>
                    <a:pt x="1523123" y="1145426"/>
                    <a:pt x="1514293" y="1145426"/>
                  </a:cubicBezTo>
                  <a:lnTo>
                    <a:pt x="15989" y="1145426"/>
                  </a:lnTo>
                  <a:cubicBezTo>
                    <a:pt x="7159" y="1145426"/>
                    <a:pt x="0" y="1138267"/>
                    <a:pt x="0" y="1129436"/>
                  </a:cubicBezTo>
                  <a:lnTo>
                    <a:pt x="0" y="15989"/>
                  </a:lnTo>
                  <a:cubicBezTo>
                    <a:pt x="0" y="7159"/>
                    <a:pt x="7159" y="0"/>
                    <a:pt x="15989" y="0"/>
                  </a:cubicBezTo>
                  <a:close/>
                </a:path>
              </a:pathLst>
            </a:custGeom>
            <a:solidFill>
              <a:srgbClr val="7B96A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530282" cy="1193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9929881" y="4672450"/>
            <a:ext cx="4960031" cy="2051962"/>
          </a:xfrm>
          <a:custGeom>
            <a:avLst/>
            <a:gdLst/>
            <a:ahLst/>
            <a:cxnLst/>
            <a:rect l="l" t="t" r="r" b="b"/>
            <a:pathLst>
              <a:path w="4960031" h="2051962">
                <a:moveTo>
                  <a:pt x="0" y="0"/>
                </a:moveTo>
                <a:lnTo>
                  <a:pt x="4960031" y="0"/>
                </a:lnTo>
                <a:lnTo>
                  <a:pt x="4960031" y="2051962"/>
                </a:lnTo>
                <a:lnTo>
                  <a:pt x="0" y="20519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138" t="-51994" b="-44923"/>
            </a:stretch>
          </a:blipFill>
          <a:ln w="38100" cap="sq">
            <a:solidFill>
              <a:srgbClr val="9BCAED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3166290" y="4672450"/>
            <a:ext cx="5214692" cy="2008090"/>
          </a:xfrm>
          <a:custGeom>
            <a:avLst/>
            <a:gdLst/>
            <a:ahLst/>
            <a:cxnLst/>
            <a:rect l="l" t="t" r="r" b="b"/>
            <a:pathLst>
              <a:path w="5214692" h="2008090">
                <a:moveTo>
                  <a:pt x="0" y="0"/>
                </a:moveTo>
                <a:lnTo>
                  <a:pt x="5214693" y="0"/>
                </a:lnTo>
                <a:lnTo>
                  <a:pt x="5214693" y="2008091"/>
                </a:lnTo>
                <a:lnTo>
                  <a:pt x="0" y="200809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52598" b="-42164"/>
            </a:stretch>
          </a:blipFill>
          <a:ln w="38100" cap="sq">
            <a:solidFill>
              <a:srgbClr val="9BCAED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5671623" y="385895"/>
            <a:ext cx="1345745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1B4E74"/>
                </a:solidFill>
                <a:latin typeface="Bebas Neue"/>
                <a:ea typeface="Bebas Neue"/>
                <a:cs typeface="Bebas Neue"/>
                <a:sym typeface="Bebas Neue"/>
              </a:rPr>
              <a:t>Introduction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227043" y="385895"/>
            <a:ext cx="1713626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79"/>
              </a:lnSpc>
              <a:spcBef>
                <a:spcPct val="0"/>
              </a:spcBef>
            </a:pPr>
            <a:r>
              <a:rPr lang="en-US" sz="2199" u="none" strike="noStrike">
                <a:solidFill>
                  <a:srgbClr val="FACF34"/>
                </a:solidFill>
                <a:latin typeface="Bebas Neue"/>
                <a:ea typeface="Bebas Neue"/>
                <a:cs typeface="Bebas Neue"/>
                <a:sym typeface="Bebas Neue"/>
              </a:rPr>
              <a:t>Theory &amp; Methods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150344" y="385895"/>
            <a:ext cx="1323045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1B4E74"/>
                </a:solidFill>
                <a:latin typeface="Bebas Neue"/>
                <a:ea typeface="Bebas Neue"/>
                <a:cs typeface="Bebas Neue"/>
                <a:sym typeface="Bebas Neue"/>
              </a:rPr>
              <a:t>Animations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758344" y="1198930"/>
            <a:ext cx="10771313" cy="1155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177"/>
              </a:lnSpc>
              <a:spcBef>
                <a:spcPct val="0"/>
              </a:spcBef>
            </a:pPr>
            <a:r>
              <a:rPr lang="en-US" sz="7170">
                <a:solidFill>
                  <a:srgbClr val="9BCAED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icubik"/>
                <a:ea typeface="Bicubik"/>
                <a:cs typeface="Bicubik"/>
                <a:sym typeface="Bicubik"/>
              </a:rPr>
              <a:t>Theory</a:t>
            </a:r>
            <a:r>
              <a:rPr lang="en-US" sz="7170">
                <a:solidFill>
                  <a:srgbClr val="9BCAED"/>
                </a:solidFill>
                <a:latin typeface="Bicubik"/>
                <a:ea typeface="Bicubik"/>
                <a:cs typeface="Bicubik"/>
                <a:sym typeface="Bicubik"/>
              </a:rPr>
              <a:t> &amp; </a:t>
            </a:r>
            <a:r>
              <a:rPr lang="en-US" sz="7170">
                <a:solidFill>
                  <a:srgbClr val="9BCAED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icubik"/>
                <a:ea typeface="Bicubik"/>
                <a:cs typeface="Bicubik"/>
                <a:sym typeface="Bicubik"/>
              </a:rPr>
              <a:t>Methods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736631" y="2813929"/>
            <a:ext cx="5214692" cy="139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 b="1" u="sng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Kelvin-Helmholtz Instabilities</a:t>
            </a:r>
          </a:p>
          <a:p>
            <a:pPr algn="ctr">
              <a:lnSpc>
                <a:spcPts val="2600"/>
              </a:lnSpc>
            </a:pPr>
            <a:r>
              <a:rPr lang="en-US" sz="2000">
                <a:solidFill>
                  <a:srgbClr val="FFFFFF"/>
                </a:solidFill>
                <a:latin typeface="Telegraf"/>
                <a:ea typeface="Telegraf"/>
                <a:cs typeface="Telegraf"/>
                <a:sym typeface="Telegraf"/>
              </a:rPr>
              <a:t>A </a:t>
            </a:r>
            <a:r>
              <a:rPr lang="en-US" sz="2000" b="1">
                <a:solidFill>
                  <a:srgbClr val="FACE35"/>
                </a:solidFill>
                <a:latin typeface="Telegraf Bold"/>
                <a:ea typeface="Telegraf Bold"/>
                <a:cs typeface="Telegraf Bold"/>
                <a:sym typeface="Telegraf Bold"/>
              </a:rPr>
              <a:t>sharp velocity difference</a:t>
            </a:r>
            <a:r>
              <a:rPr lang="en-US" sz="2000">
                <a:solidFill>
                  <a:srgbClr val="FFFFFF"/>
                </a:solidFill>
                <a:latin typeface="Telegraf"/>
                <a:ea typeface="Telegraf"/>
                <a:cs typeface="Telegraf"/>
                <a:sym typeface="Telegraf"/>
              </a:rPr>
              <a:t> between strata creates a </a:t>
            </a:r>
            <a:r>
              <a:rPr lang="en-US" sz="2000" b="1">
                <a:solidFill>
                  <a:srgbClr val="FACE35"/>
                </a:solidFill>
                <a:latin typeface="Telegraf Bold"/>
                <a:ea typeface="Telegraf Bold"/>
                <a:cs typeface="Telegraf Bold"/>
                <a:sym typeface="Telegraf Bold"/>
              </a:rPr>
              <a:t>shear force</a:t>
            </a:r>
            <a:r>
              <a:rPr lang="en-US" sz="2000">
                <a:solidFill>
                  <a:srgbClr val="FFFFFF"/>
                </a:solidFill>
                <a:latin typeface="Telegraf"/>
                <a:ea typeface="Telegraf"/>
                <a:cs typeface="Telegraf"/>
                <a:sym typeface="Telegraf"/>
              </a:rPr>
              <a:t> that causes small perturbations to grow into waves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122673" y="2813929"/>
            <a:ext cx="5214692" cy="139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 b="1" u="sng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Rayleigh-Bénard Convection </a:t>
            </a:r>
          </a:p>
          <a:p>
            <a:pPr algn="ctr">
              <a:lnSpc>
                <a:spcPts val="2600"/>
              </a:lnSpc>
            </a:pPr>
            <a:r>
              <a:rPr lang="en-US" sz="2000">
                <a:solidFill>
                  <a:srgbClr val="FFFFFF"/>
                </a:solidFill>
                <a:latin typeface="Telegraf"/>
                <a:ea typeface="Telegraf"/>
                <a:cs typeface="Telegraf"/>
                <a:sym typeface="Telegraf"/>
              </a:rPr>
              <a:t> A </a:t>
            </a:r>
            <a:r>
              <a:rPr lang="en-US" sz="2000" b="1">
                <a:solidFill>
                  <a:srgbClr val="FACE35"/>
                </a:solidFill>
                <a:latin typeface="Telegraf Bold"/>
                <a:ea typeface="Telegraf Bold"/>
                <a:cs typeface="Telegraf Bold"/>
                <a:sym typeface="Telegraf Bold"/>
              </a:rPr>
              <a:t>temperature gradient</a:t>
            </a:r>
            <a:r>
              <a:rPr lang="en-US" sz="2000">
                <a:solidFill>
                  <a:srgbClr val="FFFFFF"/>
                </a:solidFill>
                <a:latin typeface="Telegraf"/>
                <a:ea typeface="Telegraf"/>
                <a:cs typeface="Telegraf"/>
                <a:sym typeface="Telegraf"/>
              </a:rPr>
              <a:t>—with cooler, denser air sitting atop warmer, less dense air—causes </a:t>
            </a:r>
            <a:r>
              <a:rPr lang="en-US" sz="2000" b="1">
                <a:solidFill>
                  <a:srgbClr val="FACE35"/>
                </a:solidFill>
                <a:latin typeface="Telegraf Bold"/>
                <a:ea typeface="Telegraf Bold"/>
                <a:cs typeface="Telegraf Bold"/>
                <a:sym typeface="Telegraf Bold"/>
              </a:rPr>
              <a:t>buoyancy-driven convection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544828" y="7665716"/>
            <a:ext cx="7198343" cy="51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96"/>
              </a:lnSpc>
              <a:spcBef>
                <a:spcPct val="0"/>
              </a:spcBef>
            </a:pPr>
            <a:r>
              <a:rPr lang="en-US" sz="3200" u="none" strike="noStrike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Bicubik"/>
                <a:ea typeface="Bicubik"/>
                <a:cs typeface="Bicubik"/>
                <a:sym typeface="Bicubik"/>
              </a:rPr>
              <a:t>Navier-stokes</a:t>
            </a:r>
            <a:r>
              <a:rPr lang="en-US" sz="3200" u="none" strike="noStrike">
                <a:solidFill>
                  <a:srgbClr val="FFFFFF"/>
                </a:solidFill>
                <a:latin typeface="Bicubik"/>
                <a:ea typeface="Bicubik"/>
                <a:cs typeface="Bicubik"/>
                <a:sym typeface="Bicubik"/>
              </a:rPr>
              <a:t> PDE solver:</a:t>
            </a:r>
          </a:p>
        </p:txBody>
      </p:sp>
      <p:sp>
        <p:nvSpPr>
          <p:cNvPr id="25" name="AutoShape 25"/>
          <p:cNvSpPr/>
          <p:nvPr/>
        </p:nvSpPr>
        <p:spPr>
          <a:xfrm>
            <a:off x="3703078" y="4428480"/>
            <a:ext cx="669965" cy="0"/>
          </a:xfrm>
          <a:prstGeom prst="line">
            <a:avLst/>
          </a:prstGeom>
          <a:ln w="38100" cap="flat">
            <a:solidFill>
              <a:srgbClr val="E5EEED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4357575" y="4300464"/>
            <a:ext cx="3620432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2000" b="1">
                <a:solidFill>
                  <a:srgbClr val="9BCAED"/>
                </a:solidFill>
                <a:latin typeface="Telegraf Bold"/>
                <a:ea typeface="Telegraf Bold"/>
                <a:cs typeface="Telegraf Bold"/>
                <a:sym typeface="Telegraf Bold"/>
              </a:rPr>
              <a:t>hexagonal cloud cells</a:t>
            </a:r>
          </a:p>
        </p:txBody>
      </p:sp>
      <p:sp>
        <p:nvSpPr>
          <p:cNvPr id="27" name="AutoShape 27"/>
          <p:cNvSpPr/>
          <p:nvPr/>
        </p:nvSpPr>
        <p:spPr>
          <a:xfrm>
            <a:off x="10317036" y="4428480"/>
            <a:ext cx="669965" cy="0"/>
          </a:xfrm>
          <a:prstGeom prst="line">
            <a:avLst/>
          </a:prstGeom>
          <a:ln w="38100" cap="flat">
            <a:solidFill>
              <a:srgbClr val="E5EEED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10971533" y="4300464"/>
            <a:ext cx="3620432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2000" b="1">
                <a:solidFill>
                  <a:srgbClr val="9BCAED"/>
                </a:solidFill>
                <a:latin typeface="Telegraf Bold"/>
                <a:ea typeface="Telegraf Bold"/>
                <a:cs typeface="Telegraf Bold"/>
                <a:sym typeface="Telegraf Bold"/>
              </a:rPr>
              <a:t>rolling billow clouds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286764" y="8261854"/>
            <a:ext cx="11714472" cy="1309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6543" lvl="1" indent="-263271" algn="l">
              <a:lnSpc>
                <a:spcPts val="3414"/>
              </a:lnSpc>
              <a:buFont typeface="Arial"/>
              <a:buChar char="•"/>
            </a:pPr>
            <a:r>
              <a:rPr lang="en-US" sz="2438">
                <a:solidFill>
                  <a:srgbClr val="FFFFFF"/>
                </a:solidFill>
                <a:latin typeface="Telegraf"/>
                <a:ea typeface="Telegraf"/>
                <a:cs typeface="Telegraf"/>
                <a:sym typeface="Telegraf"/>
              </a:rPr>
              <a:t>Relies on the </a:t>
            </a:r>
            <a:r>
              <a:rPr lang="en-US" sz="2438" b="1" err="1">
                <a:solidFill>
                  <a:srgbClr val="FACE35"/>
                </a:solidFill>
                <a:latin typeface="Telegraf Bold"/>
                <a:ea typeface="Telegraf Bold"/>
                <a:cs typeface="Telegraf Bold"/>
                <a:sym typeface="Telegraf Bold"/>
              </a:rPr>
              <a:t>Boussinesq</a:t>
            </a:r>
            <a:r>
              <a:rPr lang="en-US" sz="2438" b="1">
                <a:solidFill>
                  <a:srgbClr val="FACE35"/>
                </a:solidFill>
                <a:latin typeface="Telegraf Bold"/>
                <a:ea typeface="Telegraf Bold"/>
                <a:cs typeface="Telegraf Bold"/>
                <a:sym typeface="Telegraf Bold"/>
              </a:rPr>
              <a:t> approximation</a:t>
            </a:r>
            <a:r>
              <a:rPr lang="en-US" sz="2438">
                <a:solidFill>
                  <a:srgbClr val="FFFFFF"/>
                </a:solidFill>
                <a:latin typeface="Telegraf"/>
                <a:ea typeface="Telegraf"/>
                <a:cs typeface="Telegraf"/>
                <a:sym typeface="Telegraf"/>
              </a:rPr>
              <a:t> to simplify the coupled PDE system</a:t>
            </a:r>
          </a:p>
          <a:p>
            <a:pPr marL="526543" lvl="1" indent="-263271" algn="l">
              <a:lnSpc>
                <a:spcPts val="3414"/>
              </a:lnSpc>
              <a:buFont typeface="Arial"/>
              <a:buChar char="•"/>
            </a:pPr>
            <a:r>
              <a:rPr lang="en-US" sz="2438">
                <a:solidFill>
                  <a:srgbClr val="FFFFFF"/>
                </a:solidFill>
                <a:latin typeface="Telegraf"/>
                <a:ea typeface="Telegraf"/>
                <a:cs typeface="Telegraf"/>
                <a:sym typeface="Telegraf"/>
              </a:rPr>
              <a:t>Discretizes the equations using the </a:t>
            </a:r>
            <a:r>
              <a:rPr lang="en-US" sz="2438" b="1">
                <a:solidFill>
                  <a:srgbClr val="FACE35"/>
                </a:solidFill>
                <a:latin typeface="Telegraf Bold"/>
                <a:ea typeface="Telegraf Bold"/>
                <a:cs typeface="Telegraf Bold"/>
                <a:sym typeface="Telegraf Bold"/>
              </a:rPr>
              <a:t>Finite Difference Method</a:t>
            </a:r>
          </a:p>
          <a:p>
            <a:pPr marL="526543" lvl="1" indent="-263271" algn="l">
              <a:lnSpc>
                <a:spcPts val="3414"/>
              </a:lnSpc>
              <a:buFont typeface="Arial"/>
              <a:buChar char="•"/>
            </a:pPr>
            <a:r>
              <a:rPr lang="en-US" sz="2438">
                <a:solidFill>
                  <a:srgbClr val="FFFFFF"/>
                </a:solidFill>
                <a:latin typeface="Telegraf"/>
                <a:ea typeface="Telegraf"/>
                <a:cs typeface="Telegraf"/>
                <a:sym typeface="Telegraf"/>
              </a:rPr>
              <a:t>Uses the </a:t>
            </a:r>
            <a:r>
              <a:rPr lang="en-US" sz="2438" b="1">
                <a:solidFill>
                  <a:srgbClr val="FACE35"/>
                </a:solidFill>
                <a:latin typeface="Telegraf Bold"/>
                <a:ea typeface="Telegraf Bold"/>
                <a:cs typeface="Telegraf Bold"/>
                <a:sym typeface="Telegraf Bold"/>
              </a:rPr>
              <a:t>4th order Runge-</a:t>
            </a:r>
            <a:r>
              <a:rPr lang="en-US" sz="2438" b="1" err="1">
                <a:solidFill>
                  <a:srgbClr val="FACE35"/>
                </a:solidFill>
                <a:latin typeface="Telegraf Bold"/>
                <a:ea typeface="Telegraf Bold"/>
                <a:cs typeface="Telegraf Bold"/>
                <a:sym typeface="Telegraf Bold"/>
              </a:rPr>
              <a:t>Kutta</a:t>
            </a:r>
            <a:r>
              <a:rPr lang="en-US" sz="2438">
                <a:solidFill>
                  <a:srgbClr val="FFFFFF"/>
                </a:solidFill>
                <a:latin typeface="Telegraf"/>
                <a:ea typeface="Telegraf"/>
                <a:cs typeface="Telegraf"/>
                <a:sym typeface="Telegraf"/>
              </a:rPr>
              <a:t> method to solve the coupled system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5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6243859" y="-456369"/>
            <a:ext cx="1144663" cy="4114800"/>
          </a:xfrm>
          <a:custGeom>
            <a:avLst/>
            <a:gdLst/>
            <a:ahLst/>
            <a:cxnLst/>
            <a:rect l="l" t="t" r="r" b="b"/>
            <a:pathLst>
              <a:path w="1144663" h="4114800">
                <a:moveTo>
                  <a:pt x="0" y="0"/>
                </a:moveTo>
                <a:lnTo>
                  <a:pt x="1144663" y="0"/>
                </a:lnTo>
                <a:lnTo>
                  <a:pt x="114466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4816660" y="2463689"/>
            <a:ext cx="8654680" cy="0"/>
          </a:xfrm>
          <a:prstGeom prst="line">
            <a:avLst/>
          </a:prstGeom>
          <a:ln w="9525" cap="flat">
            <a:solidFill>
              <a:srgbClr val="E5EEED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2928307" y="-201006"/>
            <a:ext cx="12431385" cy="1298998"/>
            <a:chOff x="0" y="-38100"/>
            <a:chExt cx="1752272" cy="1831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52272" cy="145001"/>
            </a:xfrm>
            <a:custGeom>
              <a:avLst/>
              <a:gdLst/>
              <a:ahLst/>
              <a:cxnLst/>
              <a:rect l="l" t="t" r="r" b="b"/>
              <a:pathLst>
                <a:path w="1752272" h="145001">
                  <a:moveTo>
                    <a:pt x="18683" y="0"/>
                  </a:moveTo>
                  <a:lnTo>
                    <a:pt x="1733589" y="0"/>
                  </a:lnTo>
                  <a:cubicBezTo>
                    <a:pt x="1738544" y="0"/>
                    <a:pt x="1743296" y="1968"/>
                    <a:pt x="1746800" y="5472"/>
                  </a:cubicBezTo>
                  <a:cubicBezTo>
                    <a:pt x="1750304" y="8976"/>
                    <a:pt x="1752272" y="13728"/>
                    <a:pt x="1752272" y="18683"/>
                  </a:cubicBezTo>
                  <a:lnTo>
                    <a:pt x="1752272" y="126318"/>
                  </a:lnTo>
                  <a:cubicBezTo>
                    <a:pt x="1752272" y="131273"/>
                    <a:pt x="1750304" y="136025"/>
                    <a:pt x="1746800" y="139529"/>
                  </a:cubicBezTo>
                  <a:cubicBezTo>
                    <a:pt x="1743296" y="143033"/>
                    <a:pt x="1738544" y="145001"/>
                    <a:pt x="1733589" y="145001"/>
                  </a:cubicBezTo>
                  <a:lnTo>
                    <a:pt x="18683" y="145001"/>
                  </a:lnTo>
                  <a:cubicBezTo>
                    <a:pt x="13728" y="145001"/>
                    <a:pt x="8976" y="143033"/>
                    <a:pt x="5472" y="139529"/>
                  </a:cubicBezTo>
                  <a:cubicBezTo>
                    <a:pt x="1968" y="136025"/>
                    <a:pt x="0" y="131273"/>
                    <a:pt x="0" y="126318"/>
                  </a:cubicBezTo>
                  <a:lnTo>
                    <a:pt x="0" y="18683"/>
                  </a:lnTo>
                  <a:cubicBezTo>
                    <a:pt x="0" y="13728"/>
                    <a:pt x="1968" y="8976"/>
                    <a:pt x="5472" y="5472"/>
                  </a:cubicBezTo>
                  <a:cubicBezTo>
                    <a:pt x="8976" y="1968"/>
                    <a:pt x="13728" y="0"/>
                    <a:pt x="18683" y="0"/>
                  </a:cubicBezTo>
                  <a:close/>
                </a:path>
              </a:pathLst>
            </a:custGeom>
            <a:solidFill>
              <a:srgbClr val="7B96AB"/>
            </a:solidFill>
            <a:ln w="38100" cap="rnd">
              <a:solidFill>
                <a:srgbClr val="1B4E74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752272" cy="183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4242418" y="399120"/>
            <a:ext cx="362519" cy="349995"/>
          </a:xfrm>
          <a:custGeom>
            <a:avLst/>
            <a:gdLst/>
            <a:ahLst/>
            <a:cxnLst/>
            <a:rect l="l" t="t" r="r" b="b"/>
            <a:pathLst>
              <a:path w="362519" h="349995">
                <a:moveTo>
                  <a:pt x="0" y="0"/>
                </a:moveTo>
                <a:lnTo>
                  <a:pt x="362518" y="0"/>
                </a:lnTo>
                <a:lnTo>
                  <a:pt x="362518" y="349995"/>
                </a:lnTo>
                <a:lnTo>
                  <a:pt x="0" y="3499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683064" y="399120"/>
            <a:ext cx="362519" cy="349995"/>
          </a:xfrm>
          <a:custGeom>
            <a:avLst/>
            <a:gdLst/>
            <a:ahLst/>
            <a:cxnLst/>
            <a:rect l="l" t="t" r="r" b="b"/>
            <a:pathLst>
              <a:path w="362519" h="349995">
                <a:moveTo>
                  <a:pt x="0" y="0"/>
                </a:moveTo>
                <a:lnTo>
                  <a:pt x="362518" y="0"/>
                </a:lnTo>
                <a:lnTo>
                  <a:pt x="362518" y="349995"/>
                </a:lnTo>
                <a:lnTo>
                  <a:pt x="0" y="3499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400000">
            <a:off x="666391" y="7417805"/>
            <a:ext cx="1144663" cy="4114800"/>
          </a:xfrm>
          <a:custGeom>
            <a:avLst/>
            <a:gdLst/>
            <a:ahLst/>
            <a:cxnLst/>
            <a:rect l="l" t="t" r="r" b="b"/>
            <a:pathLst>
              <a:path w="1144663" h="4114800">
                <a:moveTo>
                  <a:pt x="0" y="0"/>
                </a:moveTo>
                <a:lnTo>
                  <a:pt x="1144663" y="0"/>
                </a:lnTo>
                <a:lnTo>
                  <a:pt x="114466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3714627" y="1149696"/>
            <a:ext cx="10858746" cy="8325509"/>
            <a:chOff x="0" y="-47625"/>
            <a:chExt cx="1277874" cy="97975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77874" cy="932134"/>
            </a:xfrm>
            <a:custGeom>
              <a:avLst/>
              <a:gdLst/>
              <a:ahLst/>
              <a:cxnLst/>
              <a:rect l="l" t="t" r="r" b="b"/>
              <a:pathLst>
                <a:path w="1277874" h="932134">
                  <a:moveTo>
                    <a:pt x="8556" y="0"/>
                  </a:moveTo>
                  <a:lnTo>
                    <a:pt x="1269318" y="0"/>
                  </a:lnTo>
                  <a:cubicBezTo>
                    <a:pt x="1271587" y="0"/>
                    <a:pt x="1273763" y="901"/>
                    <a:pt x="1275368" y="2506"/>
                  </a:cubicBezTo>
                  <a:cubicBezTo>
                    <a:pt x="1276972" y="4110"/>
                    <a:pt x="1277874" y="6287"/>
                    <a:pt x="1277874" y="8556"/>
                  </a:cubicBezTo>
                  <a:lnTo>
                    <a:pt x="1277874" y="923578"/>
                  </a:lnTo>
                  <a:cubicBezTo>
                    <a:pt x="1277874" y="925847"/>
                    <a:pt x="1276972" y="928023"/>
                    <a:pt x="1275368" y="929628"/>
                  </a:cubicBezTo>
                  <a:cubicBezTo>
                    <a:pt x="1273763" y="931232"/>
                    <a:pt x="1271587" y="932134"/>
                    <a:pt x="1269318" y="932134"/>
                  </a:cubicBezTo>
                  <a:lnTo>
                    <a:pt x="8556" y="932134"/>
                  </a:lnTo>
                  <a:cubicBezTo>
                    <a:pt x="6287" y="932134"/>
                    <a:pt x="4110" y="931232"/>
                    <a:pt x="2506" y="929628"/>
                  </a:cubicBezTo>
                  <a:cubicBezTo>
                    <a:pt x="901" y="928023"/>
                    <a:pt x="0" y="925847"/>
                    <a:pt x="0" y="923578"/>
                  </a:cubicBezTo>
                  <a:lnTo>
                    <a:pt x="0" y="8556"/>
                  </a:lnTo>
                  <a:cubicBezTo>
                    <a:pt x="0" y="6287"/>
                    <a:pt x="901" y="4110"/>
                    <a:pt x="2506" y="2506"/>
                  </a:cubicBezTo>
                  <a:cubicBezTo>
                    <a:pt x="4110" y="901"/>
                    <a:pt x="6287" y="0"/>
                    <a:pt x="8556" y="0"/>
                  </a:cubicBezTo>
                  <a:close/>
                </a:path>
              </a:pathLst>
            </a:custGeom>
            <a:solidFill>
              <a:srgbClr val="7B96A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1277874" cy="979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pic>
        <p:nvPicPr>
          <p:cNvPr id="13" name="Picture 1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376.667"/>
                </p14:media>
              </p:ext>
            </p:extLst>
          </p:nvPr>
        </p:nvPicPr>
        <p:blipFill>
          <a:blip r:embed="rId8"/>
          <a:srcRect l="419" r="6936"/>
          <a:stretch>
            <a:fillRect/>
          </a:stretch>
        </p:blipFill>
        <p:spPr>
          <a:xfrm>
            <a:off x="4344508" y="2612799"/>
            <a:ext cx="9598983" cy="6216671"/>
          </a:xfrm>
          <a:prstGeom prst="rect">
            <a:avLst/>
          </a:prstGeom>
          <a:ln w="38100" cap="sq">
            <a:solidFill>
              <a:srgbClr val="1B4E74"/>
            </a:solidFill>
            <a:prstDash val="solid"/>
          </a:ln>
        </p:spPr>
      </p:pic>
      <p:sp>
        <p:nvSpPr>
          <p:cNvPr id="14" name="TextBox 14"/>
          <p:cNvSpPr txBox="1"/>
          <p:nvPr/>
        </p:nvSpPr>
        <p:spPr>
          <a:xfrm>
            <a:off x="5638800" y="385895"/>
            <a:ext cx="1453802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1B4E74"/>
                </a:solidFill>
                <a:latin typeface="Bebas Neue"/>
                <a:ea typeface="Bebas Neue"/>
                <a:cs typeface="Bebas Neue"/>
                <a:sym typeface="Bebas Neue"/>
              </a:rPr>
              <a:t>Introduction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227043" y="385895"/>
            <a:ext cx="1713626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79"/>
              </a:lnSpc>
              <a:spcBef>
                <a:spcPct val="0"/>
              </a:spcBef>
            </a:pPr>
            <a:r>
              <a:rPr lang="en-US" sz="2199" u="none" strike="noStrike">
                <a:solidFill>
                  <a:srgbClr val="1B4E74"/>
                </a:solidFill>
                <a:latin typeface="Bebas Neue"/>
                <a:ea typeface="Bebas Neue"/>
                <a:cs typeface="Bebas Neue"/>
                <a:sym typeface="Bebas Neue"/>
              </a:rPr>
              <a:t>Theory &amp; Methods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150344" y="385895"/>
            <a:ext cx="1323045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79"/>
              </a:lnSpc>
              <a:spcBef>
                <a:spcPct val="0"/>
              </a:spcBef>
            </a:pPr>
            <a:r>
              <a:rPr lang="en-US" sz="2199" u="none" strike="noStrike">
                <a:solidFill>
                  <a:srgbClr val="FACF34"/>
                </a:solidFill>
                <a:latin typeface="Bebas Neue"/>
                <a:ea typeface="Bebas Neue"/>
                <a:cs typeface="Bebas Neue"/>
                <a:sym typeface="Bebas Neue"/>
              </a:rPr>
              <a:t>Animations</a:t>
            </a:r>
          </a:p>
        </p:txBody>
      </p:sp>
      <p:sp>
        <p:nvSpPr>
          <p:cNvPr id="17" name="TextBox 17"/>
          <p:cNvSpPr txBox="1"/>
          <p:nvPr/>
        </p:nvSpPr>
        <p:spPr>
          <a:xfrm rot="-5400000">
            <a:off x="-543422" y="4837156"/>
            <a:ext cx="6876783" cy="1245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945"/>
              </a:lnSpc>
              <a:spcBef>
                <a:spcPct val="0"/>
              </a:spcBef>
            </a:pPr>
            <a:r>
              <a:rPr lang="en-US" sz="7770">
                <a:solidFill>
                  <a:srgbClr val="9BCAED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icubik"/>
                <a:ea typeface="Bicubik"/>
                <a:cs typeface="Bicubik"/>
                <a:sym typeface="Bicubik"/>
              </a:rPr>
              <a:t>Animations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747111" y="1895787"/>
            <a:ext cx="8793779" cy="567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8"/>
              </a:lnSpc>
            </a:pPr>
            <a:r>
              <a:rPr lang="en-US" sz="3283" b="1" u="sng">
                <a:solidFill>
                  <a:srgbClr val="FACE35"/>
                </a:solidFill>
                <a:latin typeface="Telegraf Bold"/>
                <a:ea typeface="Telegraf Bold"/>
                <a:cs typeface="Telegraf Bold"/>
                <a:sym typeface="Telegraf Bold"/>
              </a:rPr>
              <a:t>Rayleigh-Bénard Convection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747783" y="8907142"/>
            <a:ext cx="8617290" cy="372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865"/>
              </a:lnSpc>
              <a:spcBef>
                <a:spcPct val="0"/>
              </a:spcBef>
            </a:pPr>
            <a:r>
              <a:rPr lang="en-US" sz="2046">
                <a:solidFill>
                  <a:srgbClr val="FFFFFF"/>
                </a:solidFill>
                <a:latin typeface="Telegraf"/>
                <a:ea typeface="Telegraf"/>
                <a:cs typeface="Telegraf"/>
                <a:sym typeface="Telegraf"/>
              </a:rPr>
              <a:t>0.75x speed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5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6243859" y="-456369"/>
            <a:ext cx="1144663" cy="4114800"/>
          </a:xfrm>
          <a:custGeom>
            <a:avLst/>
            <a:gdLst/>
            <a:ahLst/>
            <a:cxnLst/>
            <a:rect l="l" t="t" r="r" b="b"/>
            <a:pathLst>
              <a:path w="1144663" h="4114800">
                <a:moveTo>
                  <a:pt x="0" y="0"/>
                </a:moveTo>
                <a:lnTo>
                  <a:pt x="1144663" y="0"/>
                </a:lnTo>
                <a:lnTo>
                  <a:pt x="114466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714627" y="1149696"/>
            <a:ext cx="10858746" cy="8325509"/>
            <a:chOff x="0" y="-47625"/>
            <a:chExt cx="1277874" cy="97975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7874" cy="932134"/>
            </a:xfrm>
            <a:custGeom>
              <a:avLst/>
              <a:gdLst/>
              <a:ahLst/>
              <a:cxnLst/>
              <a:rect l="l" t="t" r="r" b="b"/>
              <a:pathLst>
                <a:path w="1277874" h="932134">
                  <a:moveTo>
                    <a:pt x="8556" y="0"/>
                  </a:moveTo>
                  <a:lnTo>
                    <a:pt x="1269318" y="0"/>
                  </a:lnTo>
                  <a:cubicBezTo>
                    <a:pt x="1271587" y="0"/>
                    <a:pt x="1273763" y="901"/>
                    <a:pt x="1275368" y="2506"/>
                  </a:cubicBezTo>
                  <a:cubicBezTo>
                    <a:pt x="1276972" y="4110"/>
                    <a:pt x="1277874" y="6287"/>
                    <a:pt x="1277874" y="8556"/>
                  </a:cubicBezTo>
                  <a:lnTo>
                    <a:pt x="1277874" y="923578"/>
                  </a:lnTo>
                  <a:cubicBezTo>
                    <a:pt x="1277874" y="925847"/>
                    <a:pt x="1276972" y="928023"/>
                    <a:pt x="1275368" y="929628"/>
                  </a:cubicBezTo>
                  <a:cubicBezTo>
                    <a:pt x="1273763" y="931232"/>
                    <a:pt x="1271587" y="932134"/>
                    <a:pt x="1269318" y="932134"/>
                  </a:cubicBezTo>
                  <a:lnTo>
                    <a:pt x="8556" y="932134"/>
                  </a:lnTo>
                  <a:cubicBezTo>
                    <a:pt x="6287" y="932134"/>
                    <a:pt x="4110" y="931232"/>
                    <a:pt x="2506" y="929628"/>
                  </a:cubicBezTo>
                  <a:cubicBezTo>
                    <a:pt x="901" y="928023"/>
                    <a:pt x="0" y="925847"/>
                    <a:pt x="0" y="923578"/>
                  </a:cubicBezTo>
                  <a:lnTo>
                    <a:pt x="0" y="8556"/>
                  </a:lnTo>
                  <a:cubicBezTo>
                    <a:pt x="0" y="6287"/>
                    <a:pt x="901" y="4110"/>
                    <a:pt x="2506" y="2506"/>
                  </a:cubicBezTo>
                  <a:cubicBezTo>
                    <a:pt x="4110" y="901"/>
                    <a:pt x="6287" y="0"/>
                    <a:pt x="8556" y="0"/>
                  </a:cubicBezTo>
                  <a:close/>
                </a:path>
              </a:pathLst>
            </a:custGeom>
            <a:solidFill>
              <a:srgbClr val="7B96A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277874" cy="979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 rot="-5400000">
            <a:off x="-543422" y="4837156"/>
            <a:ext cx="6876783" cy="1245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945"/>
              </a:lnSpc>
              <a:spcBef>
                <a:spcPct val="0"/>
              </a:spcBef>
            </a:pPr>
            <a:r>
              <a:rPr lang="en-US" sz="7770">
                <a:solidFill>
                  <a:srgbClr val="9BCAED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icubik"/>
                <a:ea typeface="Bicubik"/>
                <a:cs typeface="Bicubik"/>
                <a:sym typeface="Bicubik"/>
              </a:rPr>
              <a:t>Animations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928307" y="-201006"/>
            <a:ext cx="12431385" cy="1298998"/>
            <a:chOff x="0" y="-38100"/>
            <a:chExt cx="1752272" cy="18310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52272" cy="145001"/>
            </a:xfrm>
            <a:custGeom>
              <a:avLst/>
              <a:gdLst/>
              <a:ahLst/>
              <a:cxnLst/>
              <a:rect l="l" t="t" r="r" b="b"/>
              <a:pathLst>
                <a:path w="1752272" h="145001">
                  <a:moveTo>
                    <a:pt x="18683" y="0"/>
                  </a:moveTo>
                  <a:lnTo>
                    <a:pt x="1733589" y="0"/>
                  </a:lnTo>
                  <a:cubicBezTo>
                    <a:pt x="1738544" y="0"/>
                    <a:pt x="1743296" y="1968"/>
                    <a:pt x="1746800" y="5472"/>
                  </a:cubicBezTo>
                  <a:cubicBezTo>
                    <a:pt x="1750304" y="8976"/>
                    <a:pt x="1752272" y="13728"/>
                    <a:pt x="1752272" y="18683"/>
                  </a:cubicBezTo>
                  <a:lnTo>
                    <a:pt x="1752272" y="126318"/>
                  </a:lnTo>
                  <a:cubicBezTo>
                    <a:pt x="1752272" y="131273"/>
                    <a:pt x="1750304" y="136025"/>
                    <a:pt x="1746800" y="139529"/>
                  </a:cubicBezTo>
                  <a:cubicBezTo>
                    <a:pt x="1743296" y="143033"/>
                    <a:pt x="1738544" y="145001"/>
                    <a:pt x="1733589" y="145001"/>
                  </a:cubicBezTo>
                  <a:lnTo>
                    <a:pt x="18683" y="145001"/>
                  </a:lnTo>
                  <a:cubicBezTo>
                    <a:pt x="13728" y="145001"/>
                    <a:pt x="8976" y="143033"/>
                    <a:pt x="5472" y="139529"/>
                  </a:cubicBezTo>
                  <a:cubicBezTo>
                    <a:pt x="1968" y="136025"/>
                    <a:pt x="0" y="131273"/>
                    <a:pt x="0" y="126318"/>
                  </a:cubicBezTo>
                  <a:lnTo>
                    <a:pt x="0" y="18683"/>
                  </a:lnTo>
                  <a:cubicBezTo>
                    <a:pt x="0" y="13728"/>
                    <a:pt x="1968" y="8976"/>
                    <a:pt x="5472" y="5472"/>
                  </a:cubicBezTo>
                  <a:cubicBezTo>
                    <a:pt x="8976" y="1968"/>
                    <a:pt x="13728" y="0"/>
                    <a:pt x="18683" y="0"/>
                  </a:cubicBezTo>
                  <a:close/>
                </a:path>
              </a:pathLst>
            </a:custGeom>
            <a:solidFill>
              <a:srgbClr val="7B96AB"/>
            </a:solidFill>
            <a:ln w="38100" cap="rnd">
              <a:solidFill>
                <a:srgbClr val="1B4E74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752272" cy="183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4242418" y="399120"/>
            <a:ext cx="362519" cy="349995"/>
          </a:xfrm>
          <a:custGeom>
            <a:avLst/>
            <a:gdLst/>
            <a:ahLst/>
            <a:cxnLst/>
            <a:rect l="l" t="t" r="r" b="b"/>
            <a:pathLst>
              <a:path w="362519" h="349995">
                <a:moveTo>
                  <a:pt x="0" y="0"/>
                </a:moveTo>
                <a:lnTo>
                  <a:pt x="362518" y="0"/>
                </a:lnTo>
                <a:lnTo>
                  <a:pt x="362518" y="349995"/>
                </a:lnTo>
                <a:lnTo>
                  <a:pt x="0" y="3499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3683064" y="399120"/>
            <a:ext cx="362519" cy="349995"/>
          </a:xfrm>
          <a:custGeom>
            <a:avLst/>
            <a:gdLst/>
            <a:ahLst/>
            <a:cxnLst/>
            <a:rect l="l" t="t" r="r" b="b"/>
            <a:pathLst>
              <a:path w="362519" h="349995">
                <a:moveTo>
                  <a:pt x="0" y="0"/>
                </a:moveTo>
                <a:lnTo>
                  <a:pt x="362518" y="0"/>
                </a:lnTo>
                <a:lnTo>
                  <a:pt x="362518" y="349995"/>
                </a:lnTo>
                <a:lnTo>
                  <a:pt x="0" y="3499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5400000">
            <a:off x="666391" y="7417805"/>
            <a:ext cx="1144663" cy="4114800"/>
          </a:xfrm>
          <a:custGeom>
            <a:avLst/>
            <a:gdLst/>
            <a:ahLst/>
            <a:cxnLst/>
            <a:rect l="l" t="t" r="r" b="b"/>
            <a:pathLst>
              <a:path w="1144663" h="4114800">
                <a:moveTo>
                  <a:pt x="0" y="0"/>
                </a:moveTo>
                <a:lnTo>
                  <a:pt x="1144663" y="0"/>
                </a:lnTo>
                <a:lnTo>
                  <a:pt x="114466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4" name="Picture 1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 l="3374" r="3374"/>
          <a:stretch>
            <a:fillRect/>
          </a:stretch>
        </p:blipFill>
        <p:spPr>
          <a:xfrm>
            <a:off x="4423677" y="2606722"/>
            <a:ext cx="9516317" cy="6208462"/>
          </a:xfrm>
          <a:prstGeom prst="rect">
            <a:avLst/>
          </a:prstGeom>
          <a:ln w="38100" cap="sq">
            <a:solidFill>
              <a:srgbClr val="1B4E74"/>
            </a:solidFill>
            <a:prstDash val="solid"/>
          </a:ln>
        </p:spPr>
      </p:pic>
      <p:sp>
        <p:nvSpPr>
          <p:cNvPr id="15" name="TextBox 15"/>
          <p:cNvSpPr txBox="1"/>
          <p:nvPr/>
        </p:nvSpPr>
        <p:spPr>
          <a:xfrm>
            <a:off x="5689089" y="385895"/>
            <a:ext cx="1328280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1B4E74"/>
                </a:solidFill>
                <a:latin typeface="Bebas Neue"/>
                <a:ea typeface="Bebas Neue"/>
                <a:cs typeface="Bebas Neue"/>
                <a:sym typeface="Bebas Neue"/>
              </a:rPr>
              <a:t>Introduction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227043" y="385895"/>
            <a:ext cx="1713626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79"/>
              </a:lnSpc>
              <a:spcBef>
                <a:spcPct val="0"/>
              </a:spcBef>
            </a:pPr>
            <a:r>
              <a:rPr lang="en-US" sz="2199" u="none" strike="noStrike">
                <a:solidFill>
                  <a:srgbClr val="1B4E74"/>
                </a:solidFill>
                <a:latin typeface="Bebas Neue"/>
                <a:ea typeface="Bebas Neue"/>
                <a:cs typeface="Bebas Neue"/>
                <a:sym typeface="Bebas Neue"/>
              </a:rPr>
              <a:t>Theory &amp; Methods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150344" y="385895"/>
            <a:ext cx="1323045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79"/>
              </a:lnSpc>
              <a:spcBef>
                <a:spcPct val="0"/>
              </a:spcBef>
            </a:pPr>
            <a:r>
              <a:rPr lang="en-US" sz="2199" u="none" strike="noStrike">
                <a:solidFill>
                  <a:srgbClr val="FACF34"/>
                </a:solidFill>
                <a:latin typeface="Bebas Neue"/>
                <a:ea typeface="Bebas Neue"/>
                <a:cs typeface="Bebas Neue"/>
                <a:sym typeface="Bebas Neue"/>
              </a:rPr>
              <a:t>Animations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747111" y="1895787"/>
            <a:ext cx="8793779" cy="567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8"/>
              </a:lnSpc>
            </a:pPr>
            <a:r>
              <a:rPr lang="en-US" sz="3283" b="1" u="sng">
                <a:solidFill>
                  <a:srgbClr val="FACE35"/>
                </a:solidFill>
                <a:latin typeface="Telegraf Bold"/>
                <a:ea typeface="Telegraf Bold"/>
                <a:cs typeface="Telegraf Bold"/>
                <a:sym typeface="Telegraf Bold"/>
              </a:rPr>
              <a:t>Kelvin-Helmholtz Instability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560217" y="8972261"/>
            <a:ext cx="7167565" cy="346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865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Telegraf"/>
                <a:ea typeface="Telegraf"/>
                <a:cs typeface="Telegraf"/>
                <a:sym typeface="Telegraf"/>
              </a:rPr>
              <a:t>Evolution of vorticity field over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228</Words>
  <Application>Microsoft Macintosh PowerPoint</Application>
  <PresentationFormat>Custom</PresentationFormat>
  <Paragraphs>46</Paragraphs>
  <Slides>5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Telegraf Bold</vt:lpstr>
      <vt:lpstr>Aptos</vt:lpstr>
      <vt:lpstr>Calibri</vt:lpstr>
      <vt:lpstr>Telegraf</vt:lpstr>
      <vt:lpstr>Bicubik</vt:lpstr>
      <vt:lpstr>Bebas Neue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presentations</dc:title>
  <cp:lastModifiedBy>Jeslyn Liu</cp:lastModifiedBy>
  <cp:revision>1</cp:revision>
  <dcterms:created xsi:type="dcterms:W3CDTF">2006-08-16T00:00:00Z</dcterms:created>
  <dcterms:modified xsi:type="dcterms:W3CDTF">2025-12-04T21:01:17Z</dcterms:modified>
  <dc:identifier>DAG6e2UsxEQ</dc:identifier>
</cp:coreProperties>
</file>