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9_963D08A1.xml" ContentType="application/vnd.ms-powerpoint.comment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</p:sldMasterIdLst>
  <p:notesMasterIdLst>
    <p:notesMasterId r:id="rId8"/>
  </p:notesMasterIdLst>
  <p:handoutMasterIdLst>
    <p:handoutMasterId r:id="rId9"/>
  </p:handoutMasterIdLst>
  <p:sldIdLst>
    <p:sldId id="336" r:id="rId5"/>
    <p:sldId id="345" r:id="rId6"/>
    <p:sldId id="34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9F7758F1-28E5-2944-B081-DAFF9C84AC60}" name="Jaehyun Lim" initials="JL" userId="ffad41385012baa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EB371-E1D3-4F34-9CB4-727BEFC1BBCE}" v="286" dt="2025-12-02T08:34:59.817"/>
    <p1510:client id="{B95F6B31-CF9C-4450-A1D4-AF4AC7F9F8BF}" v="4" dt="2025-12-02T10:49:14.416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84967" autoAdjust="0"/>
  </p:normalViewPr>
  <p:slideViewPr>
    <p:cSldViewPr snapToGrid="0">
      <p:cViewPr varScale="1">
        <p:scale>
          <a:sx n="81" d="100"/>
          <a:sy n="81" d="100"/>
        </p:scale>
        <p:origin x="66" y="504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Lim" userId="de1741624643c6b4" providerId="LiveId" clId="{5B6650D2-3957-4C36-9B73-A7A7150E216A}"/>
    <pc:docChg chg="custSel modSld">
      <pc:chgData name="Jay Lim" userId="de1741624643c6b4" providerId="LiveId" clId="{5B6650D2-3957-4C36-9B73-A7A7150E216A}" dt="2025-12-02T23:47:40.137" v="15" actId="27636"/>
      <pc:docMkLst>
        <pc:docMk/>
      </pc:docMkLst>
      <pc:sldChg chg="addSp modSp mod">
        <pc:chgData name="Jay Lim" userId="de1741624643c6b4" providerId="LiveId" clId="{5B6650D2-3957-4C36-9B73-A7A7150E216A}" dt="2025-12-02T10:49:20.603" v="8" actId="1076"/>
        <pc:sldMkLst>
          <pc:docMk/>
          <pc:sldMk cId="3749168723" sldId="336"/>
        </pc:sldMkLst>
        <pc:spChg chg="mod">
          <ac:chgData name="Jay Lim" userId="de1741624643c6b4" providerId="LiveId" clId="{5B6650D2-3957-4C36-9B73-A7A7150E216A}" dt="2025-12-02T10:49:20.603" v="8" actId="1076"/>
          <ac:spMkLst>
            <pc:docMk/>
            <pc:sldMk cId="3749168723" sldId="336"/>
            <ac:spMk id="4" creationId="{95698432-2D58-D940-A0AE-7748E2A4879B}"/>
          </ac:spMkLst>
        </pc:spChg>
        <pc:spChg chg="mod">
          <ac:chgData name="Jay Lim" userId="de1741624643c6b4" providerId="LiveId" clId="{5B6650D2-3957-4C36-9B73-A7A7150E216A}" dt="2025-12-02T10:49:17.137" v="7" actId="1076"/>
          <ac:spMkLst>
            <pc:docMk/>
            <pc:sldMk cId="3749168723" sldId="336"/>
            <ac:spMk id="7" creationId="{4C780BDD-62B7-3E51-C2DE-09259F62CC03}"/>
          </ac:spMkLst>
        </pc:spChg>
        <pc:picChg chg="add mod">
          <ac:chgData name="Jay Lim" userId="de1741624643c6b4" providerId="LiveId" clId="{5B6650D2-3957-4C36-9B73-A7A7150E216A}" dt="2025-12-02T10:49:14.416" v="5" actId="1076"/>
          <ac:picMkLst>
            <pc:docMk/>
            <pc:sldMk cId="3749168723" sldId="336"/>
            <ac:picMk id="1026" creationId="{EEB3C3AA-6BF7-6823-F25E-063A5340B085}"/>
          </ac:picMkLst>
        </pc:picChg>
      </pc:sldChg>
      <pc:sldChg chg="modSp mod">
        <pc:chgData name="Jay Lim" userId="de1741624643c6b4" providerId="LiveId" clId="{5B6650D2-3957-4C36-9B73-A7A7150E216A}" dt="2025-12-02T23:47:40.137" v="15" actId="27636"/>
        <pc:sldMkLst>
          <pc:docMk/>
          <pc:sldMk cId="2520582305" sldId="345"/>
        </pc:sldMkLst>
        <pc:spChg chg="mod">
          <ac:chgData name="Jay Lim" userId="de1741624643c6b4" providerId="LiveId" clId="{5B6650D2-3957-4C36-9B73-A7A7150E216A}" dt="2025-12-02T23:47:36.913" v="13" actId="1076"/>
          <ac:spMkLst>
            <pc:docMk/>
            <pc:sldMk cId="2520582305" sldId="345"/>
            <ac:spMk id="3" creationId="{C6F96B87-D9C2-7419-35AD-B8543DC36907}"/>
          </ac:spMkLst>
        </pc:spChg>
        <pc:spChg chg="mod">
          <ac:chgData name="Jay Lim" userId="de1741624643c6b4" providerId="LiveId" clId="{5B6650D2-3957-4C36-9B73-A7A7150E216A}" dt="2025-12-02T23:47:40.137" v="15" actId="27636"/>
          <ac:spMkLst>
            <pc:docMk/>
            <pc:sldMk cId="2520582305" sldId="345"/>
            <ac:spMk id="19" creationId="{21B3D251-DB64-004C-037F-D67DCE904FBB}"/>
          </ac:spMkLst>
        </pc:spChg>
      </pc:sldChg>
    </pc:docChg>
  </pc:docChgLst>
</pc:chgInfo>
</file>

<file path=ppt/comments/modernComment_159_963D08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682174-AF21-41E7-B11C-4C0B9D6A7D9B}" authorId="{9F7758F1-28E5-2944-B081-DAFF9C84AC60}" created="2025-12-02T07:31:24.258">
    <pc:sldMkLst xmlns:pc="http://schemas.microsoft.com/office/powerpoint/2013/main/command">
      <pc:docMk/>
      <pc:sldMk cId="2520582305" sldId="345"/>
    </pc:sldMkLst>
    <p188:txBody>
      <a:bodyPr/>
      <a:lstStyle/>
      <a:p>
        <a:r>
          <a:rPr lang="en-US"/>
          <a:t>Smaller dt (e.g., 0.01): More accurate physics, slower motion, smoother collisions, but needs more frames for same action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12/2/2025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12/2/2025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4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3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59" y="640080"/>
            <a:ext cx="4815836" cy="210312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83E8BD-29F0-8F9F-FC7D-73F8067BCD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983CA3-739C-6C20-AFE0-0997370354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31427" y="640080"/>
            <a:ext cx="5122889" cy="210312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tx1"/>
                </a:solidFill>
              </a:defRPr>
            </a:lvl1pPr>
            <a:lvl2pPr marL="228600"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 marL="457200"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685800">
              <a:lnSpc>
                <a:spcPct val="100000"/>
              </a:lnSpc>
              <a:defRPr sz="1200">
                <a:solidFill>
                  <a:schemeClr val="tx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9F29C-BBE9-AFB4-AFC6-30BCA4EB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4D286-C480-B4CF-4406-CACC323F9F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80160" y="3017520"/>
            <a:ext cx="10374152" cy="320886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BEE2817-4518-D59A-BD13-29A3D4FE64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539516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37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699" cy="1280160"/>
          </a:xfrm>
        </p:spPr>
        <p:txBody>
          <a:bodyPr lIns="0" tIns="0" rIns="0" bIns="0" anchor="b" anchorCtr="0"/>
          <a:lstStyle>
            <a:lvl1pPr>
              <a:defRPr sz="40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6B8DF0-B7E6-5032-C3C7-E457E793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0160" y="2103119"/>
            <a:ext cx="10087699" cy="41148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5F4D40-ADE4-5EEB-436C-8563A49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6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2B208-F5B9-0151-C982-A389CB0B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EA6CA-DE1E-18ED-E69E-54A1372F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73C81-5E94-41F6-CE15-3B4763B3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5B5C-F994-9D57-3118-919EE90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544" y="614202"/>
            <a:ext cx="5918072" cy="2276856"/>
          </a:xfrm>
        </p:spPr>
        <p:txBody>
          <a:bodyPr lIns="0" tIns="0" rIns="0" bIns="0" anchor="b"/>
          <a:lstStyle>
            <a:lvl1pPr algn="r">
              <a:lnSpc>
                <a:spcPts val="4000"/>
              </a:lnSpc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738AB3-8054-6E21-C34C-36AF3A31AC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160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1B85-4BEF-C1C1-5619-B82E9E44A9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6548" y="3161752"/>
            <a:ext cx="5918068" cy="3144965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3pPr>
            <a:lvl4pPr marL="13716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52402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872E9-2F0D-2FEB-0974-F0BBBC5E03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238999" y="6356350"/>
            <a:ext cx="37956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12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0" cy="1280160"/>
          </a:xfrm>
        </p:spPr>
        <p:txBody>
          <a:bodyPr lIns="0" tIns="0" rIns="0" bIns="0" anchor="b" anchorCtr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2376"/>
            <a:ext cx="520991" cy="517379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615" y="895646"/>
            <a:ext cx="1956925" cy="195692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2194560"/>
            <a:ext cx="7498080" cy="4023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defRPr sz="1600"/>
            </a:lvl2pPr>
            <a:lvl3pPr marL="457200">
              <a:defRPr sz="1400"/>
            </a:lvl3pPr>
            <a:lvl4pPr marL="685800">
              <a:defRPr sz="12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B5E78-A531-681D-1312-F21B52D0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0685" y="620661"/>
            <a:ext cx="403448" cy="381782"/>
            <a:chOff x="10969280" y="1780012"/>
            <a:chExt cx="403448" cy="381782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AAD06B87-D9B2-4F94-B734-A8F039A20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81590" y="2070656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BB13A13C-36EA-4B13-9175-C5FE95B34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69280" y="178001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189CAD3-7011-6481-11F8-05B5CB106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CB27F-7A56-A747-A4D6-5627C246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3383280"/>
            <a:ext cx="10302240" cy="1852046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966886"/>
            <a:ext cx="10302237" cy="397191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97692" y="62029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12362-D30D-7B0B-BA94-0993B1EB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2775857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2" cy="1280160"/>
          </a:xfrm>
        </p:spPr>
        <p:txBody>
          <a:bodyPr lIns="0" tIns="0" rIns="0" bIns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91A5DB-A2CA-1D70-9A06-3869A288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2327440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23402" y="2327441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6A69CF-70D6-AB12-CD8B-FD75B7E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EFE408-BFE1-16DC-F7C6-47F55C171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992" y="0"/>
            <a:ext cx="5779008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72" y="685800"/>
            <a:ext cx="4754880" cy="567055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C0ED5DD-6381-0FFD-7B45-D21179A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42E432-AE48-385B-DEA1-32129394CE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526" y="1533524"/>
            <a:ext cx="4663440" cy="1895475"/>
          </a:xfrm>
        </p:spPr>
        <p:txBody>
          <a:bodyPr lIns="0" tIns="0" rIns="0" bIns="0" anchor="t" anchorCtr="0">
            <a:noAutofit/>
          </a:bodyPr>
          <a:lstStyle>
            <a:lvl1pPr marL="342900" indent="-512064">
              <a:spcBef>
                <a:spcPts val="1000"/>
              </a:spcBef>
              <a:buFont typeface="+mj-lt"/>
              <a:buAutoNum type="arabicPeriod"/>
              <a:defRPr sz="1800"/>
            </a:lvl1pPr>
            <a:lvl2pPr marL="1028700" indent="-342900">
              <a:spcBef>
                <a:spcPts val="1200"/>
              </a:spcBef>
              <a:buFont typeface="+mj-lt"/>
              <a:buAutoNum type="alphaLcPeriod"/>
              <a:defRPr sz="1800"/>
            </a:lvl2pPr>
            <a:lvl3pPr marL="1257300" indent="-342900">
              <a:spcBef>
                <a:spcPts val="1200"/>
              </a:spcBef>
              <a:buFont typeface="+mj-lt"/>
              <a:buAutoNum type="arabicParenR"/>
              <a:defRPr sz="1800"/>
            </a:lvl3pPr>
            <a:lvl4pPr marL="1714500" indent="-342900">
              <a:spcBef>
                <a:spcPts val="1200"/>
              </a:spcBef>
              <a:buFont typeface="+mj-lt"/>
              <a:buAutoNum type="alphaLcParenR"/>
              <a:defRPr sz="1800"/>
            </a:lvl4pPr>
            <a:lvl5pPr marL="2228850" indent="-400050">
              <a:spcBef>
                <a:spcPts val="12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F111B2E-0535-57E2-FE92-620F9307A9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0160" y="3482974"/>
            <a:ext cx="4663440" cy="119003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spcBef>
                <a:spcPts val="1200"/>
              </a:spcBef>
              <a:buNone/>
              <a:defRPr sz="1600"/>
            </a:lvl2pPr>
            <a:lvl3pPr marL="914400" indent="0">
              <a:spcBef>
                <a:spcPts val="1200"/>
              </a:spcBef>
              <a:buNone/>
              <a:defRPr sz="1400"/>
            </a:lvl3pPr>
            <a:lvl4pPr marL="1371600" indent="0">
              <a:spcBef>
                <a:spcPts val="1200"/>
              </a:spcBef>
              <a:buNone/>
              <a:defRPr sz="1200"/>
            </a:lvl4pPr>
            <a:lvl5pPr marL="1828800" indent="0"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80160" y="4692058"/>
            <a:ext cx="4663440" cy="1584918"/>
          </a:xfrm>
        </p:spPr>
        <p:txBody>
          <a:bodyPr lIns="0" tIns="0" rIns="0" bIns="0" anchor="t" anchorCtr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4C23E1A-9E5E-DA12-8E11-83F4867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E6E42-6A8F-C459-87EE-E2A5BAFA8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1"/>
            <a:ext cx="9918405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394" y="1825625"/>
            <a:ext cx="9918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121" y="726630"/>
            <a:ext cx="520991" cy="5173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800" b="1" i="0" cap="all" spc="100" baseline="0"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1C86-6A9C-D287-D381-5634A69BF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5394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8477-3F24-EDCB-C8AC-843363639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8" r:id="rId3"/>
    <p:sldLayoutId id="2147483729" r:id="rId4"/>
    <p:sldLayoutId id="2147483710" r:id="rId5"/>
    <p:sldLayoutId id="2147483727" r:id="rId6"/>
    <p:sldLayoutId id="2147483701" r:id="rId7"/>
    <p:sldLayoutId id="2147483721" r:id="rId8"/>
    <p:sldLayoutId id="2147483720" r:id="rId9"/>
    <p:sldLayoutId id="2147483730" r:id="rId10"/>
    <p:sldLayoutId id="2147483722" r:id="rId11"/>
    <p:sldLayoutId id="2147483698" r:id="rId12"/>
    <p:sldLayoutId id="2147483732" r:id="rId13"/>
    <p:sldLayoutId id="2147483702" r:id="rId14"/>
    <p:sldLayoutId id="2147483703" r:id="rId15"/>
  </p:sldLayoutIdLst>
  <p:hf sldNum="0"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9_963D08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698432-2D58-D940-A0AE-7748E2A4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20" y="443564"/>
            <a:ext cx="8178801" cy="1852046"/>
          </a:xfrm>
        </p:spPr>
        <p:txBody>
          <a:bodyPr/>
          <a:lstStyle/>
          <a:p>
            <a:r>
              <a:rPr lang="en-US" dirty="0"/>
              <a:t>Star (Particle)</a:t>
            </a:r>
            <a:br>
              <a:rPr lang="en-US" dirty="0"/>
            </a:br>
            <a:r>
              <a:rPr lang="en-US" dirty="0"/>
              <a:t>Collision Simulator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780BDD-62B7-3E51-C2DE-09259F62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238" y="2929111"/>
            <a:ext cx="2915921" cy="3971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By: Jaehyun (Jay) Lim</a:t>
            </a:r>
          </a:p>
        </p:txBody>
      </p:sp>
      <p:pic>
        <p:nvPicPr>
          <p:cNvPr id="1026" name="Picture 2" descr="LIGO detects its second neutron star collision, but gains few clues">
            <a:extLst>
              <a:ext uri="{FF2B5EF4-FFF2-40B4-BE49-F238E27FC236}">
                <a16:creationId xmlns:a16="http://schemas.microsoft.com/office/drawing/2014/main" id="{EEB3C3AA-6BF7-6823-F25E-063A5340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20" y="2929111"/>
            <a:ext cx="6399971" cy="360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6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B8245B-90F5-42D5-BB2F-B23140DB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44" y="-297815"/>
            <a:ext cx="4815836" cy="2103120"/>
          </a:xfrm>
        </p:spPr>
        <p:txBody>
          <a:bodyPr/>
          <a:lstStyle/>
          <a:p>
            <a:r>
              <a:rPr lang="en-US" dirty="0"/>
              <a:t>Description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96B87-D9C2-7419-35AD-B8543DC36907}"/>
                  </a:ext>
                </a:extLst>
              </p:cNvPr>
              <p:cNvSpPr>
                <a:spLocks noGrp="1"/>
              </p:cNvSpPr>
              <p:nvPr>
                <p:ph idx="21"/>
              </p:nvPr>
            </p:nvSpPr>
            <p:spPr>
              <a:xfrm>
                <a:off x="1023963" y="1392621"/>
                <a:ext cx="5387347" cy="1617361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b="1" dirty="0"/>
                  <a:t>Star Basics (N-Body ODEs):</a:t>
                </a:r>
                <a:br>
                  <a:rPr lang="en-US" dirty="0"/>
                </a:br>
                <a:r>
                  <a:rPr lang="en-US" dirty="0"/>
                  <a:t>– Insert any number of stars with choice of frames</a:t>
                </a:r>
                <a:br>
                  <a:rPr lang="en-US" dirty="0"/>
                </a:br>
                <a:r>
                  <a:rPr lang="en-US" dirty="0"/>
                  <a:t>– Gravity: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dirty="0"/>
                  <a:t>, </a:t>
                </a:r>
                <a:r>
                  <a:rPr lang="en-US" dirty="0"/>
                  <a:t>integrated with </a:t>
                </a:r>
                <a:r>
                  <a:rPr lang="el-GR" dirty="0"/>
                  <a:t>Δ</a:t>
                </a:r>
                <a:r>
                  <a:rPr lang="en-US" dirty="0"/>
                  <a:t>t = 0.08, smaller for smoother visual</a:t>
                </a:r>
                <a:br>
                  <a:rPr lang="en-US" dirty="0"/>
                </a:br>
                <a:r>
                  <a:rPr lang="en-US" dirty="0"/>
                  <a:t>– Orbits initialized perpendicular to radial separation creating spiral collisions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Output:</a:t>
                </a:r>
                <a:r>
                  <a:rPr lang="en-US" dirty="0"/>
                  <a:t> MP4 with </a:t>
                </a:r>
                <a:r>
                  <a:rPr lang="en-US" dirty="0" err="1"/>
                  <a:t>FFMpegWriter</a:t>
                </a:r>
                <a:r>
                  <a:rPr lang="en-US" dirty="0"/>
                  <a:t> + live overlay of frame/particle counts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96B87-D9C2-7419-35AD-B8543DC369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21"/>
              </p:nvPr>
            </p:nvSpPr>
            <p:spPr>
              <a:xfrm>
                <a:off x="1023963" y="1392621"/>
                <a:ext cx="5387347" cy="161736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5FBDB38-8CC1-F9A4-32A1-29DF7407225D}"/>
              </a:ext>
            </a:extLst>
          </p:cNvPr>
          <p:cNvSpPr txBox="1"/>
          <p:nvPr/>
        </p:nvSpPr>
        <p:spPr>
          <a:xfrm>
            <a:off x="4973320" y="29208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i="1" dirty="0"/>
              <a:t>Goal: </a:t>
            </a:r>
            <a:r>
              <a:rPr lang="en-US" dirty="0"/>
              <a:t>Simulate multi-star particle gravitational collisions using a combination of ODE &amp; PDE to create a physics engine modeling core dynamics.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3FA46E-234A-D548-AF33-1A46A247B54C}"/>
              </a:ext>
            </a:extLst>
          </p:cNvPr>
          <p:cNvSpPr txBox="1">
            <a:spLocks/>
          </p:cNvSpPr>
          <p:nvPr/>
        </p:nvSpPr>
        <p:spPr>
          <a:xfrm>
            <a:off x="6397997" y="1392621"/>
            <a:ext cx="5704665" cy="1717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Collision &amp; Explosion Mechanics:</a:t>
            </a:r>
          </a:p>
          <a:p>
            <a:pPr marL="0" indent="0">
              <a:buNone/>
            </a:pPr>
            <a:r>
              <a:rPr lang="en-US" b="1" dirty="0"/>
              <a:t>• Core distance &lt; 20 units: </a:t>
            </a:r>
            <a:r>
              <a:rPr lang="en-US" dirty="0"/>
              <a:t>turbulence increase and heating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• Distance &lt; 10 units: </a:t>
            </a:r>
            <a:r>
              <a:rPr lang="en-US" dirty="0"/>
              <a:t>explosive force constant multiplied to each particle’s </a:t>
            </a:r>
            <a:r>
              <a:rPr lang="en-US" dirty="0" err="1"/>
              <a:t>v_x</a:t>
            </a:r>
            <a:r>
              <a:rPr lang="en-US" dirty="0"/>
              <a:t> and </a:t>
            </a:r>
            <a:r>
              <a:rPr lang="en-US" dirty="0" err="1"/>
              <a:t>v_y</a:t>
            </a:r>
            <a:r>
              <a:rPr lang="en-US" dirty="0"/>
              <a:t> through for loop and multiplication:</a:t>
            </a:r>
          </a:p>
          <a:p>
            <a:pPr marL="0" indent="0">
              <a:buNone/>
            </a:pPr>
            <a:r>
              <a:rPr lang="en-US" dirty="0"/>
              <a:t>When a particle gets very close to a star core (distance &lt; 10 units on the grid) AND a collision is happening, it experiences an outward "explosion force" (shown visually)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A45B4E-4043-8BDB-7829-393F351A0E1D}"/>
              </a:ext>
            </a:extLst>
          </p:cNvPr>
          <p:cNvSpPr txBox="1">
            <a:spLocks/>
          </p:cNvSpPr>
          <p:nvPr/>
        </p:nvSpPr>
        <p:spPr>
          <a:xfrm>
            <a:off x="1023963" y="3287124"/>
            <a:ext cx="5300017" cy="241105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Gas Particles (150 per core):</a:t>
            </a:r>
            <a:br>
              <a:rPr lang="en-US" dirty="0"/>
            </a:br>
            <a:r>
              <a:rPr lang="en-US" dirty="0"/>
              <a:t>– Gaussian radial distribution → dense core + diffusive outer layer (</a:t>
            </a:r>
            <a:r>
              <a:rPr lang="en-US" dirty="0" err="1"/>
              <a:t>np.random.randn</a:t>
            </a:r>
            <a:r>
              <a:rPr lang="en-US" dirty="0"/>
              <a:t>() then taking abs() so most particles get close to core -&gt; mimicking real stars)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dirty="0"/>
            </a:br>
            <a:r>
              <a:rPr lang="en-US" dirty="0"/>
              <a:t>– Forces: gravitational pull from cores + turbulence (experimented with small random jitter added to each particle's velocity aka way to simulate thermal motion from 0.03 to 0.15)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dirty="0"/>
            </a:br>
            <a:r>
              <a:rPr lang="en-US" dirty="0"/>
              <a:t>– Temperature model: From heat lab, followed using unitless T ≈ 30 (dim) to 100 (bright), particles showing smaller T removed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1B3D251-DB64-004C-037F-D67DCE904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7997" y="3287124"/>
                <a:ext cx="5300017" cy="26882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Thermal Field (PDE Diffusion) 150×150 energy grid evolving via: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ar-AE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ar-A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i="1">
                          <a:latin typeface="Cambria Math" panose="02040503050406030204" pitchFamily="18" charset="0"/>
                        </a:rPr>
                        <m:t>𝑘𝐸</m:t>
                      </m:r>
                    </m:oMath>
                  </m:oMathPara>
                </a14:m>
                <a:br>
                  <a:rPr lang="ar-AE" dirty="0"/>
                </a:br>
                <a:r>
                  <a:rPr lang="ar-AE" dirty="0"/>
                  <a:t>– </a:t>
                </a:r>
                <a:r>
                  <a:rPr lang="en-US" dirty="0"/>
                  <a:t> D = 1.5 diffusion coefficient</a:t>
                </a:r>
                <a:br>
                  <a:rPr lang="en-US" dirty="0"/>
                </a:br>
                <a:r>
                  <a:rPr lang="en-US" dirty="0"/>
                  <a:t> – k = 0.008 cooling rate</a:t>
                </a:r>
                <a:br>
                  <a:rPr lang="en-US" dirty="0"/>
                </a:br>
                <a:r>
                  <a:rPr lang="en-US" dirty="0"/>
                  <a:t> – Laplacian via finite differences (</a:t>
                </a:r>
                <a:r>
                  <a:rPr lang="en-US" dirty="0" err="1"/>
                  <a:t>np.roll</a:t>
                </a:r>
                <a:r>
                  <a:rPr lang="en-US" dirty="0"/>
                  <a:t> for efficiency)</a:t>
                </a:r>
                <a:br>
                  <a:rPr lang="en-US" dirty="0"/>
                </a:br>
                <a:r>
                  <a:rPr lang="en-US" dirty="0"/>
                  <a:t> – Heat from particles → glowing star structure</a:t>
                </a: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21B3D251-DB64-004C-037F-D67DCE904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997" y="3287124"/>
                <a:ext cx="5300017" cy="2688201"/>
              </a:xfrm>
              <a:prstGeom prst="rect">
                <a:avLst/>
              </a:prstGeom>
              <a:blipFill>
                <a:blip r:embed="rId5"/>
                <a:stretch>
                  <a:fillRect l="-1036" t="-3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4EA03FD-9B32-A9EB-1B82-4E4BA557BE18}"/>
              </a:ext>
            </a:extLst>
          </p:cNvPr>
          <p:cNvSpPr txBox="1">
            <a:spLocks/>
          </p:cNvSpPr>
          <p:nvPr/>
        </p:nvSpPr>
        <p:spPr>
          <a:xfrm>
            <a:off x="1023964" y="5975325"/>
            <a:ext cx="10674050" cy="484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Note: </a:t>
            </a:r>
            <a:r>
              <a:rPr lang="en-US" dirty="0"/>
              <a:t>That Laplacian formula is built directly from the standard finite-difference definition of a derivative, just applied twice . Hence, I estimated by computing average of four neighbors (since the Laplacian just tells you how different a point is from the average of its neighbors.)</a:t>
            </a:r>
          </a:p>
        </p:txBody>
      </p:sp>
    </p:spTree>
    <p:extLst>
      <p:ext uri="{BB962C8B-B14F-4D97-AF65-F5344CB8AC3E}">
        <p14:creationId xmlns:p14="http://schemas.microsoft.com/office/powerpoint/2010/main" val="25205823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D893-E98A-260A-9EC4-B9365E53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01650"/>
            <a:ext cx="1909666" cy="592358"/>
          </a:xfrm>
        </p:spPr>
        <p:txBody>
          <a:bodyPr anchor="b">
            <a:normAutofit/>
          </a:bodyPr>
          <a:lstStyle/>
          <a:p>
            <a:r>
              <a:rPr lang="en-US" dirty="0"/>
              <a:t>Visual</a:t>
            </a:r>
          </a:p>
        </p:txBody>
      </p:sp>
      <p:pic>
        <p:nvPicPr>
          <p:cNvPr id="9" name="star_collision">
            <a:hlinkClick r:id="" action="ppaction://media"/>
            <a:extLst>
              <a:ext uri="{FF2B5EF4-FFF2-40B4-BE49-F238E27FC236}">
                <a16:creationId xmlns:a16="http://schemas.microsoft.com/office/drawing/2014/main" id="{7B9CFC73-CF5A-E5E0-6313-A2BAD8F31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0200" y="1625600"/>
            <a:ext cx="4762500" cy="3810000"/>
          </a:xfrm>
          <a:prstGeom prst="rect">
            <a:avLst/>
          </a:prstGeom>
        </p:spPr>
      </p:pic>
      <p:pic>
        <p:nvPicPr>
          <p:cNvPr id="10" name="animation">
            <a:hlinkClick r:id="" action="ppaction://media"/>
            <a:extLst>
              <a:ext uri="{FF2B5EF4-FFF2-40B4-BE49-F238E27FC236}">
                <a16:creationId xmlns:a16="http://schemas.microsoft.com/office/drawing/2014/main" id="{027BC7FE-4488-9E6F-4D65-23E2036DD2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883" y="1625600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SL_V16" id="{36B34AD0-AFC2-468E-8620-6CFD159B149F}" vid="{ACCF8893-1A0E-437D-A612-1659D305EA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E9556-96EB-43B4-8552-B18E859B65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{25A633E8-795F-4956-8BDB-7C847F78A8EF}372c19de-dfd4-4de7-9293-53c5fa2d1f7c-TF54b766f8-63ee-43b7-9d15-113a5f305028b8e3081f_win32</Template>
  <TotalTime>1568</TotalTime>
  <Words>400</Words>
  <Application>Microsoft Office PowerPoint</Application>
  <PresentationFormat>Widescreen</PresentationFormat>
  <Paragraphs>20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Cambria Math</vt:lpstr>
      <vt:lpstr>Univers</vt:lpstr>
      <vt:lpstr>GradientVTI</vt:lpstr>
      <vt:lpstr>Star (Particle) Collision Simulator</vt:lpstr>
      <vt:lpstr>Description</vt:lpstr>
      <vt:lpstr>Visual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Jaehyun Lim</dc:creator>
  <cp:lastModifiedBy>Jaehyun Lim</cp:lastModifiedBy>
  <cp:revision>2</cp:revision>
  <dcterms:created xsi:type="dcterms:W3CDTF">2025-12-01T05:36:15Z</dcterms:created>
  <dcterms:modified xsi:type="dcterms:W3CDTF">2025-12-02T23:47:42Z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