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6"/>
  </p:notesMasterIdLst>
  <p:sldIdLst>
    <p:sldId id="256" r:id="rId2"/>
    <p:sldId id="275" r:id="rId3"/>
    <p:sldId id="263" r:id="rId4"/>
    <p:sldId id="265" r:id="rId5"/>
    <p:sldId id="271" r:id="rId6"/>
    <p:sldId id="277" r:id="rId7"/>
    <p:sldId id="269" r:id="rId8"/>
    <p:sldId id="272" r:id="rId9"/>
    <p:sldId id="260" r:id="rId10"/>
    <p:sldId id="281" r:id="rId11"/>
    <p:sldId id="280" r:id="rId12"/>
    <p:sldId id="279" r:id="rId13"/>
    <p:sldId id="276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00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0AF23-5092-4F87-AC22-815687F99DFA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73991-0659-470E-9573-E29683DAB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Challenges: variation in aquatic plant colors and dark spots on plants; grayscale may</a:t>
            </a:r>
            <a:r>
              <a:rPr lang="en-US" baseline="0" dirty="0" smtClean="0"/>
              <a:t> work much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Shell is not classified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73991-0659-470E-9573-E29683DABA5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7FF0E-7D45-4FF6-8479-368A6D3BA04B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9FBA04A-C298-4158-852B-2C098BD79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1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29.png"/><Relationship Id="rId10" Type="http://schemas.openxmlformats.org/officeDocument/2006/relationships/image" Target="../media/image36.emf"/><Relationship Id="rId4" Type="http://schemas.openxmlformats.org/officeDocument/2006/relationships/image" Target="../media/image27.png"/><Relationship Id="rId9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0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28.png"/><Relationship Id="rId9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27248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vegetation coverage from field photography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3600" dirty="0" smtClean="0"/>
              <a:t>an experiment with one human subject)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00200"/>
            <a:ext cx="8077200" cy="1499616"/>
          </a:xfrm>
        </p:spPr>
        <p:txBody>
          <a:bodyPr/>
          <a:lstStyle/>
          <a:p>
            <a:r>
              <a:rPr lang="en-US" dirty="0" smtClean="0"/>
              <a:t>Iryna </a:t>
            </a:r>
            <a:r>
              <a:rPr lang="en-US" dirty="0" err="1" smtClean="0"/>
              <a:t>Dronova</a:t>
            </a:r>
            <a:r>
              <a:rPr lang="en-US" dirty="0" smtClean="0"/>
              <a:t> , ESPM</a:t>
            </a:r>
          </a:p>
          <a:p>
            <a:r>
              <a:rPr lang="en-US" dirty="0" smtClean="0"/>
              <a:t>EPS 209  / Spring 2011 Final Class Project </a:t>
            </a:r>
          </a:p>
          <a:p>
            <a:r>
              <a:rPr lang="en-US" dirty="0" smtClean="0"/>
              <a:t>UC Berkeley</a:t>
            </a:r>
            <a:endParaRPr lang="en-US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181600"/>
            <a:ext cx="1752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5181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5181600"/>
            <a:ext cx="1673352" cy="167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1848" y="5184648"/>
            <a:ext cx="1749552" cy="167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reduce </a:t>
            </a:r>
            <a:r>
              <a:rPr lang="en-US" b="1" dirty="0" smtClean="0"/>
              <a:t>sample </a:t>
            </a:r>
            <a:r>
              <a:rPr lang="en-US" b="1" dirty="0" smtClean="0"/>
              <a:t>inconsistency</a:t>
            </a:r>
          </a:p>
          <a:p>
            <a:r>
              <a:rPr lang="en-US" dirty="0" smtClean="0"/>
              <a:t>explore </a:t>
            </a:r>
            <a:r>
              <a:rPr lang="en-US" dirty="0" smtClean="0"/>
              <a:t>other classifiers; </a:t>
            </a:r>
            <a:endParaRPr lang="en-US" dirty="0" smtClean="0"/>
          </a:p>
          <a:p>
            <a:r>
              <a:rPr lang="en-US" dirty="0" smtClean="0"/>
              <a:t>t</a:t>
            </a:r>
            <a:r>
              <a:rPr lang="en-US" dirty="0" smtClean="0"/>
              <a:t>est guesses </a:t>
            </a:r>
            <a:r>
              <a:rPr lang="en-US" dirty="0" smtClean="0"/>
              <a:t>from different “experts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u</a:t>
            </a:r>
            <a:r>
              <a:rPr lang="en-US" dirty="0" smtClean="0"/>
              <a:t>se more </a:t>
            </a:r>
            <a:r>
              <a:rPr lang="en-US" dirty="0" smtClean="0"/>
              <a:t>classes and scenarios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1480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038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472440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800600"/>
            <a:ext cx="174955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EXTRA SLIDES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Aquatic vegetation: % plant cover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480" y="240030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40030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1866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2480" y="451866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648200" y="153293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Histogram equalization</a:t>
            </a:r>
          </a:p>
          <a:p>
            <a:pPr algn="ctr"/>
            <a:r>
              <a:rPr lang="en-US" b="1" dirty="0" smtClean="0">
                <a:latin typeface="Calibri" pitchFamily="34" charset="0"/>
              </a:rPr>
              <a:t> 63.9%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6211669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Filtering and morph. operations: problematic due to thin features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Other contrast enhancements: emphasize dark parts and underestimate %plant cover</a:t>
            </a:r>
          </a:p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181600" y="4038600"/>
            <a:ext cx="7649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64.0%</a:t>
            </a:r>
            <a:endParaRPr lang="en-US" b="1" dirty="0">
              <a:latin typeface="Calibri" pitchFamily="34" charset="0"/>
              <a:ea typeface="Calibri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0" y="153293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Basic grey level threshold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62.8%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2680" y="240030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3120994" y="4038600"/>
            <a:ext cx="764953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Times New Roman"/>
                <a:cs typeface="Times New Roman"/>
              </a:rPr>
              <a:t>71.4%</a:t>
            </a:r>
            <a:endParaRPr lang="en-US" b="1" dirty="0">
              <a:solidFill>
                <a:srgbClr val="FF0000"/>
              </a:solidFill>
              <a:latin typeface="Calibri" pitchFamily="34" charset="0"/>
              <a:ea typeface="Calibri"/>
              <a:cs typeface="Times New Roman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2680" y="451866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6080" y="240030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6080" y="4518660"/>
            <a:ext cx="2103120" cy="157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7320205" y="4038600"/>
            <a:ext cx="764954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Times New Roman"/>
              </a:rPr>
              <a:t>93.4%</a:t>
            </a:r>
            <a:endParaRPr lang="en-US" b="1" dirty="0">
              <a:latin typeface="Calibri" pitchFamily="34" charset="0"/>
              <a:ea typeface="Calibri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1524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Point-clicking and </a:t>
            </a:r>
            <a:r>
              <a:rPr lang="en-US" dirty="0" err="1" smtClean="0">
                <a:latin typeface="Calibri" pitchFamily="34" charset="0"/>
              </a:rPr>
              <a:t>Mahal</a:t>
            </a:r>
            <a:r>
              <a:rPr lang="en-US" dirty="0" smtClean="0">
                <a:latin typeface="Calibri" pitchFamily="34" charset="0"/>
              </a:rPr>
              <a:t>. dist. </a:t>
            </a:r>
            <a:r>
              <a:rPr lang="en-US" dirty="0" err="1" smtClean="0">
                <a:latin typeface="Calibri" pitchFamily="34" charset="0"/>
              </a:rPr>
              <a:t>classif</a:t>
            </a:r>
            <a:r>
              <a:rPr lang="en-US" dirty="0" smtClean="0">
                <a:latin typeface="Calibri" pitchFamily="34" charset="0"/>
              </a:rPr>
              <a:t>-n</a:t>
            </a:r>
          </a:p>
          <a:p>
            <a:pPr algn="ctr"/>
            <a:r>
              <a:rPr lang="en-US" b="1" dirty="0" smtClean="0">
                <a:latin typeface="Calibri" pitchFamily="34" charset="0"/>
              </a:rPr>
              <a:t> 61.6%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176153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Image 1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4038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Image 2</a:t>
            </a:r>
            <a:endParaRPr 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Yellow flower: % yellow cover</a:t>
            </a:r>
            <a:endParaRPr lang="en-US" dirty="0"/>
          </a:p>
        </p:txBody>
      </p:sp>
      <p:pic>
        <p:nvPicPr>
          <p:cNvPr id="245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9" y="5029200"/>
            <a:ext cx="174955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971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5029200"/>
            <a:ext cx="175040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971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257800" y="470916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7.7%</a:t>
            </a: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2971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162800" y="2590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25.7%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470916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7.1%</a:t>
            </a:r>
            <a:endParaRPr lang="en-US" dirty="0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971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181600" y="259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26.2%</a:t>
            </a:r>
            <a:endParaRPr lang="en-US" dirty="0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5029200"/>
            <a:ext cx="17504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5029200"/>
            <a:ext cx="17504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3048000" y="25908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23.16%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24200" y="470916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8.2%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90800" y="1459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3 x 3 smoothed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400" y="16880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Contrast-stretched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38400" y="1973554"/>
            <a:ext cx="2057400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Small and long regions removed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latin typeface="Calibri" pitchFamily="34" charset="0"/>
              </a:rPr>
              <a:t>(</a:t>
            </a:r>
            <a:r>
              <a:rPr lang="en-US" b="1" dirty="0" err="1" smtClean="0">
                <a:latin typeface="Calibri" pitchFamily="34" charset="0"/>
              </a:rPr>
              <a:t>regionprops</a:t>
            </a:r>
            <a:r>
              <a:rPr lang="en-US" b="1" dirty="0" smtClean="0">
                <a:latin typeface="Calibri" pitchFamily="34" charset="0"/>
              </a:rPr>
              <a:t>)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2133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Image 1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" y="470916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Image 2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Point-clicking and </a:t>
            </a:r>
            <a:r>
              <a:rPr lang="en-US" dirty="0" err="1" smtClean="0">
                <a:latin typeface="Calibri" pitchFamily="34" charset="0"/>
              </a:rPr>
              <a:t>Mahal</a:t>
            </a:r>
            <a:r>
              <a:rPr lang="en-US" dirty="0" smtClean="0">
                <a:latin typeface="Calibri" pitchFamily="34" charset="0"/>
              </a:rPr>
              <a:t>. dist. </a:t>
            </a:r>
            <a:r>
              <a:rPr lang="en-US" dirty="0" err="1" smtClean="0">
                <a:latin typeface="Calibri" pitchFamily="34" charset="0"/>
              </a:rPr>
              <a:t>classif</a:t>
            </a:r>
            <a:r>
              <a:rPr lang="en-US" dirty="0" smtClean="0">
                <a:latin typeface="Calibri" pitchFamily="34" charset="0"/>
              </a:rPr>
              <a:t>-n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81800" y="1981200"/>
            <a:ext cx="1904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Two-class (yellow and background)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572000" y="2133600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One-class (yellow)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773936"/>
            <a:ext cx="4038600" cy="4855464"/>
          </a:xfrm>
        </p:spPr>
        <p:txBody>
          <a:bodyPr>
            <a:normAutofit/>
          </a:bodyPr>
          <a:lstStyle/>
          <a:p>
            <a:r>
              <a:rPr lang="en-US" dirty="0" smtClean="0"/>
              <a:t>Research: </a:t>
            </a:r>
            <a:r>
              <a:rPr lang="en-US" dirty="0" smtClean="0"/>
              <a:t>remote sensing </a:t>
            </a:r>
            <a:r>
              <a:rPr lang="en-US" dirty="0" smtClean="0"/>
              <a:t> of wetland </a:t>
            </a:r>
            <a:r>
              <a:rPr lang="en-US" dirty="0" smtClean="0"/>
              <a:t>vegetation in Poyang Lake, </a:t>
            </a:r>
            <a:r>
              <a:rPr lang="en-US" dirty="0" smtClean="0"/>
              <a:t>China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Field-measured plant properties:</a:t>
            </a:r>
          </a:p>
          <a:p>
            <a:pPr lvl="1"/>
            <a:r>
              <a:rPr lang="en-US" dirty="0" smtClean="0"/>
              <a:t>Often need to know %green plant cover </a:t>
            </a:r>
            <a:endParaRPr lang="en-US" dirty="0" smtClean="0"/>
          </a:p>
          <a:p>
            <a:pPr marL="730250" lvl="1" indent="9525">
              <a:buNone/>
            </a:pPr>
            <a:r>
              <a:rPr lang="en-US" dirty="0" smtClean="0"/>
              <a:t>in </a:t>
            </a:r>
            <a:r>
              <a:rPr lang="en-US" dirty="0" smtClean="0"/>
              <a:t>a location</a:t>
            </a:r>
          </a:p>
          <a:p>
            <a:pPr marL="730250" lvl="1" indent="-671513">
              <a:buNone/>
            </a:pPr>
            <a:r>
              <a:rPr lang="en-US" sz="2200" dirty="0" smtClean="0"/>
              <a:t>=p</a:t>
            </a:r>
            <a:r>
              <a:rPr lang="en-US" sz="2200" dirty="0" smtClean="0"/>
              <a:t>lant-covered area/total area</a:t>
            </a:r>
            <a:endParaRPr lang="en-US" sz="22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600200"/>
            <a:ext cx="3175412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10200"/>
            <a:ext cx="206555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038600"/>
            <a:ext cx="216641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6220" y="5410200"/>
            <a:ext cx="1749380" cy="124206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photo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6868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Guessing % cover “by eye”: high uncertainty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u="sng" dirty="0" smtClean="0"/>
              <a:t>Objectives: </a:t>
            </a:r>
          </a:p>
          <a:p>
            <a:pPr lvl="1"/>
            <a:r>
              <a:rPr lang="en-US" dirty="0" smtClean="0"/>
              <a:t>estimate %green plant cover </a:t>
            </a:r>
            <a:r>
              <a:rPr lang="en-US" dirty="0" smtClean="0"/>
              <a:t>from </a:t>
            </a:r>
            <a:r>
              <a:rPr lang="en-US" dirty="0" smtClean="0"/>
              <a:t>field </a:t>
            </a:r>
            <a:r>
              <a:rPr lang="en-US" dirty="0" smtClean="0"/>
              <a:t>photos </a:t>
            </a:r>
            <a:endParaRPr lang="en-US" dirty="0" smtClean="0"/>
          </a:p>
          <a:p>
            <a:pPr lvl="1"/>
            <a:r>
              <a:rPr lang="en-US" dirty="0" smtClean="0"/>
              <a:t>Experiment: compare </a:t>
            </a:r>
            <a:r>
              <a:rPr lang="en-US" dirty="0" smtClean="0"/>
              <a:t>to my visual </a:t>
            </a:r>
            <a:r>
              <a:rPr lang="en-US" dirty="0" smtClean="0"/>
              <a:t>‘expert’ guesses?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283464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86000"/>
            <a:ext cx="2907531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286000"/>
            <a:ext cx="283464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Green sedges </a:t>
            </a:r>
            <a:r>
              <a:rPr lang="en-US" dirty="0" smtClean="0"/>
              <a:t>(</a:t>
            </a:r>
            <a:r>
              <a:rPr lang="en-US" dirty="0" err="1" smtClean="0"/>
              <a:t>Carex</a:t>
            </a:r>
            <a:r>
              <a:rPr lang="en-US" dirty="0" smtClean="0"/>
              <a:t> spp.) over mud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525963"/>
          </a:xfrm>
        </p:spPr>
        <p:txBody>
          <a:bodyPr/>
          <a:lstStyle/>
          <a:p>
            <a:r>
              <a:rPr lang="en-US" dirty="0" smtClean="0"/>
              <a:t>High v</a:t>
            </a:r>
            <a:r>
              <a:rPr lang="en-US" dirty="0" smtClean="0"/>
              <a:t>ariability: need </a:t>
            </a:r>
            <a:r>
              <a:rPr lang="en-US" dirty="0" smtClean="0"/>
              <a:t>color-based classification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09800" y="4876800"/>
            <a:ext cx="1752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Multiple point-clicking to select green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4876800"/>
            <a:ext cx="18288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Multiple point-clicking to select background</a:t>
            </a:r>
            <a:endParaRPr lang="en-US" dirty="0"/>
          </a:p>
        </p:txBody>
      </p:sp>
      <p:cxnSp>
        <p:nvCxnSpPr>
          <p:cNvPr id="9" name="Straight Arrow Connector 8"/>
          <p:cNvCxnSpPr>
            <a:stCxn id="6" idx="3"/>
            <a:endCxn id="8" idx="1"/>
          </p:cNvCxnSpPr>
          <p:nvPr/>
        </p:nvCxnSpPr>
        <p:spPr>
          <a:xfrm>
            <a:off x="3962400" y="5338465"/>
            <a:ext cx="304800" cy="158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8" idx="3"/>
            <a:endCxn id="11" idx="1"/>
          </p:cNvCxnSpPr>
          <p:nvPr/>
        </p:nvCxnSpPr>
        <p:spPr>
          <a:xfrm>
            <a:off x="6096000" y="5338465"/>
            <a:ext cx="304800" cy="1588"/>
          </a:xfrm>
          <a:prstGeom prst="bent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00800" y="4876800"/>
            <a:ext cx="1905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Mahalanobis</a:t>
            </a:r>
            <a:r>
              <a:rPr lang="en-US" dirty="0" smtClean="0"/>
              <a:t> distance-based classification</a:t>
            </a:r>
            <a:endParaRPr lang="en-US" dirty="0">
              <a:latin typeface="Courier" pitchFamily="49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1336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1336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09600" y="4876800"/>
            <a:ext cx="1371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Smoothing filter ( 3 x 3 average)</a:t>
            </a:r>
            <a:endParaRPr lang="en-US" dirty="0"/>
          </a:p>
        </p:txBody>
      </p:sp>
      <p:cxnSp>
        <p:nvCxnSpPr>
          <p:cNvPr id="27" name="Elbow Connector 26"/>
          <p:cNvCxnSpPr>
            <a:stCxn id="25" idx="3"/>
            <a:endCxn id="6" idx="1"/>
          </p:cNvCxnSpPr>
          <p:nvPr/>
        </p:nvCxnSpPr>
        <p:spPr>
          <a:xfrm>
            <a:off x="1981200" y="5338465"/>
            <a:ext cx="228600" cy="1588"/>
          </a:xfrm>
          <a:prstGeom prst="bent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7200" y="58674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Point-clicking 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impixel</a:t>
            </a:r>
            <a:r>
              <a:rPr lang="en-US" sz="2200" b="1" dirty="0" smtClean="0"/>
              <a:t>) for sample selection</a:t>
            </a:r>
            <a:r>
              <a:rPr lang="en-US" sz="2200" dirty="0" smtClean="0"/>
              <a:t>: </a:t>
            </a:r>
            <a:endParaRPr lang="en-US" sz="2200" dirty="0" smtClean="0"/>
          </a:p>
          <a:p>
            <a:r>
              <a:rPr lang="en-US" sz="2200" dirty="0" smtClean="0"/>
              <a:t>regions hard to delineate;  a lot of illumination and color variability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Example results 1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33400" y="1676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Original image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52800" y="1676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One class (Green)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867400" y="15240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classes 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Green&amp;Background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525333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Field guess: ~40-45% green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505200" y="5257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42.6% green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400800" y="5265003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42.6% green</a:t>
            </a:r>
            <a:endParaRPr lang="en-US" sz="24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438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438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191000" y="5867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here, but sometimes slightly different (dep. on background sample)</a:t>
            </a:r>
            <a:endParaRPr lang="en-US" dirty="0"/>
          </a:p>
        </p:txBody>
      </p:sp>
      <p:sp>
        <p:nvSpPr>
          <p:cNvPr id="28" name="Right Brace 27"/>
          <p:cNvSpPr/>
          <p:nvPr/>
        </p:nvSpPr>
        <p:spPr>
          <a:xfrm rot="5400000">
            <a:off x="5829300" y="5067300"/>
            <a:ext cx="304800" cy="1447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User guess on % cover versus code: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324600"/>
            <a:ext cx="8763000" cy="609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My underestimation or code overestimation due to biased samples?</a:t>
            </a:r>
            <a:endParaRPr lang="en-US" dirty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 b="8108"/>
          <a:stretch>
            <a:fillRect/>
          </a:stretch>
        </p:blipFill>
        <p:spPr bwMode="auto">
          <a:xfrm>
            <a:off x="228600" y="3650869"/>
            <a:ext cx="3265625" cy="252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057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295400" y="5943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 images, 3 </a:t>
            </a:r>
            <a:r>
              <a:rPr lang="en-US" b="1" dirty="0" err="1" smtClean="0"/>
              <a:t>st</a:t>
            </a:r>
            <a:r>
              <a:rPr lang="en-US" b="1" dirty="0" smtClean="0"/>
              <a:t> dev thresholds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0" y="1600200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prompt = {</a:t>
            </a:r>
            <a:r>
              <a:rPr lang="en-US" sz="1400" dirty="0" smtClean="0">
                <a:solidFill>
                  <a:srgbClr val="A020F0"/>
                </a:solidFill>
                <a:latin typeface="Courier New"/>
              </a:rPr>
              <a:t>'Enter your guess at proportion plant cover'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828800"/>
            <a:ext cx="3124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N =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inputdlg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prompt,name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value0=N{1};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value1=str2num(value0);</a:t>
            </a:r>
            <a:endParaRPr lang="en-US" sz="14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90800"/>
            <a:ext cx="193167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34000" y="14478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/>
              <a:t>One-class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variable are my samples?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5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 effect of st.dev. threshold versus personal ‘noise’ in choosing samples –10 runs </a:t>
            </a:r>
            <a:r>
              <a:rPr lang="en-US" sz="3000" b="1" dirty="0" smtClean="0"/>
              <a:t>using the same image</a:t>
            </a:r>
            <a:r>
              <a:rPr lang="en-US" sz="3000" dirty="0" smtClean="0"/>
              <a:t>, 3 </a:t>
            </a:r>
            <a:r>
              <a:rPr lang="en-US" sz="3000" dirty="0" err="1" smtClean="0"/>
              <a:t>st</a:t>
            </a:r>
            <a:r>
              <a:rPr lang="en-US" sz="3000" dirty="0" smtClean="0"/>
              <a:t> dev thresholds</a:t>
            </a:r>
            <a:endParaRPr lang="en-US" sz="30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3555635" cy="26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2000" y="3200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One class (green)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3200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Two classes (</a:t>
            </a:r>
            <a:r>
              <a:rPr lang="en-US" b="1" dirty="0" err="1" smtClean="0"/>
              <a:t>green&amp;background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8100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657600"/>
            <a:ext cx="3560064" cy="267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505200" y="60270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My field guess: ~50-55% green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61060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Increasing the number of point-clicks: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1676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Original image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52800" y="1676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One class (Green)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867400" y="15240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classes 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Green&amp;Background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525333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My field guess: ~50-55% green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505200" y="5257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50.2% green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400800" y="5265003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50.2% green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438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438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1000" y="6019800"/>
            <a:ext cx="8458200" cy="609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Larger number and more </a:t>
            </a:r>
            <a:r>
              <a:rPr lang="en-US" sz="2800" dirty="0" smtClean="0"/>
              <a:t>representative point clicks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points: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562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Point-clicking </a:t>
            </a:r>
            <a:r>
              <a:rPr lang="en-US" b="1" dirty="0" smtClean="0"/>
              <a:t>method compared to guessing:</a:t>
            </a:r>
            <a:endParaRPr lang="en-US" b="1" dirty="0" smtClean="0"/>
          </a:p>
          <a:p>
            <a:pPr lvl="1"/>
            <a:r>
              <a:rPr lang="en-US" dirty="0" smtClean="0"/>
              <a:t>Is </a:t>
            </a:r>
            <a:r>
              <a:rPr lang="en-US" dirty="0" smtClean="0"/>
              <a:t>flexible; accommodates </a:t>
            </a:r>
            <a:r>
              <a:rPr lang="en-US" dirty="0" smtClean="0"/>
              <a:t>image-to-image </a:t>
            </a:r>
            <a:r>
              <a:rPr lang="en-US" dirty="0" smtClean="0"/>
              <a:t>differences &amp; thin leaves</a:t>
            </a:r>
            <a:endParaRPr lang="en-US" dirty="0" smtClean="0"/>
          </a:p>
          <a:p>
            <a:pPr lvl="1"/>
            <a:r>
              <a:rPr lang="en-US" dirty="0" smtClean="0"/>
              <a:t>But sensitive to </a:t>
            </a:r>
            <a:r>
              <a:rPr lang="en-US" dirty="0" smtClean="0"/>
              <a:t>point-click sample </a:t>
            </a:r>
            <a:r>
              <a:rPr lang="en-US" dirty="0" smtClean="0"/>
              <a:t>selection, results can be variable</a:t>
            </a:r>
          </a:p>
          <a:p>
            <a:pPr lvl="1"/>
            <a:r>
              <a:rPr lang="en-US" dirty="0" smtClean="0"/>
              <a:t>Can be assessed against the original photo, unlike </a:t>
            </a:r>
            <a:r>
              <a:rPr lang="en-US" dirty="0" smtClean="0"/>
              <a:t>guess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Solutions to be tested in the future:</a:t>
            </a:r>
            <a:endParaRPr lang="en-US" b="1" dirty="0" smtClean="0"/>
          </a:p>
          <a:p>
            <a:pPr lvl="1"/>
            <a:r>
              <a:rPr lang="en-US" dirty="0" smtClean="0"/>
              <a:t>Larger </a:t>
            </a:r>
            <a:r>
              <a:rPr lang="en-US" dirty="0" smtClean="0"/>
              <a:t>number of </a:t>
            </a:r>
            <a:r>
              <a:rPr lang="en-US" dirty="0" smtClean="0"/>
              <a:t>clicks</a:t>
            </a:r>
            <a:endParaRPr lang="en-US" dirty="0" smtClean="0"/>
          </a:p>
          <a:p>
            <a:pPr lvl="1"/>
            <a:r>
              <a:rPr lang="en-US" dirty="0" smtClean="0"/>
              <a:t>Stronger pre-smoothing to reduce within-class </a:t>
            </a:r>
            <a:r>
              <a:rPr lang="en-US" dirty="0" smtClean="0"/>
              <a:t>variation</a:t>
            </a:r>
          </a:p>
          <a:p>
            <a:pPr lvl="1"/>
            <a:r>
              <a:rPr lang="en-US" dirty="0" smtClean="0"/>
              <a:t>Averaging multiple run results for the same image and get observation error (unlike with guess)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Code: batch processing multiple images</a:t>
            </a:r>
          </a:p>
          <a:p>
            <a:pPr lvl="1"/>
            <a:r>
              <a:rPr lang="en-US" dirty="0" smtClean="0"/>
              <a:t>This project: </a:t>
            </a:r>
            <a:r>
              <a:rPr lang="en-US" dirty="0" smtClean="0"/>
              <a:t>individual illumination and phenology differences</a:t>
            </a:r>
          </a:p>
          <a:p>
            <a:pPr lvl="1"/>
            <a:r>
              <a:rPr lang="en-US" dirty="0" smtClean="0"/>
              <a:t>If similar photos are available, easy </a:t>
            </a:r>
            <a:r>
              <a:rPr lang="en-US" dirty="0" smtClean="0"/>
              <a:t>to </a:t>
            </a:r>
            <a:r>
              <a:rPr lang="en-US" dirty="0" smtClean="0"/>
              <a:t>adjust for batch processing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4375</TotalTime>
  <Words>598</Words>
  <Application>Microsoft Office PowerPoint</Application>
  <PresentationFormat>On-screen Show (4:3)</PresentationFormat>
  <Paragraphs>133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Module</vt:lpstr>
      <vt:lpstr>Estimating vegetation coverage from field photography (an experiment with one human subject)</vt:lpstr>
      <vt:lpstr>Background</vt:lpstr>
      <vt:lpstr>Field photo analysis</vt:lpstr>
      <vt:lpstr>Green sedges (Carex spp.) over mud</vt:lpstr>
      <vt:lpstr>Example results 1</vt:lpstr>
      <vt:lpstr>User guess on % cover versus code:</vt:lpstr>
      <vt:lpstr>How variable are my samples?</vt:lpstr>
      <vt:lpstr>Increasing the number of point-clicks:</vt:lpstr>
      <vt:lpstr>Final points:</vt:lpstr>
      <vt:lpstr>Future work</vt:lpstr>
      <vt:lpstr>THANK YOU!</vt:lpstr>
      <vt:lpstr>EXTRA SLIDES </vt:lpstr>
      <vt:lpstr>2. Aquatic vegetation: % plant cover</vt:lpstr>
      <vt:lpstr>3. Yellow flower: % yellow cover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Iryna D</dc:creator>
  <cp:lastModifiedBy> </cp:lastModifiedBy>
  <cp:revision>84</cp:revision>
  <dcterms:created xsi:type="dcterms:W3CDTF">2011-04-18T07:05:21Z</dcterms:created>
  <dcterms:modified xsi:type="dcterms:W3CDTF">2011-04-27T17:16:48Z</dcterms:modified>
</cp:coreProperties>
</file>