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media1.mp4" ContentType="video/unknown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810092"/>
        </a:solidFill>
        <a:effectLst/>
        <a:uFillTx/>
        <a:latin typeface="Graphik Semibold"/>
        <a:ea typeface="Graphik Semibold"/>
        <a:cs typeface="Graphik Semibold"/>
        <a:sym typeface="Graphik Semibold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CAD5E6"/>
          </a:solidFill>
        </a:fill>
      </a:tcStyle>
    </a:wholeTbl>
    <a:band2H>
      <a:tcTxStyle b="def" i="def"/>
      <a:tcStyle>
        <a:tcBdr/>
        <a:fill>
          <a:solidFill>
            <a:srgbClr val="E6EBF3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381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381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CBE4CA"/>
          </a:solidFill>
        </a:fill>
      </a:tcStyle>
    </a:wholeTbl>
    <a:band2H>
      <a:tcTxStyle b="def" i="def"/>
      <a:tcStyle>
        <a:tcBdr/>
        <a:fill>
          <a:solidFill>
            <a:srgbClr val="E7F2E6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381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381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ECCBD6"/>
          </a:solidFill>
        </a:fill>
      </a:tcStyle>
    </a:wholeTbl>
    <a:band2H>
      <a:tcTxStyle b="def" i="def"/>
      <a:tcStyle>
        <a:tcBdr/>
        <a:fill>
          <a:solidFill>
            <a:srgbClr val="F6E7EC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381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381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CE6EE"/>
          </a:solidFill>
        </a:fill>
      </a:tcStyle>
    </a:wholeTbl>
    <a:band2H>
      <a:tcTxStyle b="def" i="def"/>
      <a:tcStyle>
        <a:tcBdr/>
        <a:fill>
          <a:solidFill>
            <a:srgbClr val="929292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810092"/>
              </a:solidFill>
              <a:prstDash val="solid"/>
              <a:round/>
            </a:ln>
          </a:top>
          <a:bottom>
            <a:ln w="25400" cap="flat">
              <a:solidFill>
                <a:srgbClr val="81009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9292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810092"/>
              </a:solidFill>
              <a:prstDash val="solid"/>
              <a:round/>
            </a:ln>
          </a:top>
          <a:bottom>
            <a:ln w="25400" cap="flat">
              <a:solidFill>
                <a:srgbClr val="81009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8100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D7CADB"/>
          </a:solidFill>
        </a:fill>
      </a:tcStyle>
    </a:wholeTbl>
    <a:band2H>
      <a:tcTxStyle b="def" i="def"/>
      <a:tcStyle>
        <a:tcBdr/>
        <a:fill>
          <a:solidFill>
            <a:srgbClr val="ECE6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810092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381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810092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381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810092"/>
          </a:solidFill>
        </a:fill>
      </a:tcStyle>
    </a:firstRow>
  </a:tblStyle>
  <a:tblStyle styleId="{2708684C-4D16-4618-839F-0558EEFCDFE6}" styleName="">
    <a:tblBg/>
    <a:wholeTb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929292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solidFill>
            <a:srgbClr val="929292">
              <a:alpha val="20000"/>
            </a:srgbClr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50800" cap="flat">
              <a:solidFill>
                <a:srgbClr val="929292"/>
              </a:solidFill>
              <a:prstDash val="solid"/>
              <a:round/>
            </a:ln>
          </a:top>
          <a:bottom>
            <a:ln w="127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929292"/>
      </a:tcTxStyle>
      <a:tcStyle>
        <a:tcBdr>
          <a:left>
            <a:ln w="12700" cap="flat">
              <a:solidFill>
                <a:srgbClr val="929292"/>
              </a:solidFill>
              <a:prstDash val="solid"/>
              <a:round/>
            </a:ln>
          </a:left>
          <a:right>
            <a:ln w="12700" cap="flat">
              <a:solidFill>
                <a:srgbClr val="929292"/>
              </a:solidFill>
              <a:prstDash val="solid"/>
              <a:round/>
            </a:ln>
          </a:right>
          <a:top>
            <a:ln w="12700" cap="flat">
              <a:solidFill>
                <a:srgbClr val="929292"/>
              </a:solidFill>
              <a:prstDash val="solid"/>
              <a:round/>
            </a:ln>
          </a:top>
          <a:bottom>
            <a:ln w="25400" cap="flat">
              <a:solidFill>
                <a:srgbClr val="929292"/>
              </a:solidFill>
              <a:prstDash val="solid"/>
              <a:round/>
            </a:ln>
          </a:bottom>
          <a:insideH>
            <a:ln w="12700" cap="flat">
              <a:solidFill>
                <a:srgbClr val="929292"/>
              </a:solidFill>
              <a:prstDash val="solid"/>
              <a:round/>
            </a:ln>
          </a:insideH>
          <a:insideV>
            <a:ln w="12700" cap="flat">
              <a:solidFill>
                <a:srgbClr val="929292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7"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12" name="Body Level One…"/>
          <p:cNvSpPr txBox="1"/>
          <p:nvPr>
            <p:ph type="body" sz="quarter" idx="1" hasCustomPrompt="1"/>
          </p:nvPr>
        </p:nvSpPr>
        <p:spPr>
          <a:xfrm>
            <a:off x="1270000" y="12160429"/>
            <a:ext cx="21844000" cy="694057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9662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5250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0838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6426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3" name="Body Level One…"/>
          <p:cNvSpPr txBox="1"/>
          <p:nvPr>
            <p:ph type="body" sz="quarter" idx="21" hasCustomPrompt="1"/>
          </p:nvPr>
        </p:nvSpPr>
        <p:spPr>
          <a:xfrm>
            <a:off x="1270000" y="6985000"/>
            <a:ext cx="21844000" cy="2512353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Presentation Subtitle</a:t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half" idx="1" hasCustomPrompt="1"/>
          </p:nvPr>
        </p:nvSpPr>
        <p:spPr>
          <a:xfrm>
            <a:off x="1270000" y="4546600"/>
            <a:ext cx="21844000" cy="4678065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>
              <a:spcBef>
                <a:spcPts val="0"/>
              </a:spcBef>
              <a:buClrTx/>
              <a:buSzTx/>
              <a:buNone/>
              <a:defRPr spc="-252" sz="8400">
                <a:gradFill flip="none" rotWithShape="1">
                  <a:gsLst>
                    <a:gs pos="0">
                      <a:srgbClr val="FFFFFF"/>
                    </a:gs>
                    <a:gs pos="100000">
                      <a:srgbClr val="929292"/>
                    </a:gs>
                  </a:gsLst>
                  <a:lin ang="540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/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numCol="1" spcCol="38100" anchor="b"/>
          <a:lstStyle>
            <a:lvl1pPr marL="0" indent="0" algn="ctr" defTabSz="2438337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0" algn="ctr" defTabSz="2438337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0" algn="ctr" defTabSz="2438337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0" algn="ctr" defTabSz="2438337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0" algn="ctr" defTabSz="2438337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448" sz="22400">
                <a:gradFill flip="none" rotWithShape="1">
                  <a:gsLst>
                    <a:gs pos="0">
                      <a:srgbClr val="00E8FF"/>
                    </a:gs>
                    <a:gs pos="100000">
                      <a:srgbClr val="FF00F7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Fact information"/>
          <p:cNvSpPr txBox="1"/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/>
          <p:nvPr>
            <p:ph type="body" sz="quarter" idx="1" hasCustomPrompt="1"/>
          </p:nvPr>
        </p:nvSpPr>
        <p:spPr>
          <a:xfrm>
            <a:off x="1270000" y="11155085"/>
            <a:ext cx="21844000" cy="8326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1071033" indent="-512233" algn="ctr" defTabSz="825500">
              <a:spcBef>
                <a:spcPts val="0"/>
              </a:spcBef>
              <a:buClrTx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629833" indent="-512233" algn="ctr" defTabSz="825500">
              <a:spcBef>
                <a:spcPts val="0"/>
              </a:spcBef>
              <a:buClrTx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188633" indent="-512233" algn="ctr" defTabSz="825500">
              <a:spcBef>
                <a:spcPts val="0"/>
              </a:spcBef>
              <a:buClrTx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747433" indent="-512233" algn="ctr" defTabSz="825500">
              <a:spcBef>
                <a:spcPts val="0"/>
              </a:spcBef>
              <a:buClrTx/>
              <a:defRPr sz="4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Attribution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Body Level One…"/>
          <p:cNvSpPr txBox="1"/>
          <p:nvPr>
            <p:ph type="body" sz="half" idx="21" hasCustomPrompt="1"/>
          </p:nvPr>
        </p:nvSpPr>
        <p:spPr>
          <a:xfrm>
            <a:off x="1270000" y="4659369"/>
            <a:ext cx="21844000" cy="4394202"/>
          </a:xfrm>
          <a:prstGeom prst="rect">
            <a:avLst/>
          </a:prstGeom>
        </p:spPr>
        <p:txBody>
          <a:bodyPr numCol="1" spcCol="38100" anchor="ctr"/>
          <a:lstStyle/>
          <a:p>
            <a:pPr lvl="4" marL="0" indent="1947672" algn="ctr" defTabSz="1731263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pc="-142" sz="5964">
                <a:gradFill flip="none" rotWithShape="1">
                  <a:gsLst>
                    <a:gs pos="0">
                      <a:srgbClr val="FF00D8"/>
                    </a:gs>
                    <a:gs pos="100000">
                      <a:srgbClr val="FFFD00"/>
                    </a:gs>
                  </a:gsLst>
                  <a:lin ang="270000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pPr>
            <a:r>
              <a:t>“Notable Quote”
</a:t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482346840_2880x1920.jpg"/>
          <p:cNvSpPr/>
          <p:nvPr>
            <p:ph type="pic" sz="half" idx="21"/>
          </p:nvPr>
        </p:nvSpPr>
        <p:spPr>
          <a:xfrm>
            <a:off x="12192000" y="6229350"/>
            <a:ext cx="12192000" cy="8128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908252162_2439x1626.jpg"/>
          <p:cNvSpPr/>
          <p:nvPr>
            <p:ph type="pic" sz="half" idx="22"/>
          </p:nvPr>
        </p:nvSpPr>
        <p:spPr>
          <a:xfrm>
            <a:off x="12192000" y="-641352"/>
            <a:ext cx="12192000" cy="8128002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579215462_1440x2158.jpg"/>
          <p:cNvSpPr/>
          <p:nvPr>
            <p:ph type="pic" idx="23"/>
          </p:nvPr>
        </p:nvSpPr>
        <p:spPr>
          <a:xfrm>
            <a:off x="-2" y="-2258501"/>
            <a:ext cx="12166602" cy="18233004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0" y="-762000"/>
            <a:ext cx="24384000" cy="152400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Body Level One…"/>
          <p:cNvSpPr txBox="1"/>
          <p:nvPr>
            <p:ph type="body" sz="quarter" idx="1" hasCustomPrompt="1"/>
          </p:nvPr>
        </p:nvSpPr>
        <p:spPr>
          <a:xfrm>
            <a:off x="1270000" y="12166600"/>
            <a:ext cx="21844000" cy="694056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9662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5250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0838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642658" indent="-407458" algn="ctr" defTabSz="825500">
              <a:spcBef>
                <a:spcPts val="0"/>
              </a:spcBef>
              <a:buClrTx/>
              <a:defRPr sz="35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Author and Date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3" name="Presenta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 defTabSz="2438400">
              <a:lnSpc>
                <a:spcPct val="90000"/>
              </a:lnSpc>
              <a:defRPr spc="-348" sz="11600"/>
            </a:lvl1pPr>
          </a:lstStyle>
          <a:p>
            <a:pPr/>
            <a:r>
              <a:t>Presentation Title</a:t>
            </a:r>
          </a:p>
        </p:txBody>
      </p:sp>
      <p:sp>
        <p:nvSpPr>
          <p:cNvPr id="24" name="Body Level One…"/>
          <p:cNvSpPr txBox="1"/>
          <p:nvPr>
            <p:ph type="body" sz="quarter" idx="22" hasCustomPrompt="1"/>
          </p:nvPr>
        </p:nvSpPr>
        <p:spPr>
          <a:xfrm>
            <a:off x="1270000" y="6985000"/>
            <a:ext cx="21844000" cy="25146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Presentation Subtitle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mage"/>
          <p:cNvSpPr/>
          <p:nvPr>
            <p:ph type="pic" idx="21"/>
          </p:nvPr>
        </p:nvSpPr>
        <p:spPr>
          <a:xfrm>
            <a:off x="7962900" y="-25400"/>
            <a:ext cx="20650200" cy="13766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Slide Title"/>
          <p:cNvSpPr txBox="1"/>
          <p:nvPr>
            <p:ph type="title" hasCustomPrompt="1"/>
          </p:nvPr>
        </p:nvSpPr>
        <p:spPr>
          <a:xfrm>
            <a:off x="1270000" y="3886200"/>
            <a:ext cx="9652000" cy="3200202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sz="quarter" idx="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11874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7462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3050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8638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Body Level One…"/>
          <p:cNvSpPr txBox="1"/>
          <p:nvPr>
            <p:ph type="body" idx="2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579215462_1440x2158.jpg"/>
          <p:cNvSpPr/>
          <p:nvPr>
            <p:ph type="pic" idx="21"/>
          </p:nvPr>
        </p:nvSpPr>
        <p:spPr>
          <a:xfrm>
            <a:off x="12204700" y="-2277534"/>
            <a:ext cx="12192000" cy="18271069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1" name="Slide Title"/>
          <p:cNvSpPr txBox="1"/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2" name="Body Level One…"/>
          <p:cNvSpPr txBox="1"/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Slide Subtitle"/>
          <p:cNvSpPr txBox="1"/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70000" y="3289300"/>
            <a:ext cx="21844000" cy="3873500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pc="-348" sz="11600">
                <a:gradFill flip="none" rotWithShape="1">
                  <a:gsLst>
                    <a:gs pos="0">
                      <a:srgbClr val="00FF00"/>
                    </a:gs>
                    <a:gs pos="100000">
                      <a:srgbClr val="007DFF"/>
                    </a:gs>
                  </a:gsLst>
                  <a:lin ang="3965999" scaled="0"/>
                </a:gradFill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1270000" y="812800"/>
            <a:ext cx="21844000" cy="1557438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Body Level One…"/>
          <p:cNvSpPr txBox="1"/>
          <p:nvPr>
            <p:ph type="body" sz="quarter" idx="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11874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7462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3050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8638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sz="quarter" idx="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 numCol="1" spcCol="38100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11874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17462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23050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2863850" indent="-628650" algn="ctr" defTabSz="825500">
              <a:spcBef>
                <a:spcPts val="0"/>
              </a:spcBef>
              <a:buClrTx/>
              <a:defRPr sz="5400">
                <a:solidFill>
                  <a:srgbClr val="D5D5D5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pPr/>
            <a:r>
              <a:t>Agenda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Body Level One…"/>
          <p:cNvSpPr txBox="1"/>
          <p:nvPr>
            <p:ph type="body" idx="2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buClrTx/>
              <a:buSzTx/>
              <a:buNone/>
              <a:defRPr spc="-99" sz="5500"/>
            </a:lvl1pPr>
          </a:lstStyle>
          <a:p>
            <a:pPr/>
            <a:r>
              <a:t>Agenda Topics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gradFill flip="none" rotWithShape="1">
          <a:gsLst>
            <a:gs pos="0">
              <a:srgbClr val="000000"/>
            </a:gs>
            <a:gs pos="100000">
              <a:srgbClr val="3B3B3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/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22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3653366" y="0"/>
            <a:ext cx="19507201" cy="3673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>
                <a:solidFill>
                  <a:srgbClr val="FFFFFF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1pPr>
      <a:lvl2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2pPr>
      <a:lvl3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3pPr>
      <a:lvl4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4pPr>
      <a:lvl5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5pPr>
      <a:lvl6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6pPr>
      <a:lvl7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7pPr>
      <a:lvl8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8pPr>
      <a:lvl9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252" strike="noStrike" sz="8400" u="none">
          <a:gradFill flip="none" rotWithShape="1">
            <a:gsLst>
              <a:gs pos="0">
                <a:srgbClr val="FFFFFF"/>
              </a:gs>
              <a:gs pos="100000">
                <a:srgbClr val="929292"/>
              </a:gs>
            </a:gsLst>
            <a:lin ang="5400000" scaled="0"/>
          </a:gradFill>
          <a:uFillTx/>
          <a:latin typeface="Graphik Semibold"/>
          <a:ea typeface="Graphik Semibold"/>
          <a:cs typeface="Graphik Semibold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b="0" baseline="0" cap="none" i="0" spc="0" strike="noStrike" sz="4800" u="none">
          <a:solidFill>
            <a:srgbClr val="FFFFFF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2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video" Target="../media/media1.mp4"/><Relationship Id="rId3" Type="http://schemas.microsoft.com/office/2007/relationships/media" Target="../media/media1.mp4"/><Relationship Id="rId4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presentationimage1.png" descr="presentationimage1.png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0" t="7577" r="0" b="7577"/>
          <a:stretch>
            <a:fillRect/>
          </a:stretch>
        </p:blipFill>
        <p:spPr>
          <a:xfrm>
            <a:off x="38100" y="-38100"/>
            <a:ext cx="24384000" cy="13792200"/>
          </a:xfrm>
          <a:prstGeom prst="rect">
            <a:avLst/>
          </a:prstGeom>
        </p:spPr>
      </p:pic>
      <p:sp>
        <p:nvSpPr>
          <p:cNvPr id="152" name="By Mia Blaylock"/>
          <p:cNvSpPr txBox="1"/>
          <p:nvPr>
            <p:ph type="body" sz="quarter" idx="1"/>
          </p:nvPr>
        </p:nvSpPr>
        <p:spPr>
          <a:xfrm>
            <a:off x="1270000" y="10084019"/>
            <a:ext cx="21844002" cy="6940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53D1F"/>
                </a:solidFill>
              </a:defRPr>
            </a:lvl1pPr>
          </a:lstStyle>
          <a:p>
            <a:pPr/>
            <a:r>
              <a:t>By Mia Blaylock</a:t>
            </a:r>
          </a:p>
        </p:txBody>
      </p:sp>
      <p:sp>
        <p:nvSpPr>
          <p:cNvPr id="153" name="Thermal Dynamics of a Heated Metal Cylinder in 3D Space:"/>
          <p:cNvSpPr txBox="1"/>
          <p:nvPr>
            <p:ph type="title"/>
          </p:nvPr>
        </p:nvSpPr>
        <p:spPr>
          <a:xfrm>
            <a:off x="7237293" y="4918088"/>
            <a:ext cx="14097770" cy="3879825"/>
          </a:xfrm>
          <a:prstGeom prst="rect">
            <a:avLst/>
          </a:prstGeom>
        </p:spPr>
        <p:txBody>
          <a:bodyPr/>
          <a:lstStyle>
            <a:lvl1pPr algn="l" defTabSz="1658111">
              <a:defRPr spc="-300" sz="7800">
                <a:gradFill flip="none" rotWithShape="1">
                  <a:gsLst>
                    <a:gs pos="0">
                      <a:srgbClr val="FFD052"/>
                    </a:gs>
                    <a:gs pos="100000">
                      <a:schemeClr val="accent5"/>
                    </a:gs>
                  </a:gsLst>
                  <a:lin ang="3967760" scaled="0"/>
                </a:gradFill>
              </a:defRPr>
            </a:lvl1pPr>
          </a:lstStyle>
          <a:p>
            <a:pPr/>
            <a:r>
              <a:t>Thermal Dynamics of a Heated Metal Cylinder in 3D Space:</a:t>
            </a:r>
          </a:p>
        </p:txBody>
      </p:sp>
      <p:sp>
        <p:nvSpPr>
          <p:cNvPr id="154" name="A Fourier Heat Transfer Simulation"/>
          <p:cNvSpPr txBox="1"/>
          <p:nvPr>
            <p:ph type="body" idx="22"/>
          </p:nvPr>
        </p:nvSpPr>
        <p:spPr>
          <a:xfrm>
            <a:off x="8820426" y="8845350"/>
            <a:ext cx="15564450" cy="11554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defTabSz="1292350">
              <a:lnSpc>
                <a:spcPct val="90000"/>
              </a:lnSpc>
              <a:defRPr spc="-199" sz="6100">
                <a:gradFill flip="none" rotWithShape="1">
                  <a:gsLst>
                    <a:gs pos="0">
                      <a:srgbClr val="FFD052"/>
                    </a:gs>
                    <a:gs pos="100000">
                      <a:schemeClr val="accent5"/>
                    </a:gs>
                  </a:gsLst>
                  <a:lin ang="3967760" scaled="0"/>
                </a:gra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 Fourier Heat Transfer Simulation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Radius: 1 meter…"/>
          <p:cNvSpPr txBox="1"/>
          <p:nvPr>
            <p:ph type="body" sz="quarter" idx="4294967295"/>
          </p:nvPr>
        </p:nvSpPr>
        <p:spPr>
          <a:xfrm>
            <a:off x="1330655" y="2384177"/>
            <a:ext cx="4798269" cy="1923197"/>
          </a:xfrm>
          <a:prstGeom prst="rect">
            <a:avLst/>
          </a:prstGeom>
        </p:spPr>
        <p:txBody>
          <a:bodyPr numCol="1" spcCol="38100"/>
          <a:lstStyle/>
          <a:p>
            <a:pPr>
              <a:defRPr sz="3500">
                <a:solidFill>
                  <a:srgbClr val="000000"/>
                </a:solidFill>
              </a:defRPr>
            </a:pPr>
            <a:r>
              <a:t>Radius: 1 meter</a:t>
            </a:r>
          </a:p>
          <a:p>
            <a:pPr>
              <a:defRPr sz="3500">
                <a:solidFill>
                  <a:srgbClr val="000000"/>
                </a:solidFill>
              </a:defRPr>
            </a:pPr>
            <a:r>
              <a:t>Height: 20 meters</a:t>
            </a:r>
          </a:p>
        </p:txBody>
      </p:sp>
      <p:sp>
        <p:nvSpPr>
          <p:cNvPr id="157" name="Dimensions of the Rod:"/>
          <p:cNvSpPr txBox="1"/>
          <p:nvPr/>
        </p:nvSpPr>
        <p:spPr>
          <a:xfrm>
            <a:off x="620444" y="1078889"/>
            <a:ext cx="7659497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40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Dimensions of the Rod:</a:t>
            </a:r>
          </a:p>
        </p:txBody>
      </p:sp>
      <p:sp>
        <p:nvSpPr>
          <p:cNvPr id="158" name="Material of Rod: Iron"/>
          <p:cNvSpPr txBox="1"/>
          <p:nvPr/>
        </p:nvSpPr>
        <p:spPr>
          <a:xfrm>
            <a:off x="620444" y="4843040"/>
            <a:ext cx="7659497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40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Material of Rod: Iron</a:t>
            </a:r>
          </a:p>
        </p:txBody>
      </p:sp>
      <p:sp>
        <p:nvSpPr>
          <p:cNvPr id="159" name="Alpha = 2.3x10^-5 m^2/sec…"/>
          <p:cNvSpPr txBox="1"/>
          <p:nvPr/>
        </p:nvSpPr>
        <p:spPr>
          <a:xfrm>
            <a:off x="1183614" y="5896402"/>
            <a:ext cx="6533156" cy="19231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558800" indent="-558800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Alpha = 2.3x10^-5 m^2/sec</a:t>
            </a:r>
          </a:p>
          <a:p>
            <a:pPr marL="558800" indent="-558800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(thermal diffusivity of iron)</a:t>
            </a:r>
          </a:p>
        </p:txBody>
      </p:sp>
      <p:sp>
        <p:nvSpPr>
          <p:cNvPr id="160" name="Flame Implementation:"/>
          <p:cNvSpPr txBox="1"/>
          <p:nvPr/>
        </p:nvSpPr>
        <p:spPr>
          <a:xfrm>
            <a:off x="620444" y="8607190"/>
            <a:ext cx="7659497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40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Flame Implementation:</a:t>
            </a:r>
          </a:p>
        </p:txBody>
      </p:sp>
      <p:sp>
        <p:nvSpPr>
          <p:cNvPr id="161" name="Continuously resetting bottom most circle of the cylinder to 700 degrees celsius after the new array of heat distribution was calculated."/>
          <p:cNvSpPr txBox="1"/>
          <p:nvPr/>
        </p:nvSpPr>
        <p:spPr>
          <a:xfrm>
            <a:off x="1239670" y="9797936"/>
            <a:ext cx="7512865" cy="34298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>
            <a:lvl1pPr marL="558800" indent="-558800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r>
              <a:t>Continuously resetting bottom most circle of the cylinder to 700 degrees celsius after the new array of heat distribution was calculated.</a:t>
            </a:r>
          </a:p>
        </p:txBody>
      </p:sp>
      <p:sp>
        <p:nvSpPr>
          <p:cNvPr id="162" name="Methods Used:"/>
          <p:cNvSpPr txBox="1"/>
          <p:nvPr/>
        </p:nvSpPr>
        <p:spPr>
          <a:xfrm>
            <a:off x="10729644" y="1078889"/>
            <a:ext cx="7659497" cy="7696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 defTabSz="457200">
              <a:defRPr sz="4000">
                <a:solidFill>
                  <a:srgbClr val="000000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Methods Used:</a:t>
            </a:r>
          </a:p>
        </p:txBody>
      </p:sp>
      <p:sp>
        <p:nvSpPr>
          <p:cNvPr id="163" name="1. Generate initial 3D model of the rod using Matplotlib’s scatter. (temperature of the rod is initially 25 degrees Celsius)…"/>
          <p:cNvSpPr txBox="1"/>
          <p:nvPr/>
        </p:nvSpPr>
        <p:spPr>
          <a:xfrm>
            <a:off x="11013413" y="2035601"/>
            <a:ext cx="9041767" cy="101229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 marL="407457" indent="-407457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1. Generate initial 3D model of the rod using Matplotlib’s scatter. (temperature of the rod is initially 25 degrees Celsius)</a:t>
            </a:r>
          </a:p>
          <a:p>
            <a:pPr marL="407457" indent="-407457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2. Then apply Numpy Fourier transform function to recalculate the temperature of each point.</a:t>
            </a:r>
          </a:p>
          <a:p>
            <a:pPr marL="407457" indent="-407457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3. Update and plot the points that represent the rod.</a:t>
            </a:r>
          </a:p>
          <a:p>
            <a:pPr marL="407457" indent="-407457" algn="l" defTabSz="2438400">
              <a:spcBef>
                <a:spcPts val="2400"/>
              </a:spcBef>
              <a:buClr>
                <a:srgbClr val="FFFFFF"/>
              </a:buClr>
              <a:buSzPct val="100000"/>
              <a:buChar char="•"/>
              <a:defRPr sz="3500">
                <a:solidFill>
                  <a:srgbClr val="000000"/>
                </a:solidFill>
                <a:latin typeface="Graphik"/>
                <a:ea typeface="Graphik"/>
                <a:cs typeface="Graphik"/>
                <a:sym typeface="Graphik"/>
              </a:defRPr>
            </a:pPr>
            <a:r>
              <a:t>Note: Each frame of the animation represents 5 seconds. (The animation is 100 frames.)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" name="4Dheat.mp4" descr="4Dheat.mp4"/>
          <p:cNvPicPr>
            <a:picLocks noChangeAspect="0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4">
            <a:extLst/>
          </a:blip>
          <a:stretch>
            <a:fillRect/>
          </a:stretch>
        </p:blipFill>
        <p:spPr>
          <a:xfrm>
            <a:off x="4063998" y="760537"/>
            <a:ext cx="16256003" cy="12192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mediacall" nodeType="clickEffect" presetSubtype="0" presetID="1" grpId="1" fill="hold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66999" fill="hold"/>
                                        <p:tgtEl>
                                          <p:spTgt spid="16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video fullScrn="0">
              <p:cMediaNode mute="0" showWhenStopped="1" numSld="1" vol="100000">
                <p:cTn id="7" fill="hold" display="0">
                  <p:stCondLst>
                    <p:cond delay="indefinite"/>
                  </p:stCondLst>
                </p:cTn>
                <p:tgtEl>
                  <p:spTgt spid="165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929292"/>
      </a:dk1>
      <a:lt1>
        <a:srgbClr val="810092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929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810092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810092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2_ColorGradient">
  <a:themeElements>
    <a:clrScheme name="22_ColorGradien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9292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810092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810092"/>
            </a:solidFill>
            <a:effectLst/>
            <a:uFillTx/>
            <a:latin typeface="Graphik Semibold"/>
            <a:ea typeface="Graphik Semibold"/>
            <a:cs typeface="Graphik Semibold"/>
            <a:sym typeface="Graphik Semi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