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3" roundtripDataSignature="AMtx7mjzKFozsOye9EGn9X3LYVnNljRP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QiPX2JO8SrDBCSOCFA8J9SCNUltHHWFi/view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AF4"/>
            </a:gs>
            <a:gs pos="74000">
              <a:srgbClr val="FED8A8"/>
            </a:gs>
            <a:gs pos="83000">
              <a:srgbClr val="FED8A8"/>
            </a:gs>
            <a:gs pos="100000">
              <a:srgbClr val="FFE5C5"/>
            </a:gs>
          </a:gsLst>
          <a:lin ang="5400000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2357350" y="4788700"/>
            <a:ext cx="608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1661652" y="1327355"/>
            <a:ext cx="5801032" cy="9635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F8FF"/>
              </a:gs>
              <a:gs pos="74000">
                <a:srgbClr val="A8C7FA"/>
              </a:gs>
              <a:gs pos="83000">
                <a:srgbClr val="A8C7FA"/>
              </a:gs>
              <a:gs pos="100000">
                <a:srgbClr val="C5D9FB"/>
              </a:gs>
            </a:gsLst>
            <a:lin ang="5400000" scaled="0"/>
          </a:gra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Coli Bacterial Growth</a:t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4109884" y="3195484"/>
            <a:ext cx="23839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Sami Anathakrishnan 11/29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AF4"/>
            </a:gs>
            <a:gs pos="74000">
              <a:srgbClr val="FED8A8"/>
            </a:gs>
            <a:gs pos="83000">
              <a:srgbClr val="FED8A8"/>
            </a:gs>
            <a:gs pos="100000">
              <a:srgbClr val="FFE5C5"/>
            </a:gs>
          </a:gsLst>
          <a:lin ang="5400000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 Coli population against time: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     bg[n] = 2*E[n-1] =&gt; twice the previous growth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     t[n] = t[n-1] + tincrement  =&gt; </a:t>
            </a:r>
            <a:r>
              <a:rPr lang="en">
                <a:solidFill>
                  <a:schemeClr val="dk1"/>
                </a:solidFill>
              </a:rPr>
              <a:t>measuring</a:t>
            </a:r>
            <a:r>
              <a:rPr lang="en"/>
              <a:t> the growth every 20 minutes  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     Simulation model - exponential growth without considering other factors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                    Plot(bg,t)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     bg=&gt;number of bacteria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     t=&gt; time for bacterial growth</a:t>
            </a: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311700" y="393291"/>
            <a:ext cx="8091948" cy="64892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F8FF"/>
              </a:gs>
              <a:gs pos="74000">
                <a:srgbClr val="A8C7FA"/>
              </a:gs>
              <a:gs pos="83000">
                <a:srgbClr val="A8C7FA"/>
              </a:gs>
              <a:gs pos="100000">
                <a:srgbClr val="C5D9FB"/>
              </a:gs>
            </a:gsLst>
            <a:lin ang="5400000" scaled="0"/>
          </a:gra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Coli Growth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AF4"/>
            </a:gs>
            <a:gs pos="74000">
              <a:srgbClr val="FED8A8"/>
            </a:gs>
            <a:gs pos="83000">
              <a:srgbClr val="FED8A8"/>
            </a:gs>
            <a:gs pos="100000">
              <a:srgbClr val="FFE5C5"/>
            </a:gs>
          </a:gsLst>
          <a:lin ang="5400000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311698" y="108155"/>
            <a:ext cx="8466975" cy="63909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F8FF"/>
              </a:gs>
              <a:gs pos="74000">
                <a:srgbClr val="A8C7FA"/>
              </a:gs>
              <a:gs pos="83000">
                <a:srgbClr val="A8C7FA"/>
              </a:gs>
              <a:gs pos="100000">
                <a:srgbClr val="C5D9FB"/>
              </a:gs>
            </a:gsLst>
            <a:lin ang="5400000" scaled="0"/>
          </a:gra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Coli Growth vs Time Animated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50" y="898550"/>
            <a:ext cx="8351174" cy="392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AF4"/>
            </a:gs>
            <a:gs pos="74000">
              <a:srgbClr val="FED8A8"/>
            </a:gs>
            <a:gs pos="83000">
              <a:srgbClr val="FED8A8"/>
            </a:gs>
            <a:gs pos="100000">
              <a:srgbClr val="FFE5C5"/>
            </a:gs>
          </a:gsLst>
          <a:lin ang="5400000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Factors for Optimal E Coli Growth: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Temperature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Oxygen Concentration</a:t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pH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100" u="sng">
                <a:solidFill>
                  <a:schemeClr val="dk1"/>
                </a:solidFill>
              </a:rPr>
              <a:t>Temperature for Optimal Growth:</a:t>
            </a:r>
            <a:endParaRPr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Optimal growth conditions for E. coli are 37 degrees Celsius (98.6 degrees Fahrenheit, aerobic (with oxygen), and a pH of 7.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Optimal growth occurs between 20-45 degrees Celsius (68-113 degrees Fahrenheit).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100" u="sng">
                <a:solidFill>
                  <a:schemeClr val="dk1"/>
                </a:solidFill>
              </a:rPr>
              <a:t>pH for Optimal Growth:</a:t>
            </a:r>
            <a:endParaRPr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The optimal pH for E. coli is 7.0. The pH in the large intestine where E. coli live is 4.0 to 7.0.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Oxygen Concentration: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373626" y="353961"/>
            <a:ext cx="8131277" cy="63909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F8FF"/>
              </a:gs>
              <a:gs pos="74000">
                <a:srgbClr val="A8C7FA"/>
              </a:gs>
              <a:gs pos="83000">
                <a:srgbClr val="A8C7FA"/>
              </a:gs>
              <a:gs pos="100000">
                <a:srgbClr val="C5D9FB"/>
              </a:gs>
            </a:gsLst>
            <a:lin ang="5400000" scaled="0"/>
          </a:gra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Coli Growth with other factors impacting growth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FFAA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35742"/>
            <a:ext cx="8790748" cy="481088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/>
          <p:nvPr/>
        </p:nvSpPr>
        <p:spPr>
          <a:xfrm>
            <a:off x="152400" y="137651"/>
            <a:ext cx="8790748" cy="56043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F8FF"/>
              </a:gs>
              <a:gs pos="74000">
                <a:srgbClr val="A8C7FA"/>
              </a:gs>
              <a:gs pos="83000">
                <a:srgbClr val="A8C7FA"/>
              </a:gs>
              <a:gs pos="100000">
                <a:srgbClr val="C5D9FB"/>
              </a:gs>
            </a:gsLst>
            <a:lin ang="5400000" scaled="0"/>
          </a:gra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Coli Growth Impacted by Temperature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FFAA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68525"/>
            <a:ext cx="8449101" cy="444580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/>
          <p:nvPr/>
        </p:nvSpPr>
        <p:spPr>
          <a:xfrm>
            <a:off x="311701" y="373626"/>
            <a:ext cx="8449100" cy="65876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3F8FF"/>
              </a:gs>
              <a:gs pos="74000">
                <a:srgbClr val="A8C7FA"/>
              </a:gs>
              <a:gs pos="83000">
                <a:srgbClr val="A8C7FA"/>
              </a:gs>
              <a:gs pos="100000">
                <a:srgbClr val="C5D9FB"/>
              </a:gs>
            </a:gsLst>
            <a:lin ang="5400000" scaled="0"/>
          </a:gra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Coli Random Walk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FFAA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/>
        </p:nvSpPr>
        <p:spPr>
          <a:xfrm>
            <a:off x="2283350" y="1659650"/>
            <a:ext cx="4852200" cy="1152300"/>
          </a:xfrm>
          <a:prstGeom prst="rect">
            <a:avLst/>
          </a:prstGeom>
          <a:gradFill>
            <a:gsLst>
              <a:gs pos="0">
                <a:srgbClr val="F3F8FF"/>
              </a:gs>
              <a:gs pos="74000">
                <a:srgbClr val="A8C7FA"/>
              </a:gs>
              <a:gs pos="83000">
                <a:srgbClr val="A8C7FA"/>
              </a:gs>
              <a:gs pos="100000">
                <a:srgbClr val="C5D9FB"/>
              </a:gs>
            </a:gsLst>
            <a:lin ang="540000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1" i="0" lang="en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r>
              <a:rPr b="0" i="0" lang="en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