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Nunito"/>
      <p:regular r:id="rId9"/>
      <p:bold r:id="rId10"/>
      <p:italic r:id="rId11"/>
      <p:boldItalic r:id="rId12"/>
    </p:embeddedFont>
    <p:embeddedFont>
      <p:font typeface="Merriweather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italic.fntdata"/><Relationship Id="rId10" Type="http://schemas.openxmlformats.org/officeDocument/2006/relationships/font" Target="fonts/Nunito-bold.fntdata"/><Relationship Id="rId13" Type="http://schemas.openxmlformats.org/officeDocument/2006/relationships/font" Target="fonts/Merriweather-regular.fntdata"/><Relationship Id="rId12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Nunito-regular.fntdata"/><Relationship Id="rId15" Type="http://schemas.openxmlformats.org/officeDocument/2006/relationships/font" Target="fonts/Merriweather-italic.fntdata"/><Relationship Id="rId14" Type="http://schemas.openxmlformats.org/officeDocument/2006/relationships/font" Target="fonts/Merriweather-bold.fntdata"/><Relationship Id="rId16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f9286c891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9f9286c891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9f9286c891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9f9286c891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s://openweathermap.org/api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Alcy22J4ShburHa9RpeoOHROzjTeKFOD/view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926903" y="231598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Trees in the Wind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Tyler</a:t>
            </a:r>
            <a:r>
              <a:rPr lang="en"/>
              <a:t> Marino</a:t>
            </a: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575" y="210575"/>
            <a:ext cx="3833700" cy="25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450" y="1819325"/>
            <a:ext cx="5909000" cy="1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4"/>
          <p:cNvSpPr txBox="1"/>
          <p:nvPr>
            <p:ph type="title"/>
          </p:nvPr>
        </p:nvSpPr>
        <p:spPr>
          <a:xfrm>
            <a:off x="819150" y="220775"/>
            <a:ext cx="7505700" cy="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Process</a:t>
            </a:r>
            <a:endParaRPr sz="2000"/>
          </a:p>
        </p:txBody>
      </p:sp>
      <p:sp>
        <p:nvSpPr>
          <p:cNvPr id="137" name="Google Shape;137;p14"/>
          <p:cNvSpPr txBox="1"/>
          <p:nvPr>
            <p:ph idx="1" type="body"/>
          </p:nvPr>
        </p:nvSpPr>
        <p:spPr>
          <a:xfrm>
            <a:off x="208300" y="614975"/>
            <a:ext cx="7505700" cy="22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Open Weather Map API</a:t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r>
              <a:rPr lang="en" sz="9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https://openweathermap.org/api</a:t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Understanding data format/types:</a:t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	Nested Dictionaries, lists, strings, ints</a:t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Getting the Data wanted/needed:</a:t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	Current time, sunrise, sunset, wind degree, wind speed, main weather description</a:t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Merriweather"/>
                <a:ea typeface="Merriweather"/>
                <a:cs typeface="Merriweather"/>
                <a:sym typeface="Merriweather"/>
              </a:rPr>
              <a:t>Creating Backdrop:</a:t>
            </a:r>
            <a:endParaRPr b="1"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Finding proper Color gradient to make sky backdrop and dirt on the ground</a:t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Adding a sun or moon</a:t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	Where will it fall in the grid?  </a:t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 Val = (CT-SR)/abs(SS-SR); if Val &lt;0 or &gt;1 </a:t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then the moon is out; else sun falls at Val*maxX position</a:t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Is it Cloudy?</a:t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	If so, use the equation y = </a:t>
            </a:r>
            <a:r>
              <a:rPr lang="en" sz="900">
                <a:solidFill>
                  <a:srgbClr val="C5C8C6"/>
                </a:solidFill>
                <a:highlight>
                  <a:srgbClr val="000000"/>
                </a:highlight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lang="en" sz="900">
                <a:solidFill>
                  <a:srgbClr val="6089B4"/>
                </a:solidFill>
                <a:highlight>
                  <a:srgbClr val="000000"/>
                </a:highlight>
                <a:latin typeface="Merriweather"/>
                <a:ea typeface="Merriweather"/>
                <a:cs typeface="Merriweather"/>
                <a:sym typeface="Merriweather"/>
              </a:rPr>
              <a:t>25</a:t>
            </a:r>
            <a:r>
              <a:rPr lang="en" sz="900">
                <a:solidFill>
                  <a:srgbClr val="676867"/>
                </a:solidFill>
                <a:highlight>
                  <a:srgbClr val="000000"/>
                </a:highlight>
                <a:latin typeface="Merriweather"/>
                <a:ea typeface="Merriweather"/>
                <a:cs typeface="Merriweather"/>
                <a:sym typeface="Merriweather"/>
              </a:rPr>
              <a:t>*</a:t>
            </a:r>
            <a:r>
              <a:rPr lang="en" sz="900">
                <a:solidFill>
                  <a:srgbClr val="9B0000"/>
                </a:solidFill>
                <a:highlight>
                  <a:srgbClr val="000000"/>
                </a:highlight>
                <a:latin typeface="Merriweather"/>
                <a:ea typeface="Merriweather"/>
                <a:cs typeface="Merriweather"/>
                <a:sym typeface="Merriweather"/>
              </a:rPr>
              <a:t>np</a:t>
            </a:r>
            <a:r>
              <a:rPr lang="en" sz="900">
                <a:solidFill>
                  <a:srgbClr val="C5C8C6"/>
                </a:solidFill>
                <a:highlight>
                  <a:srgbClr val="000000"/>
                </a:highlight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r>
              <a:rPr lang="en" sz="900">
                <a:solidFill>
                  <a:srgbClr val="9872A2"/>
                </a:solidFill>
                <a:highlight>
                  <a:srgbClr val="000000"/>
                </a:highlight>
                <a:latin typeface="Merriweather"/>
                <a:ea typeface="Merriweather"/>
                <a:cs typeface="Merriweather"/>
                <a:sym typeface="Merriweather"/>
              </a:rPr>
              <a:t>sin</a:t>
            </a:r>
            <a:r>
              <a:rPr lang="en" sz="900">
                <a:solidFill>
                  <a:srgbClr val="C5C8C6"/>
                </a:solidFill>
                <a:highlight>
                  <a:srgbClr val="000000"/>
                </a:highlight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lang="en" sz="900">
                <a:solidFill>
                  <a:srgbClr val="6089B4"/>
                </a:solidFill>
                <a:highlight>
                  <a:srgbClr val="000000"/>
                </a:highlight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lang="en" sz="900">
                <a:solidFill>
                  <a:srgbClr val="676867"/>
                </a:solidFill>
                <a:highlight>
                  <a:srgbClr val="000000"/>
                </a:highlight>
                <a:latin typeface="Merriweather"/>
                <a:ea typeface="Merriweather"/>
                <a:cs typeface="Merriweather"/>
                <a:sym typeface="Merriweather"/>
              </a:rPr>
              <a:t>*</a:t>
            </a:r>
            <a:r>
              <a:rPr lang="en" sz="900">
                <a:solidFill>
                  <a:srgbClr val="6089B4"/>
                </a:solidFill>
                <a:highlight>
                  <a:srgbClr val="000000"/>
                </a:highlight>
                <a:latin typeface="Merriweather"/>
                <a:ea typeface="Merriweather"/>
                <a:cs typeface="Merriweather"/>
                <a:sym typeface="Merriweather"/>
              </a:rPr>
              <a:t>x</a:t>
            </a:r>
            <a:r>
              <a:rPr lang="en" sz="900">
                <a:solidFill>
                  <a:srgbClr val="C5C8C6"/>
                </a:solidFill>
                <a:highlight>
                  <a:srgbClr val="000000"/>
                </a:highlight>
                <a:latin typeface="Merriweather"/>
                <a:ea typeface="Merriweather"/>
                <a:cs typeface="Merriweather"/>
                <a:sym typeface="Merriweather"/>
              </a:rPr>
              <a:t>) </a:t>
            </a:r>
            <a:r>
              <a:rPr lang="en" sz="900">
                <a:solidFill>
                  <a:srgbClr val="676867"/>
                </a:solidFill>
                <a:highlight>
                  <a:srgbClr val="000000"/>
                </a:highlight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lang="en" sz="900">
                <a:solidFill>
                  <a:srgbClr val="C5C8C6"/>
                </a:solidFill>
                <a:highlight>
                  <a:srgbClr val="000000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900">
                <a:solidFill>
                  <a:srgbClr val="6089B4"/>
                </a:solidFill>
                <a:highlight>
                  <a:srgbClr val="000000"/>
                </a:highlight>
                <a:latin typeface="Merriweather"/>
                <a:ea typeface="Merriweather"/>
                <a:cs typeface="Merriweather"/>
                <a:sym typeface="Merriweather"/>
              </a:rPr>
              <a:t>300</a:t>
            </a:r>
            <a:r>
              <a:rPr lang="en" sz="900">
                <a:solidFill>
                  <a:srgbClr val="C5C8C6"/>
                </a:solidFill>
                <a:highlight>
                  <a:srgbClr val="000000"/>
                </a:highlight>
                <a:latin typeface="Merriweather"/>
                <a:ea typeface="Merriweather"/>
                <a:cs typeface="Merriweather"/>
                <a:sym typeface="Merriweather"/>
              </a:rPr>
              <a:t>) </a:t>
            </a:r>
            <a:endParaRPr sz="900">
              <a:solidFill>
                <a:srgbClr val="C5C8C6"/>
              </a:solidFill>
              <a:highlight>
                <a:srgbClr val="0000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C5C8C6"/>
              </a:solidFill>
              <a:highlight>
                <a:srgbClr val="1E1E1E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Merriweather"/>
                <a:ea typeface="Merriweather"/>
                <a:cs typeface="Merriweather"/>
                <a:sym typeface="Merriweather"/>
              </a:rPr>
              <a:t>Building Trees</a:t>
            </a:r>
            <a:endParaRPr b="1"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Merriweather"/>
                <a:ea typeface="Merriweather"/>
                <a:cs typeface="Merriweather"/>
                <a:sym typeface="Merriweather"/>
              </a:rPr>
              <a:t>Trunks:</a:t>
            </a:r>
            <a:endParaRPr b="1"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DLA model favors going down.</a:t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Starts at the Bottom</a:t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Forms a denser structure</a:t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Merriweather"/>
                <a:ea typeface="Merriweather"/>
                <a:cs typeface="Merriweather"/>
                <a:sym typeface="Merriweather"/>
              </a:rPr>
              <a:t>Branches:</a:t>
            </a:r>
            <a:endParaRPr b="1"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DLA favors going whichever direction the wind blows</a:t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Starts at the top of the trunk</a:t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Forms a loose structure</a:t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Set growth limit so tree doesn’t go into sky.</a:t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8" name="Google Shape;138;p14"/>
          <p:cNvPicPr preferRelativeResize="0"/>
          <p:nvPr/>
        </p:nvPicPr>
        <p:blipFill rotWithShape="1">
          <a:blip r:embed="rId5">
            <a:alphaModFix/>
          </a:blip>
          <a:srcRect b="0" l="0" r="67762" t="0"/>
          <a:stretch/>
        </p:blipFill>
        <p:spPr>
          <a:xfrm>
            <a:off x="5913350" y="220775"/>
            <a:ext cx="2947749" cy="293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/>
          <p:nvPr/>
        </p:nvSpPr>
        <p:spPr>
          <a:xfrm>
            <a:off x="5983500" y="1653125"/>
            <a:ext cx="1086600" cy="166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4"/>
          <p:cNvSpPr/>
          <p:nvPr/>
        </p:nvSpPr>
        <p:spPr>
          <a:xfrm>
            <a:off x="6065575" y="2006000"/>
            <a:ext cx="1086600" cy="119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5983500" y="614975"/>
            <a:ext cx="1086600" cy="285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0925" y="3327550"/>
            <a:ext cx="2412450" cy="161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2151" y="3157275"/>
            <a:ext cx="3109023" cy="174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819150" y="1933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Product</a:t>
            </a:r>
            <a:endParaRPr/>
          </a:p>
        </p:txBody>
      </p:sp>
      <p:pic>
        <p:nvPicPr>
          <p:cNvPr id="149" name="Google Shape;149;p15" title="FinalProjEPS109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9690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